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9" r:id="rId1"/>
  </p:sldMasterIdLst>
  <p:notesMasterIdLst>
    <p:notesMasterId r:id="rId151"/>
  </p:notesMasterIdLst>
  <p:sldIdLst>
    <p:sldId id="372" r:id="rId2"/>
    <p:sldId id="376" r:id="rId3"/>
    <p:sldId id="556" r:id="rId4"/>
    <p:sldId id="1006" r:id="rId5"/>
    <p:sldId id="989" r:id="rId6"/>
    <p:sldId id="582" r:id="rId7"/>
    <p:sldId id="583" r:id="rId8"/>
    <p:sldId id="1024" r:id="rId9"/>
    <p:sldId id="987" r:id="rId10"/>
    <p:sldId id="559" r:id="rId11"/>
    <p:sldId id="561" r:id="rId12"/>
    <p:sldId id="988" r:id="rId13"/>
    <p:sldId id="562" r:id="rId14"/>
    <p:sldId id="565" r:id="rId15"/>
    <p:sldId id="638" r:id="rId16"/>
    <p:sldId id="639" r:id="rId17"/>
    <p:sldId id="633" r:id="rId18"/>
    <p:sldId id="635" r:id="rId19"/>
    <p:sldId id="636" r:id="rId20"/>
    <p:sldId id="637" r:id="rId21"/>
    <p:sldId id="560" r:id="rId22"/>
    <p:sldId id="605" r:id="rId23"/>
    <p:sldId id="602" r:id="rId24"/>
    <p:sldId id="603" r:id="rId25"/>
    <p:sldId id="604" r:id="rId26"/>
    <p:sldId id="593" r:id="rId27"/>
    <p:sldId id="606" r:id="rId28"/>
    <p:sldId id="607" r:id="rId29"/>
    <p:sldId id="1007" r:id="rId30"/>
    <p:sldId id="594" r:id="rId31"/>
    <p:sldId id="608" r:id="rId32"/>
    <p:sldId id="609" r:id="rId33"/>
    <p:sldId id="1002" r:id="rId34"/>
    <p:sldId id="612" r:id="rId35"/>
    <p:sldId id="996" r:id="rId36"/>
    <p:sldId id="613" r:id="rId37"/>
    <p:sldId id="1008" r:id="rId38"/>
    <p:sldId id="1009" r:id="rId39"/>
    <p:sldId id="598" r:id="rId40"/>
    <p:sldId id="610" r:id="rId41"/>
    <p:sldId id="997" r:id="rId42"/>
    <p:sldId id="611" r:id="rId43"/>
    <p:sldId id="595" r:id="rId44"/>
    <p:sldId id="1003" r:id="rId45"/>
    <p:sldId id="1004" r:id="rId46"/>
    <p:sldId id="1012" r:id="rId47"/>
    <p:sldId id="596" r:id="rId48"/>
    <p:sldId id="597" r:id="rId49"/>
    <p:sldId id="614" r:id="rId50"/>
    <p:sldId id="615" r:id="rId51"/>
    <p:sldId id="616" r:id="rId52"/>
    <p:sldId id="1000" r:id="rId53"/>
    <p:sldId id="1010" r:id="rId54"/>
    <p:sldId id="599" r:id="rId55"/>
    <p:sldId id="618" r:id="rId56"/>
    <p:sldId id="600" r:id="rId57"/>
    <p:sldId id="601" r:id="rId58"/>
    <p:sldId id="617" r:id="rId59"/>
    <p:sldId id="1013" r:id="rId60"/>
    <p:sldId id="998" r:id="rId61"/>
    <p:sldId id="578" r:id="rId62"/>
    <p:sldId id="564" r:id="rId63"/>
    <p:sldId id="563" r:id="rId64"/>
    <p:sldId id="584" r:id="rId65"/>
    <p:sldId id="585" r:id="rId66"/>
    <p:sldId id="586" r:id="rId67"/>
    <p:sldId id="587" r:id="rId68"/>
    <p:sldId id="588" r:id="rId69"/>
    <p:sldId id="589" r:id="rId70"/>
    <p:sldId id="590" r:id="rId71"/>
    <p:sldId id="591" r:id="rId72"/>
    <p:sldId id="592" r:id="rId73"/>
    <p:sldId id="620" r:id="rId74"/>
    <p:sldId id="621" r:id="rId75"/>
    <p:sldId id="622" r:id="rId76"/>
    <p:sldId id="623" r:id="rId77"/>
    <p:sldId id="624" r:id="rId78"/>
    <p:sldId id="567" r:id="rId79"/>
    <p:sldId id="568" r:id="rId80"/>
    <p:sldId id="450" r:id="rId81"/>
    <p:sldId id="1014" r:id="rId82"/>
    <p:sldId id="569" r:id="rId83"/>
    <p:sldId id="570" r:id="rId84"/>
    <p:sldId id="625" r:id="rId85"/>
    <p:sldId id="626" r:id="rId86"/>
    <p:sldId id="1015" r:id="rId87"/>
    <p:sldId id="571" r:id="rId88"/>
    <p:sldId id="572" r:id="rId89"/>
    <p:sldId id="627" r:id="rId90"/>
    <p:sldId id="1016" r:id="rId91"/>
    <p:sldId id="1027" r:id="rId92"/>
    <p:sldId id="628" r:id="rId93"/>
    <p:sldId id="629" r:id="rId94"/>
    <p:sldId id="861" r:id="rId95"/>
    <p:sldId id="1026" r:id="rId96"/>
    <p:sldId id="857" r:id="rId97"/>
    <p:sldId id="1025" r:id="rId98"/>
    <p:sldId id="860" r:id="rId99"/>
    <p:sldId id="859" r:id="rId100"/>
    <p:sldId id="858" r:id="rId101"/>
    <p:sldId id="630" r:id="rId102"/>
    <p:sldId id="573" r:id="rId103"/>
    <p:sldId id="821" r:id="rId104"/>
    <p:sldId id="830" r:id="rId105"/>
    <p:sldId id="831" r:id="rId106"/>
    <p:sldId id="832" r:id="rId107"/>
    <p:sldId id="833" r:id="rId108"/>
    <p:sldId id="834" r:id="rId109"/>
    <p:sldId id="835" r:id="rId110"/>
    <p:sldId id="836" r:id="rId111"/>
    <p:sldId id="837" r:id="rId112"/>
    <p:sldId id="838" r:id="rId113"/>
    <p:sldId id="839" r:id="rId114"/>
    <p:sldId id="840" r:id="rId115"/>
    <p:sldId id="842" r:id="rId116"/>
    <p:sldId id="843" r:id="rId117"/>
    <p:sldId id="845" r:id="rId118"/>
    <p:sldId id="846" r:id="rId119"/>
    <p:sldId id="847" r:id="rId120"/>
    <p:sldId id="848" r:id="rId121"/>
    <p:sldId id="849" r:id="rId122"/>
    <p:sldId id="851" r:id="rId123"/>
    <p:sldId id="575" r:id="rId124"/>
    <p:sldId id="979" r:id="rId125"/>
    <p:sldId id="1023" r:id="rId126"/>
    <p:sldId id="551" r:id="rId127"/>
    <p:sldId id="552" r:id="rId128"/>
    <p:sldId id="1017" r:id="rId129"/>
    <p:sldId id="407" r:id="rId130"/>
    <p:sldId id="1019" r:id="rId131"/>
    <p:sldId id="408" r:id="rId132"/>
    <p:sldId id="410" r:id="rId133"/>
    <p:sldId id="1020" r:id="rId134"/>
    <p:sldId id="409" r:id="rId135"/>
    <p:sldId id="1021" r:id="rId136"/>
    <p:sldId id="993" r:id="rId137"/>
    <p:sldId id="994" r:id="rId138"/>
    <p:sldId id="411" r:id="rId139"/>
    <p:sldId id="1022" r:id="rId140"/>
    <p:sldId id="995" r:id="rId141"/>
    <p:sldId id="978" r:id="rId142"/>
    <p:sldId id="980" r:id="rId143"/>
    <p:sldId id="981" r:id="rId144"/>
    <p:sldId id="982" r:id="rId145"/>
    <p:sldId id="983" r:id="rId146"/>
    <p:sldId id="984" r:id="rId147"/>
    <p:sldId id="985" r:id="rId148"/>
    <p:sldId id="986" r:id="rId149"/>
    <p:sldId id="377" r:id="rId150"/>
  </p:sldIdLst>
  <p:sldSz cx="12192000" cy="6858000"/>
  <p:notesSz cx="6858000" cy="9144000"/>
  <p:embeddedFontLst>
    <p:embeddedFont>
      <p:font typeface="Roboto Condensed Light" panose="02000000000000000000" pitchFamily="2" charset="0"/>
      <p:regular r:id="rId152"/>
      <p:italic r:id="rId153"/>
    </p:embeddedFont>
    <p:embeddedFont>
      <p:font typeface="Consolas" panose="020B0609020204030204" pitchFamily="49" charset="0"/>
      <p:regular r:id="rId154"/>
      <p:bold r:id="rId155"/>
      <p:italic r:id="rId156"/>
      <p:boldItalic r:id="rId157"/>
    </p:embeddedFont>
    <p:embeddedFont>
      <p:font typeface="Roboto Condensed" panose="02000000000000000000" pitchFamily="2" charset="0"/>
      <p:regular r:id="rId158"/>
      <p:bold r:id="rId159"/>
      <p:italic r:id="rId160"/>
      <p:boldItalic r:id="rId161"/>
    </p:embeddedFont>
    <p:embeddedFont>
      <p:font typeface="Segoe UI Black" panose="020B0A02040204020203" pitchFamily="34" charset="0"/>
      <p:bold r:id="rId162"/>
      <p:boldItalic r:id="rId163"/>
    </p:embeddedFont>
    <p:embeddedFont>
      <p:font typeface="Wingdings 3" panose="05040102010807070707" pitchFamily="18" charset="2"/>
      <p:regular r:id="rId164"/>
    </p:embeddedFont>
    <p:embeddedFont>
      <p:font typeface="Wingdings 2" panose="05020102010507070707" pitchFamily="18" charset="2"/>
      <p:regular r:id="rId165"/>
    </p:embeddedFont>
    <p:embeddedFont>
      <p:font typeface="Open Sans Semibold" panose="020B0604020202020204" charset="0"/>
      <p:bold r:id="rId166"/>
      <p:boldItalic r:id="rId167"/>
    </p:embeddedFont>
    <p:embeddedFont>
      <p:font typeface="Calibri" panose="020F0502020204030204" pitchFamily="34" charset="0"/>
      <p:regular r:id="rId168"/>
      <p:bold r:id="rId169"/>
      <p:italic r:id="rId170"/>
      <p:boldItalic r:id="rId1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V4VEv0IUKA4RejQLgg258g==" hashData="1HkXxG5gzLw2u2gBALLFTPaJWhh1XRPSNlOJ+R6xpzYOjyAN+gsNGFgdUENOx2RdUM4nwFjvphS1zcZv7n/X7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991"/>
    <a:srgbClr val="0E47A1"/>
    <a:srgbClr val="0972C6"/>
    <a:srgbClr val="E8D9F3"/>
    <a:srgbClr val="B686DA"/>
    <a:srgbClr val="300D57"/>
    <a:srgbClr val="EF7DA6"/>
    <a:srgbClr val="B71B1C"/>
    <a:srgbClr val="D81A60"/>
    <a:srgbClr val="301B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1" autoAdjust="0"/>
    <p:restoredTop sz="94660"/>
  </p:normalViewPr>
  <p:slideViewPr>
    <p:cSldViewPr snapToGrid="0">
      <p:cViewPr varScale="1">
        <p:scale>
          <a:sx n="83" d="100"/>
          <a:sy n="83" d="100"/>
        </p:scale>
        <p:origin x="66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8.fntdata"/><Relationship Id="rId170"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2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font" Target="fonts/font5.fntdata"/><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3.fntdata"/><Relationship Id="rId169"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A0C08D-EB8C-4769-90D5-CA3C15703B9C}"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en-US"/>
        </a:p>
      </dgm:t>
    </dgm:pt>
    <dgm:pt modelId="{539386DD-9639-4D7C-8318-087A5C7E9B1F}">
      <dgm:prSet phldrT="[Text]" custT="1">
        <dgm:style>
          <a:lnRef idx="1">
            <a:schemeClr val="accent6"/>
          </a:lnRef>
          <a:fillRef idx="3">
            <a:schemeClr val="accent6"/>
          </a:fillRef>
          <a:effectRef idx="2">
            <a:schemeClr val="accent6"/>
          </a:effectRef>
          <a:fontRef idx="minor">
            <a:schemeClr val="lt1"/>
          </a:fontRef>
        </dgm:style>
      </dgm:prSet>
      <dgm:spPr>
        <a:solidFill>
          <a:schemeClr val="accent3">
            <a:lumMod val="60000"/>
            <a:lumOff val="40000"/>
          </a:schemeClr>
        </a:solidFill>
        <a:ln>
          <a:solidFill>
            <a:schemeClr val="accent3">
              <a:lumMod val="75000"/>
            </a:schemeClr>
          </a:solidFill>
        </a:ln>
      </dgm:spPr>
      <dgm:t>
        <a:bodyPr/>
        <a:lstStyle/>
        <a:p>
          <a:pPr algn="ctr"/>
          <a:r>
            <a:rPr lang="en-US" sz="2300" b="1" dirty="0">
              <a:solidFill>
                <a:schemeClr val="tx1"/>
              </a:solidFill>
              <a:latin typeface="+mn-lt"/>
            </a:rPr>
            <a:t>SQL Components</a:t>
          </a:r>
        </a:p>
      </dgm:t>
    </dgm:pt>
    <dgm:pt modelId="{8088D360-C676-4245-94C5-EBE212D7D9F7}" type="parTrans" cxnId="{431E3356-46D2-4311-80CF-8F2934669DDB}">
      <dgm:prSet/>
      <dgm:spPr/>
      <dgm:t>
        <a:bodyPr/>
        <a:lstStyle/>
        <a:p>
          <a:pPr algn="ctr"/>
          <a:endParaRPr lang="en-US">
            <a:latin typeface="+mn-lt"/>
          </a:endParaRPr>
        </a:p>
      </dgm:t>
    </dgm:pt>
    <dgm:pt modelId="{1560D5AA-B695-4A35-8F2A-CADE29BF2CDE}" type="sibTrans" cxnId="{431E3356-46D2-4311-80CF-8F2934669DDB}">
      <dgm:prSet/>
      <dgm:spPr/>
      <dgm:t>
        <a:bodyPr/>
        <a:lstStyle/>
        <a:p>
          <a:pPr algn="ctr"/>
          <a:endParaRPr lang="en-US">
            <a:latin typeface="+mn-lt"/>
          </a:endParaRPr>
        </a:p>
      </dgm:t>
    </dgm:pt>
    <dgm:pt modelId="{17591018-E642-4254-8B74-C81BED1E25FD}">
      <dgm:prSet phldrT="[Tex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US" b="0" dirty="0">
              <a:solidFill>
                <a:schemeClr val="tx1"/>
              </a:solidFill>
              <a:latin typeface="+mn-lt"/>
            </a:rPr>
            <a:t>Data Definition Language(DDL)</a:t>
          </a:r>
        </a:p>
      </dgm:t>
    </dgm:pt>
    <dgm:pt modelId="{C0DA9596-DA4E-4D75-80DE-6F7340CF7E5E}" type="parTrans" cxnId="{DE32BAC1-9358-47D0-9BDA-92596F5919A4}">
      <dgm:prSe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60000"/>
              <a:lumOff val="40000"/>
            </a:schemeClr>
          </a:solidFill>
        </a:ln>
        <a:effectLst/>
        <a:scene3d>
          <a:camera prst="orthographicFront"/>
          <a:lightRig rig="flat" dir="t"/>
        </a:scene3d>
      </dgm:spPr>
      <dgm:t>
        <a:bodyPr/>
        <a:lstStyle/>
        <a:p>
          <a:pPr algn="ctr"/>
          <a:endParaRPr lang="en-US">
            <a:solidFill>
              <a:schemeClr val="tx1"/>
            </a:solidFill>
            <a:latin typeface="+mn-lt"/>
          </a:endParaRPr>
        </a:p>
      </dgm:t>
    </dgm:pt>
    <dgm:pt modelId="{D81B448F-380F-4506-AD5B-1931F9D1A27E}" type="sibTrans" cxnId="{DE32BAC1-9358-47D0-9BDA-92596F5919A4}">
      <dgm:prSet/>
      <dgm:spPr/>
      <dgm:t>
        <a:bodyPr/>
        <a:lstStyle/>
        <a:p>
          <a:pPr algn="ctr"/>
          <a:endParaRPr lang="en-US">
            <a:latin typeface="+mn-lt"/>
          </a:endParaRPr>
        </a:p>
      </dgm:t>
    </dgm:pt>
    <dgm:pt modelId="{EE4EB127-A6F8-495D-8F0C-A6313C50B29D}">
      <dgm:prSet phldrT="[Tex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US" b="0" dirty="0">
              <a:solidFill>
                <a:schemeClr val="tx1"/>
              </a:solidFill>
              <a:latin typeface="+mn-lt"/>
            </a:rPr>
            <a:t>Data Manipulation Language(DML)</a:t>
          </a:r>
        </a:p>
      </dgm:t>
    </dgm:pt>
    <dgm:pt modelId="{9AA32AAE-FE65-4F6E-BBCF-C4B2A3388A9B}" type="parTrans" cxnId="{8920EDA8-5FD7-4323-A844-C737B2752B95}">
      <dgm:prSe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60000"/>
              <a:lumOff val="40000"/>
            </a:schemeClr>
          </a:solidFill>
        </a:ln>
        <a:effectLst/>
        <a:scene3d>
          <a:camera prst="orthographicFront"/>
          <a:lightRig rig="flat" dir="t"/>
        </a:scene3d>
      </dgm:spPr>
      <dgm:t>
        <a:bodyPr/>
        <a:lstStyle/>
        <a:p>
          <a:pPr algn="ctr"/>
          <a:endParaRPr lang="en-US">
            <a:solidFill>
              <a:schemeClr val="tx1"/>
            </a:solidFill>
            <a:latin typeface="+mn-lt"/>
          </a:endParaRPr>
        </a:p>
      </dgm:t>
    </dgm:pt>
    <dgm:pt modelId="{6412F5D1-D993-42B0-ACAA-CB9A45D484A4}" type="sibTrans" cxnId="{8920EDA8-5FD7-4323-A844-C737B2752B95}">
      <dgm:prSet/>
      <dgm:spPr/>
      <dgm:t>
        <a:bodyPr/>
        <a:lstStyle/>
        <a:p>
          <a:pPr algn="ctr"/>
          <a:endParaRPr lang="en-US">
            <a:latin typeface="+mn-lt"/>
          </a:endParaRPr>
        </a:p>
      </dgm:t>
    </dgm:pt>
    <dgm:pt modelId="{E4D25C46-ED97-4D68-85F5-CB0C800023B7}">
      <dgm:prSet phldrT="[Text]" custT="1">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IN" sz="1600" b="0" kern="1200" dirty="0">
              <a:solidFill>
                <a:schemeClr val="tx1"/>
              </a:solidFill>
              <a:latin typeface="+mn-lt"/>
              <a:ea typeface="+mn-ea"/>
              <a:cs typeface="+mn-cs"/>
            </a:rPr>
            <a:t>Data Query Language(DQL)</a:t>
          </a:r>
          <a:endParaRPr lang="en-US" sz="1600" b="0" kern="1200" dirty="0">
            <a:solidFill>
              <a:schemeClr val="tx1"/>
            </a:solidFill>
            <a:latin typeface="+mn-lt"/>
            <a:ea typeface="+mn-ea"/>
            <a:cs typeface="+mn-cs"/>
          </a:endParaRPr>
        </a:p>
      </dgm:t>
    </dgm:pt>
    <dgm:pt modelId="{711DE370-F844-458C-8CC8-9949EC9E217A}" type="parTrans" cxnId="{67FD1A5D-B505-4133-920A-34FAF1E1A668}">
      <dgm:prSet>
        <dgm:style>
          <a:lnRef idx="1">
            <a:schemeClr val="accent6"/>
          </a:lnRef>
          <a:fillRef idx="3">
            <a:schemeClr val="accent6"/>
          </a:fillRef>
          <a:effectRef idx="2">
            <a:schemeClr val="accent6"/>
          </a:effectRef>
          <a:fontRef idx="minor">
            <a:schemeClr val="lt1"/>
          </a:fontRef>
        </dgm:style>
      </dgm:prSet>
      <dgm:spPr>
        <a:ln>
          <a:solidFill>
            <a:schemeClr val="accent6">
              <a:lumMod val="60000"/>
              <a:lumOff val="40000"/>
            </a:schemeClr>
          </a:solidFill>
        </a:ln>
        <a:effectLst/>
      </dgm:spPr>
      <dgm:t>
        <a:bodyPr/>
        <a:lstStyle/>
        <a:p>
          <a:pPr algn="ctr"/>
          <a:endParaRPr lang="en-US">
            <a:solidFill>
              <a:schemeClr val="tx1"/>
            </a:solidFill>
            <a:latin typeface="+mn-lt"/>
          </a:endParaRPr>
        </a:p>
      </dgm:t>
    </dgm:pt>
    <dgm:pt modelId="{61F650DD-9C38-4221-9100-2762ADFB4BCA}" type="sibTrans" cxnId="{67FD1A5D-B505-4133-920A-34FAF1E1A668}">
      <dgm:prSet/>
      <dgm:spPr/>
      <dgm:t>
        <a:bodyPr/>
        <a:lstStyle/>
        <a:p>
          <a:pPr algn="ctr"/>
          <a:endParaRPr lang="en-US">
            <a:latin typeface="+mn-lt"/>
          </a:endParaRPr>
        </a:p>
      </dgm:t>
    </dgm:pt>
    <dgm:pt modelId="{DC4CF75C-E217-4E50-945E-E7B5508BAAFD}">
      <dgm:prSet custT="1">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IN" sz="1600" b="0" kern="1200" dirty="0">
              <a:solidFill>
                <a:schemeClr val="tx1"/>
              </a:solidFill>
              <a:latin typeface="+mn-lt"/>
              <a:ea typeface="+mn-ea"/>
              <a:cs typeface="+mn-cs"/>
            </a:rPr>
            <a:t>Data Control Language(DCL)</a:t>
          </a:r>
          <a:endParaRPr lang="en-US" sz="1600" b="0" kern="1200" dirty="0">
            <a:solidFill>
              <a:schemeClr val="tx1"/>
            </a:solidFill>
            <a:latin typeface="+mn-lt"/>
            <a:ea typeface="+mn-ea"/>
            <a:cs typeface="+mn-cs"/>
          </a:endParaRPr>
        </a:p>
      </dgm:t>
    </dgm:pt>
    <dgm:pt modelId="{2676F6EE-93B5-49F4-A5E3-425E0EE4FF8C}" type="parTrans" cxnId="{8030E5B6-02F4-4051-B8B1-8028193E3F41}">
      <dgm:prSe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60000"/>
              <a:lumOff val="40000"/>
            </a:schemeClr>
          </a:solidFill>
        </a:ln>
        <a:effectLst/>
        <a:scene3d>
          <a:camera prst="orthographicFront"/>
          <a:lightRig rig="flat" dir="t"/>
        </a:scene3d>
      </dgm:spPr>
      <dgm:t>
        <a:bodyPr/>
        <a:lstStyle/>
        <a:p>
          <a:pPr algn="ctr"/>
          <a:endParaRPr lang="en-US">
            <a:solidFill>
              <a:schemeClr val="tx1"/>
            </a:solidFill>
            <a:latin typeface="+mn-lt"/>
          </a:endParaRPr>
        </a:p>
      </dgm:t>
    </dgm:pt>
    <dgm:pt modelId="{5639CEE7-86AC-4D57-8BD8-DAD8B19339B6}" type="sibTrans" cxnId="{8030E5B6-02F4-4051-B8B1-8028193E3F41}">
      <dgm:prSet/>
      <dgm:spPr/>
      <dgm:t>
        <a:bodyPr/>
        <a:lstStyle/>
        <a:p>
          <a:pPr algn="ctr"/>
          <a:endParaRPr lang="en-US">
            <a:latin typeface="+mn-lt"/>
          </a:endParaRPr>
        </a:p>
      </dgm:t>
    </dgm:pt>
    <dgm:pt modelId="{3736245E-9D70-4F88-9A56-8323032F2895}">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sz="2000" dirty="0">
              <a:solidFill>
                <a:schemeClr val="tx1"/>
              </a:solidFill>
              <a:latin typeface="+mn-lt"/>
            </a:rPr>
            <a:t>Insert</a:t>
          </a:r>
        </a:p>
      </dgm:t>
    </dgm:pt>
    <dgm:pt modelId="{B35DA8BE-D7F7-42D7-8DCE-126FEC7F8878}" type="parTrans" cxnId="{B06AE70E-0B90-43EE-9485-B737D72AF7EC}">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921DDBEA-6956-4271-9824-A61A4C06E339}" type="sibTrans" cxnId="{B06AE70E-0B90-43EE-9485-B737D72AF7EC}">
      <dgm:prSet/>
      <dgm:spPr/>
      <dgm:t>
        <a:bodyPr/>
        <a:lstStyle/>
        <a:p>
          <a:pPr algn="ctr"/>
          <a:endParaRPr lang="en-US">
            <a:latin typeface="+mn-lt"/>
          </a:endParaRPr>
        </a:p>
      </dgm:t>
    </dgm:pt>
    <dgm:pt modelId="{C5626973-44A6-4FDE-831C-4CE24CCFD289}">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sz="2000" dirty="0">
              <a:solidFill>
                <a:schemeClr val="tx1"/>
              </a:solidFill>
              <a:latin typeface="+mn-lt"/>
            </a:rPr>
            <a:t>Delete</a:t>
          </a:r>
        </a:p>
      </dgm:t>
    </dgm:pt>
    <dgm:pt modelId="{63B2C3F3-56CF-47B6-AD3D-26E3859CD5CF}" type="parTrans" cxnId="{16F0CB71-7C5A-4224-BED2-BA749F84E961}">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0DD51FA4-F401-4481-86A3-EC425421B440}" type="sibTrans" cxnId="{16F0CB71-7C5A-4224-BED2-BA749F84E961}">
      <dgm:prSet/>
      <dgm:spPr/>
      <dgm:t>
        <a:bodyPr/>
        <a:lstStyle/>
        <a:p>
          <a:pPr algn="ctr"/>
          <a:endParaRPr lang="en-US">
            <a:latin typeface="+mn-lt"/>
          </a:endParaRPr>
        </a:p>
      </dgm:t>
    </dgm:pt>
    <dgm:pt modelId="{09CD765B-F9AC-4FC1-A5AD-5847A26ECD85}">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kern="1200" dirty="0">
              <a:solidFill>
                <a:schemeClr val="tx1"/>
              </a:solidFill>
              <a:latin typeface="+mn-lt"/>
              <a:ea typeface="+mn-ea"/>
              <a:cs typeface="+mn-cs"/>
            </a:rPr>
            <a:t>Alter</a:t>
          </a:r>
        </a:p>
      </dgm:t>
    </dgm:pt>
    <dgm:pt modelId="{3D583CE6-9F80-4F1B-942B-CC580A594315}" type="parTrans" cxnId="{5F68D379-15B1-48FB-B5DF-1F6382177636}">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281CDD55-F5B7-4D5E-80D3-FF311D1D46B4}" type="sibTrans" cxnId="{5F68D379-15B1-48FB-B5DF-1F6382177636}">
      <dgm:prSet/>
      <dgm:spPr/>
      <dgm:t>
        <a:bodyPr/>
        <a:lstStyle/>
        <a:p>
          <a:pPr algn="ctr"/>
          <a:endParaRPr lang="en-US">
            <a:latin typeface="+mn-lt"/>
          </a:endParaRPr>
        </a:p>
      </dgm:t>
    </dgm:pt>
    <dgm:pt modelId="{8F6EFEE1-ED09-44D8-8B6D-E5642D601FF4}">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dirty="0">
              <a:solidFill>
                <a:schemeClr val="tx1"/>
              </a:solidFill>
              <a:latin typeface="+mn-lt"/>
              <a:ea typeface="+mn-ea"/>
              <a:cs typeface="+mn-cs"/>
            </a:rPr>
            <a:t>Create</a:t>
          </a:r>
        </a:p>
      </dgm:t>
    </dgm:pt>
    <dgm:pt modelId="{5970A5BE-E800-45EF-862F-7FCBE74B8397}" type="parTrans" cxnId="{31BF2911-4F78-4A89-B31C-4A27B834B27B}">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B966CF9D-A03C-491F-81B1-7EE88072612B}" type="sibTrans" cxnId="{31BF2911-4F78-4A89-B31C-4A27B834B27B}">
      <dgm:prSet/>
      <dgm:spPr/>
      <dgm:t>
        <a:bodyPr/>
        <a:lstStyle/>
        <a:p>
          <a:pPr algn="ctr"/>
          <a:endParaRPr lang="en-US">
            <a:latin typeface="+mn-lt"/>
          </a:endParaRPr>
        </a:p>
      </dgm:t>
    </dgm:pt>
    <dgm:pt modelId="{678521D3-3D3A-4F26-94A5-D4088012E9FC}">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sz="2000" dirty="0">
              <a:solidFill>
                <a:schemeClr val="tx1"/>
              </a:solidFill>
              <a:latin typeface="+mn-lt"/>
            </a:rPr>
            <a:t>Update</a:t>
          </a:r>
        </a:p>
      </dgm:t>
    </dgm:pt>
    <dgm:pt modelId="{33866585-2BDA-4CEC-9A1B-40A51CAFB55C}" type="parTrans" cxnId="{D4635B59-9464-488F-B71E-4BFB43DE631E}">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E35C18CB-A24F-4221-BE6F-B5114255D459}" type="sibTrans" cxnId="{D4635B59-9464-488F-B71E-4BFB43DE631E}">
      <dgm:prSet/>
      <dgm:spPr/>
      <dgm:t>
        <a:bodyPr/>
        <a:lstStyle/>
        <a:p>
          <a:pPr algn="ctr"/>
          <a:endParaRPr lang="en-US">
            <a:latin typeface="+mn-lt"/>
          </a:endParaRPr>
        </a:p>
      </dgm:t>
    </dgm:pt>
    <dgm:pt modelId="{50D20E5F-52A0-4D1B-90DE-71AC0A71C3C5}">
      <dgm:prSet custT="1">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pPr algn="ctr"/>
          <a:r>
            <a:rPr lang="en-US" sz="1600" b="0" kern="1200" dirty="0">
              <a:solidFill>
                <a:schemeClr val="tx1"/>
              </a:solidFill>
              <a:latin typeface="+mn-lt"/>
              <a:ea typeface="+mn-ea"/>
              <a:cs typeface="+mn-cs"/>
            </a:rPr>
            <a:t>Data Transaction Language(DTL)</a:t>
          </a:r>
        </a:p>
      </dgm:t>
    </dgm:pt>
    <dgm:pt modelId="{46748BB1-B759-4D91-960A-18C250AAB7DC}" type="parTrans" cxnId="{9EDB2081-CBB0-4B3D-85A2-F5D6279289BC}">
      <dgm:prSet>
        <dgm:style>
          <a:lnRef idx="1">
            <a:schemeClr val="accent6"/>
          </a:lnRef>
          <a:fillRef idx="3">
            <a:schemeClr val="accent6"/>
          </a:fillRef>
          <a:effectRef idx="2">
            <a:schemeClr val="accent6"/>
          </a:effectRef>
          <a:fontRef idx="minor">
            <a:schemeClr val="lt1"/>
          </a:fontRef>
        </dgm:style>
      </dgm:prSet>
      <dgm:spPr>
        <a:solidFill>
          <a:schemeClr val="accent6">
            <a:lumMod val="60000"/>
            <a:lumOff val="40000"/>
          </a:schemeClr>
        </a:solidFill>
        <a:ln>
          <a:solidFill>
            <a:schemeClr val="accent6">
              <a:lumMod val="60000"/>
              <a:lumOff val="40000"/>
            </a:schemeClr>
          </a:solidFill>
        </a:ln>
        <a:effectLst/>
        <a:scene3d>
          <a:camera prst="orthographicFront"/>
          <a:lightRig rig="flat" dir="t"/>
        </a:scene3d>
      </dgm:spPr>
      <dgm:t>
        <a:bodyPr/>
        <a:lstStyle/>
        <a:p>
          <a:pPr algn="ctr"/>
          <a:endParaRPr lang="en-IN">
            <a:solidFill>
              <a:schemeClr val="tx1"/>
            </a:solidFill>
            <a:latin typeface="+mn-lt"/>
          </a:endParaRPr>
        </a:p>
      </dgm:t>
    </dgm:pt>
    <dgm:pt modelId="{306A4508-B166-4625-A14F-DC8B8AA9EC91}" type="sibTrans" cxnId="{9EDB2081-CBB0-4B3D-85A2-F5D6279289BC}">
      <dgm:prSet/>
      <dgm:spPr/>
      <dgm:t>
        <a:bodyPr/>
        <a:lstStyle/>
        <a:p>
          <a:pPr algn="ctr"/>
          <a:endParaRPr lang="en-IN">
            <a:latin typeface="+mn-lt"/>
          </a:endParaRPr>
        </a:p>
      </dgm:t>
    </dgm:pt>
    <dgm:pt modelId="{911ED2CF-610B-4C59-9564-5EBD0A1CBD19}">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kern="1200" dirty="0">
              <a:solidFill>
                <a:schemeClr val="tx1"/>
              </a:solidFill>
              <a:latin typeface="+mn-lt"/>
              <a:ea typeface="+mn-ea"/>
              <a:cs typeface="+mn-cs"/>
            </a:rPr>
            <a:t>Drop</a:t>
          </a:r>
        </a:p>
      </dgm:t>
    </dgm:pt>
    <dgm:pt modelId="{63AB3FB1-EDB8-49C8-98AD-AE66531A2DD9}" type="parTrans" cxnId="{8E4DB933-07F6-4BE4-94A1-5E5D2507F108}">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BE0E32F8-8DD6-41DF-88D0-B12D52C29997}" type="sibTrans" cxnId="{8E4DB933-07F6-4BE4-94A1-5E5D2507F108}">
      <dgm:prSet/>
      <dgm:spPr/>
      <dgm:t>
        <a:bodyPr/>
        <a:lstStyle/>
        <a:p>
          <a:pPr algn="ctr"/>
          <a:endParaRPr lang="en-IN">
            <a:latin typeface="+mn-lt"/>
          </a:endParaRPr>
        </a:p>
      </dgm:t>
    </dgm:pt>
    <dgm:pt modelId="{681BCCF2-2B21-4F01-940D-0E80D68AB3BC}">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kern="1200" dirty="0">
              <a:solidFill>
                <a:schemeClr val="tx1"/>
              </a:solidFill>
              <a:latin typeface="+mn-lt"/>
              <a:ea typeface="+mn-ea"/>
              <a:cs typeface="+mn-cs"/>
            </a:rPr>
            <a:t>Truncate</a:t>
          </a:r>
        </a:p>
      </dgm:t>
    </dgm:pt>
    <dgm:pt modelId="{5F5674C8-8507-4439-ACB8-FAFC61D4988F}" type="parTrans" cxnId="{38579603-E1B5-4F8B-A421-19EAC09E8124}">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US">
            <a:solidFill>
              <a:schemeClr val="tx1"/>
            </a:solidFill>
            <a:latin typeface="+mn-lt"/>
          </a:endParaRPr>
        </a:p>
      </dgm:t>
    </dgm:pt>
    <dgm:pt modelId="{2FFB2BAF-8B6E-4445-9019-57C83958D605}" type="sibTrans" cxnId="{38579603-E1B5-4F8B-A421-19EAC09E8124}">
      <dgm:prSet/>
      <dgm:spPr/>
      <dgm:t>
        <a:bodyPr/>
        <a:lstStyle/>
        <a:p>
          <a:pPr algn="ctr"/>
          <a:endParaRPr lang="en-IN">
            <a:latin typeface="+mn-lt"/>
          </a:endParaRPr>
        </a:p>
      </dgm:t>
    </dgm:pt>
    <dgm:pt modelId="{B5CA5785-C1F8-4BD5-AC69-224BB69760D4}">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None/>
          </a:pPr>
          <a:r>
            <a:rPr lang="en-IN" sz="2000" kern="1200" dirty="0">
              <a:solidFill>
                <a:schemeClr val="tx1"/>
              </a:solidFill>
              <a:latin typeface="+mn-lt"/>
              <a:ea typeface="+mn-ea"/>
              <a:cs typeface="+mn-cs"/>
            </a:rPr>
            <a:t>Select</a:t>
          </a:r>
        </a:p>
      </dgm:t>
    </dgm:pt>
    <dgm:pt modelId="{EB4252E2-FBDF-416C-BE15-DA8AC60E485C}" type="parTrans" cxnId="{E21A8EE1-57E2-4A65-882D-6A20AEBC77CE}">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b="0">
            <a:solidFill>
              <a:schemeClr val="tx1"/>
            </a:solidFill>
            <a:latin typeface="+mn-lt"/>
          </a:endParaRPr>
        </a:p>
      </dgm:t>
    </dgm:pt>
    <dgm:pt modelId="{A54E73E6-1FDB-4110-A2E4-329B2118309A}" type="sibTrans" cxnId="{E21A8EE1-57E2-4A65-882D-6A20AEBC77CE}">
      <dgm:prSet/>
      <dgm:spPr/>
      <dgm:t>
        <a:bodyPr/>
        <a:lstStyle/>
        <a:p>
          <a:pPr algn="ctr"/>
          <a:endParaRPr lang="en-IN">
            <a:latin typeface="+mn-lt"/>
          </a:endParaRPr>
        </a:p>
      </dgm:t>
    </dgm:pt>
    <dgm:pt modelId="{9C589E5E-D511-4831-9E17-DA7856D83ABF}">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IN" sz="2000" dirty="0">
              <a:solidFill>
                <a:schemeClr val="tx1"/>
              </a:solidFill>
              <a:latin typeface="+mn-lt"/>
            </a:rPr>
            <a:t>Grant</a:t>
          </a:r>
        </a:p>
      </dgm:t>
    </dgm:pt>
    <dgm:pt modelId="{36EDA38D-EB06-4034-BD8F-D46DEAD7C2BB}" type="parTrans" cxnId="{3240A669-8485-499A-AE65-B05C7AABC58A}">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4E0BB7BF-F8DB-47B9-AE49-857B77BAE25B}" type="sibTrans" cxnId="{3240A669-8485-499A-AE65-B05C7AABC58A}">
      <dgm:prSet/>
      <dgm:spPr/>
      <dgm:t>
        <a:bodyPr/>
        <a:lstStyle/>
        <a:p>
          <a:pPr algn="ctr"/>
          <a:endParaRPr lang="en-IN">
            <a:latin typeface="+mn-lt"/>
          </a:endParaRPr>
        </a:p>
      </dgm:t>
    </dgm:pt>
    <dgm:pt modelId="{778B519D-C285-4FF0-B5DB-FD2481E9C1D2}">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IN" sz="2000" dirty="0">
              <a:solidFill>
                <a:schemeClr val="tx1"/>
              </a:solidFill>
              <a:latin typeface="+mn-lt"/>
            </a:rPr>
            <a:t>Revoke</a:t>
          </a:r>
        </a:p>
      </dgm:t>
    </dgm:pt>
    <dgm:pt modelId="{6A7BD528-3157-40D5-A53F-6E87495F4508}" type="parTrans" cxnId="{04A885F1-5D98-49C4-BF7E-50A0CE448B8A}">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23070D29-ABB2-461D-8309-6C4AD983E0E5}" type="sibTrans" cxnId="{04A885F1-5D98-49C4-BF7E-50A0CE448B8A}">
      <dgm:prSet/>
      <dgm:spPr/>
      <dgm:t>
        <a:bodyPr/>
        <a:lstStyle/>
        <a:p>
          <a:pPr algn="ctr"/>
          <a:endParaRPr lang="en-IN">
            <a:latin typeface="+mn-lt"/>
          </a:endParaRPr>
        </a:p>
      </dgm:t>
    </dgm:pt>
    <dgm:pt modelId="{A71E34A5-DC28-4A9A-9ADB-5E99DED13D5E}">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None/>
          </a:pPr>
          <a:r>
            <a:rPr lang="en-IN" sz="2000" kern="1200" dirty="0">
              <a:solidFill>
                <a:schemeClr val="tx1"/>
              </a:solidFill>
              <a:latin typeface="+mn-lt"/>
              <a:ea typeface="+mn-ea"/>
              <a:cs typeface="+mn-cs"/>
            </a:rPr>
            <a:t>Commit</a:t>
          </a:r>
        </a:p>
      </dgm:t>
    </dgm:pt>
    <dgm:pt modelId="{286ABFB9-03B5-419E-89B9-DA21BDF2A14D}" type="parTrans" cxnId="{296C5594-319F-435A-A4D8-134957C8B5BD}">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3CA80457-7A19-4519-B948-D970C8FD5E5C}" type="sibTrans" cxnId="{296C5594-319F-435A-A4D8-134957C8B5BD}">
      <dgm:prSet/>
      <dgm:spPr/>
      <dgm:t>
        <a:bodyPr/>
        <a:lstStyle/>
        <a:p>
          <a:pPr algn="ctr"/>
          <a:endParaRPr lang="en-IN">
            <a:latin typeface="+mn-lt"/>
          </a:endParaRPr>
        </a:p>
      </dgm:t>
    </dgm:pt>
    <dgm:pt modelId="{DC14853E-B5F8-4679-88D6-A0073747D140}">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spcFirstLastPara="0" vert="horz" wrap="square" lIns="12700" tIns="12700" rIns="12700" bIns="12700" numCol="1" spcCol="1270" anchor="ctr" anchorCtr="0"/>
        <a:lstStyle/>
        <a:p>
          <a:pPr algn="ctr">
            <a:buNone/>
          </a:pPr>
          <a:r>
            <a:rPr lang="en-IN" sz="2000" dirty="0">
              <a:solidFill>
                <a:schemeClr val="tx1"/>
              </a:solidFill>
              <a:latin typeface="+mn-lt"/>
              <a:ea typeface="+mn-ea"/>
              <a:cs typeface="+mn-cs"/>
            </a:rPr>
            <a:t>Rollback</a:t>
          </a:r>
        </a:p>
      </dgm:t>
    </dgm:pt>
    <dgm:pt modelId="{35805AF5-935D-475F-922C-991C957D64BB}" type="parTrans" cxnId="{89EEBBF4-9B43-4B84-92DF-3B229778B06B}">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3366A67D-0F1B-4B69-8993-4B5EA5E84121}" type="sibTrans" cxnId="{89EEBBF4-9B43-4B84-92DF-3B229778B06B}">
      <dgm:prSet/>
      <dgm:spPr/>
      <dgm:t>
        <a:bodyPr/>
        <a:lstStyle/>
        <a:p>
          <a:pPr algn="ctr"/>
          <a:endParaRPr lang="en-IN">
            <a:latin typeface="+mn-lt"/>
          </a:endParaRPr>
        </a:p>
      </dgm:t>
    </dgm:pt>
    <dgm:pt modelId="{C4B5F130-C79D-498F-96C4-E46E3BA7247A}">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spcFirstLastPara="0" vert="horz" wrap="square" lIns="12700" tIns="12700" rIns="12700" bIns="12700" numCol="1" spcCol="1270" anchor="ctr" anchorCtr="0"/>
        <a:lstStyle/>
        <a:p>
          <a:pPr algn="ctr">
            <a:buNone/>
          </a:pPr>
          <a:r>
            <a:rPr lang="en-IN" sz="2000" dirty="0" err="1">
              <a:solidFill>
                <a:schemeClr val="tx1"/>
              </a:solidFill>
              <a:latin typeface="+mn-lt"/>
              <a:ea typeface="+mn-ea"/>
              <a:cs typeface="+mn-cs"/>
            </a:rPr>
            <a:t>Savepoint</a:t>
          </a:r>
          <a:endParaRPr lang="en-IN" sz="2000" dirty="0">
            <a:solidFill>
              <a:schemeClr val="tx1"/>
            </a:solidFill>
            <a:latin typeface="+mn-lt"/>
            <a:ea typeface="+mn-ea"/>
            <a:cs typeface="+mn-cs"/>
          </a:endParaRPr>
        </a:p>
      </dgm:t>
    </dgm:pt>
    <dgm:pt modelId="{23B2D406-D90B-4CF6-A8E2-18626AE1FAC5}" type="parTrans" cxnId="{D56CA8A6-CAB6-436B-89C7-9C05A55FFA31}">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FC2DCC05-33FA-478B-B7D6-9B799158CA9E}" type="sibTrans" cxnId="{D56CA8A6-CAB6-436B-89C7-9C05A55FFA31}">
      <dgm:prSet/>
      <dgm:spPr/>
      <dgm:t>
        <a:bodyPr/>
        <a:lstStyle/>
        <a:p>
          <a:pPr algn="ctr"/>
          <a:endParaRPr lang="en-IN">
            <a:latin typeface="+mn-lt"/>
          </a:endParaRPr>
        </a:p>
      </dgm:t>
    </dgm:pt>
    <dgm:pt modelId="{F849E909-190A-437E-A883-C82EE0EAC6C4}">
      <dgm:prSet custT="1">
        <dgm:style>
          <a:lnRef idx="1">
            <a:schemeClr val="accent6"/>
          </a:lnRef>
          <a:fillRef idx="3">
            <a:schemeClr val="accent6"/>
          </a:fillRef>
          <a:effectRef idx="2">
            <a:schemeClr val="accent6"/>
          </a:effectRef>
          <a:fontRef idx="minor">
            <a:schemeClr val="lt1"/>
          </a:fontRef>
        </dgm:style>
      </dgm:prSet>
      <dgm:spPr>
        <a:solidFill>
          <a:srgbClr val="A9C0DB"/>
        </a:solidFill>
        <a:ln>
          <a:solidFill>
            <a:srgbClr val="4271A4"/>
          </a:solidFill>
        </a:ln>
      </dgm:spPr>
      <dgm:t>
        <a:bodyPr/>
        <a:lstStyle/>
        <a:p>
          <a:pPr algn="ctr"/>
          <a:r>
            <a:rPr lang="en-US" altLang="en-US" sz="2000" dirty="0">
              <a:solidFill>
                <a:schemeClr val="tx1"/>
              </a:solidFill>
              <a:latin typeface="+mn-lt"/>
              <a:ea typeface="+mn-ea"/>
              <a:cs typeface="+mn-cs"/>
            </a:rPr>
            <a:t>Rename</a:t>
          </a:r>
        </a:p>
      </dgm:t>
    </dgm:pt>
    <dgm:pt modelId="{B9E9A840-A64C-4453-BE84-6EB658AFA196}" type="parTrans" cxnId="{F29A091A-125E-464C-95EA-6DBACA14D123}">
      <dgm:prSet>
        <dgm:style>
          <a:lnRef idx="1">
            <a:schemeClr val="accent2"/>
          </a:lnRef>
          <a:fillRef idx="0">
            <a:schemeClr val="accent2"/>
          </a:fillRef>
          <a:effectRef idx="0">
            <a:schemeClr val="accent2"/>
          </a:effectRef>
          <a:fontRef idx="minor">
            <a:schemeClr val="tx1"/>
          </a:fontRef>
        </dgm:style>
      </dgm:prSet>
      <dgm:spPr>
        <a:solidFill>
          <a:srgbClr val="A9C0DB"/>
        </a:solidFill>
        <a:ln>
          <a:solidFill>
            <a:srgbClr val="A9C0DB"/>
          </a:solidFill>
        </a:ln>
        <a:effectLst/>
        <a:scene3d>
          <a:camera prst="orthographicFront"/>
          <a:lightRig rig="flat" dir="t"/>
        </a:scene3d>
      </dgm:spPr>
      <dgm:t>
        <a:bodyPr/>
        <a:lstStyle/>
        <a:p>
          <a:pPr algn="ctr"/>
          <a:endParaRPr lang="en-IN">
            <a:solidFill>
              <a:schemeClr val="tx1"/>
            </a:solidFill>
            <a:latin typeface="+mn-lt"/>
          </a:endParaRPr>
        </a:p>
      </dgm:t>
    </dgm:pt>
    <dgm:pt modelId="{220B116C-1AFA-4F1C-975A-294B930D2B6F}" type="sibTrans" cxnId="{F29A091A-125E-464C-95EA-6DBACA14D123}">
      <dgm:prSet/>
      <dgm:spPr/>
      <dgm:t>
        <a:bodyPr/>
        <a:lstStyle/>
        <a:p>
          <a:pPr algn="ctr"/>
          <a:endParaRPr lang="en-IN">
            <a:latin typeface="+mn-lt"/>
          </a:endParaRPr>
        </a:p>
      </dgm:t>
    </dgm:pt>
    <dgm:pt modelId="{EBAE8564-CE7A-4FF4-8792-0F34E7A81F0F}" type="pres">
      <dgm:prSet presAssocID="{E0A0C08D-EB8C-4769-90D5-CA3C15703B9C}" presName="hierChild1" presStyleCnt="0">
        <dgm:presLayoutVars>
          <dgm:orgChart val="1"/>
          <dgm:chPref val="1"/>
          <dgm:dir/>
          <dgm:animOne val="branch"/>
          <dgm:animLvl val="lvl"/>
          <dgm:resizeHandles/>
        </dgm:presLayoutVars>
      </dgm:prSet>
      <dgm:spPr/>
      <dgm:t>
        <a:bodyPr/>
        <a:lstStyle/>
        <a:p>
          <a:endParaRPr lang="en-US"/>
        </a:p>
      </dgm:t>
    </dgm:pt>
    <dgm:pt modelId="{7390E577-544D-47B5-9674-0287F34BD5F0}" type="pres">
      <dgm:prSet presAssocID="{539386DD-9639-4D7C-8318-087A5C7E9B1F}" presName="hierRoot1" presStyleCnt="0">
        <dgm:presLayoutVars>
          <dgm:hierBranch val="init"/>
        </dgm:presLayoutVars>
      </dgm:prSet>
      <dgm:spPr/>
    </dgm:pt>
    <dgm:pt modelId="{D971B0DA-EC86-4E34-83E7-74904733D184}" type="pres">
      <dgm:prSet presAssocID="{539386DD-9639-4D7C-8318-087A5C7E9B1F}" presName="rootComposite1" presStyleCnt="0"/>
      <dgm:spPr/>
    </dgm:pt>
    <dgm:pt modelId="{CCE09612-AE23-4325-A16E-C5C04B88BEE2}" type="pres">
      <dgm:prSet presAssocID="{539386DD-9639-4D7C-8318-087A5C7E9B1F}" presName="rootText1" presStyleLbl="node0" presStyleIdx="0" presStyleCnt="1" custScaleX="173805">
        <dgm:presLayoutVars>
          <dgm:chPref val="3"/>
        </dgm:presLayoutVars>
      </dgm:prSet>
      <dgm:spPr/>
      <dgm:t>
        <a:bodyPr/>
        <a:lstStyle/>
        <a:p>
          <a:endParaRPr lang="en-US"/>
        </a:p>
      </dgm:t>
    </dgm:pt>
    <dgm:pt modelId="{CAC53C40-BE43-47E5-9419-85D190E21A4E}" type="pres">
      <dgm:prSet presAssocID="{539386DD-9639-4D7C-8318-087A5C7E9B1F}" presName="rootConnector1" presStyleLbl="node1" presStyleIdx="0" presStyleCnt="0"/>
      <dgm:spPr/>
      <dgm:t>
        <a:bodyPr/>
        <a:lstStyle/>
        <a:p>
          <a:endParaRPr lang="en-US"/>
        </a:p>
      </dgm:t>
    </dgm:pt>
    <dgm:pt modelId="{23F7A6B4-F99D-499A-B632-06609598148D}" type="pres">
      <dgm:prSet presAssocID="{539386DD-9639-4D7C-8318-087A5C7E9B1F}" presName="hierChild2" presStyleCnt="0"/>
      <dgm:spPr/>
    </dgm:pt>
    <dgm:pt modelId="{EDDDE3D1-1ED3-4C27-A28F-F62BE587708B}" type="pres">
      <dgm:prSet presAssocID="{C0DA9596-DA4E-4D75-80DE-6F7340CF7E5E}" presName="Name37" presStyleLbl="parChTrans1D2" presStyleIdx="0" presStyleCnt="5"/>
      <dgm:spPr/>
      <dgm:t>
        <a:bodyPr/>
        <a:lstStyle/>
        <a:p>
          <a:endParaRPr lang="en-US"/>
        </a:p>
      </dgm:t>
    </dgm:pt>
    <dgm:pt modelId="{C9635CA5-CAB0-4D0D-938F-B1695E49D8BF}" type="pres">
      <dgm:prSet presAssocID="{17591018-E642-4254-8B74-C81BED1E25FD}" presName="hierRoot2" presStyleCnt="0">
        <dgm:presLayoutVars>
          <dgm:hierBranch val="init"/>
        </dgm:presLayoutVars>
      </dgm:prSet>
      <dgm:spPr/>
    </dgm:pt>
    <dgm:pt modelId="{B5D1C3F7-0DC7-4D71-9373-9E427B190081}" type="pres">
      <dgm:prSet presAssocID="{17591018-E642-4254-8B74-C81BED1E25FD}" presName="rootComposite" presStyleCnt="0"/>
      <dgm:spPr/>
    </dgm:pt>
    <dgm:pt modelId="{1236185F-17E9-4BEC-9D53-2100D0414C95}" type="pres">
      <dgm:prSet presAssocID="{17591018-E642-4254-8B74-C81BED1E25FD}" presName="rootText" presStyleLbl="node2" presStyleIdx="0" presStyleCnt="5" custScaleX="100063">
        <dgm:presLayoutVars>
          <dgm:chPref val="3"/>
        </dgm:presLayoutVars>
      </dgm:prSet>
      <dgm:spPr/>
      <dgm:t>
        <a:bodyPr/>
        <a:lstStyle/>
        <a:p>
          <a:endParaRPr lang="en-US"/>
        </a:p>
      </dgm:t>
    </dgm:pt>
    <dgm:pt modelId="{0F8FD114-379E-47F0-9811-949BD3A4CA26}" type="pres">
      <dgm:prSet presAssocID="{17591018-E642-4254-8B74-C81BED1E25FD}" presName="rootConnector" presStyleLbl="node2" presStyleIdx="0" presStyleCnt="5"/>
      <dgm:spPr/>
      <dgm:t>
        <a:bodyPr/>
        <a:lstStyle/>
        <a:p>
          <a:endParaRPr lang="en-US"/>
        </a:p>
      </dgm:t>
    </dgm:pt>
    <dgm:pt modelId="{62251487-F936-4D81-8D21-36BE6EDF82CA}" type="pres">
      <dgm:prSet presAssocID="{17591018-E642-4254-8B74-C81BED1E25FD}" presName="hierChild4" presStyleCnt="0"/>
      <dgm:spPr/>
    </dgm:pt>
    <dgm:pt modelId="{CECC391D-4628-44D4-A241-0D382961C856}" type="pres">
      <dgm:prSet presAssocID="{5970A5BE-E800-45EF-862F-7FCBE74B8397}" presName="Name37" presStyleLbl="parChTrans1D3" presStyleIdx="0" presStyleCnt="14"/>
      <dgm:spPr/>
      <dgm:t>
        <a:bodyPr/>
        <a:lstStyle/>
        <a:p>
          <a:endParaRPr lang="en-US"/>
        </a:p>
      </dgm:t>
    </dgm:pt>
    <dgm:pt modelId="{D60840F3-4E6F-471C-8446-3CFC3CEA5FB1}" type="pres">
      <dgm:prSet presAssocID="{8F6EFEE1-ED09-44D8-8B6D-E5642D601FF4}" presName="hierRoot2" presStyleCnt="0">
        <dgm:presLayoutVars>
          <dgm:hierBranch val="init"/>
        </dgm:presLayoutVars>
      </dgm:prSet>
      <dgm:spPr/>
    </dgm:pt>
    <dgm:pt modelId="{75ECA95C-6052-483A-BEC6-740117FCDEFF}" type="pres">
      <dgm:prSet presAssocID="{8F6EFEE1-ED09-44D8-8B6D-E5642D601FF4}" presName="rootComposite" presStyleCnt="0"/>
      <dgm:spPr/>
    </dgm:pt>
    <dgm:pt modelId="{98A37ACF-C39D-4C53-8096-E55B324BE885}" type="pres">
      <dgm:prSet presAssocID="{8F6EFEE1-ED09-44D8-8B6D-E5642D601FF4}" presName="rootText" presStyleLbl="node3" presStyleIdx="0" presStyleCnt="14" custScaleX="75256" custScaleY="63583">
        <dgm:presLayoutVars>
          <dgm:chPref val="3"/>
        </dgm:presLayoutVars>
      </dgm:prSet>
      <dgm:spPr/>
      <dgm:t>
        <a:bodyPr/>
        <a:lstStyle/>
        <a:p>
          <a:endParaRPr lang="en-US"/>
        </a:p>
      </dgm:t>
    </dgm:pt>
    <dgm:pt modelId="{FBAD155D-BAE4-42DB-AF34-246D6DFE23BA}" type="pres">
      <dgm:prSet presAssocID="{8F6EFEE1-ED09-44D8-8B6D-E5642D601FF4}" presName="rootConnector" presStyleLbl="node3" presStyleIdx="0" presStyleCnt="14"/>
      <dgm:spPr/>
      <dgm:t>
        <a:bodyPr/>
        <a:lstStyle/>
        <a:p>
          <a:endParaRPr lang="en-US"/>
        </a:p>
      </dgm:t>
    </dgm:pt>
    <dgm:pt modelId="{25EC0DE5-37D5-45E1-BFF8-F8C4021DE225}" type="pres">
      <dgm:prSet presAssocID="{8F6EFEE1-ED09-44D8-8B6D-E5642D601FF4}" presName="hierChild4" presStyleCnt="0"/>
      <dgm:spPr/>
    </dgm:pt>
    <dgm:pt modelId="{49E9A592-E37F-43F6-A76A-2F8C559D662F}" type="pres">
      <dgm:prSet presAssocID="{8F6EFEE1-ED09-44D8-8B6D-E5642D601FF4}" presName="hierChild5" presStyleCnt="0"/>
      <dgm:spPr/>
    </dgm:pt>
    <dgm:pt modelId="{1141214C-61E3-40D1-AE20-10D900DD6715}" type="pres">
      <dgm:prSet presAssocID="{3D583CE6-9F80-4F1B-942B-CC580A594315}" presName="Name37" presStyleLbl="parChTrans1D3" presStyleIdx="1" presStyleCnt="14"/>
      <dgm:spPr/>
      <dgm:t>
        <a:bodyPr/>
        <a:lstStyle/>
        <a:p>
          <a:endParaRPr lang="en-US"/>
        </a:p>
      </dgm:t>
    </dgm:pt>
    <dgm:pt modelId="{E5D8F99C-346D-4660-B002-FCD28531B7B2}" type="pres">
      <dgm:prSet presAssocID="{09CD765B-F9AC-4FC1-A5AD-5847A26ECD85}" presName="hierRoot2" presStyleCnt="0">
        <dgm:presLayoutVars>
          <dgm:hierBranch val="init"/>
        </dgm:presLayoutVars>
      </dgm:prSet>
      <dgm:spPr/>
    </dgm:pt>
    <dgm:pt modelId="{5B3983C4-71C3-4A5A-B259-A441702FA46F}" type="pres">
      <dgm:prSet presAssocID="{09CD765B-F9AC-4FC1-A5AD-5847A26ECD85}" presName="rootComposite" presStyleCnt="0"/>
      <dgm:spPr/>
    </dgm:pt>
    <dgm:pt modelId="{828ADEA8-F628-4483-BAC5-448B8B30AEC2}" type="pres">
      <dgm:prSet presAssocID="{09CD765B-F9AC-4FC1-A5AD-5847A26ECD85}" presName="rootText" presStyleLbl="node3" presStyleIdx="1" presStyleCnt="14" custScaleX="75256" custScaleY="63583">
        <dgm:presLayoutVars>
          <dgm:chPref val="3"/>
        </dgm:presLayoutVars>
      </dgm:prSet>
      <dgm:spPr/>
      <dgm:t>
        <a:bodyPr/>
        <a:lstStyle/>
        <a:p>
          <a:endParaRPr lang="en-US"/>
        </a:p>
      </dgm:t>
    </dgm:pt>
    <dgm:pt modelId="{72BAD04A-9807-4069-B0ED-74E81230ABFA}" type="pres">
      <dgm:prSet presAssocID="{09CD765B-F9AC-4FC1-A5AD-5847A26ECD85}" presName="rootConnector" presStyleLbl="node3" presStyleIdx="1" presStyleCnt="14"/>
      <dgm:spPr/>
      <dgm:t>
        <a:bodyPr/>
        <a:lstStyle/>
        <a:p>
          <a:endParaRPr lang="en-US"/>
        </a:p>
      </dgm:t>
    </dgm:pt>
    <dgm:pt modelId="{49F50A7A-2EA1-427A-AB42-B8E3D59D1D4C}" type="pres">
      <dgm:prSet presAssocID="{09CD765B-F9AC-4FC1-A5AD-5847A26ECD85}" presName="hierChild4" presStyleCnt="0"/>
      <dgm:spPr/>
    </dgm:pt>
    <dgm:pt modelId="{52E467F5-B20A-4482-A510-1F004A447AA8}" type="pres">
      <dgm:prSet presAssocID="{09CD765B-F9AC-4FC1-A5AD-5847A26ECD85}" presName="hierChild5" presStyleCnt="0"/>
      <dgm:spPr/>
    </dgm:pt>
    <dgm:pt modelId="{5CBA1612-E287-4B5D-8EB0-1B98E745CE43}" type="pres">
      <dgm:prSet presAssocID="{63AB3FB1-EDB8-49C8-98AD-AE66531A2DD9}" presName="Name37" presStyleLbl="parChTrans1D3" presStyleIdx="2" presStyleCnt="14"/>
      <dgm:spPr/>
      <dgm:t>
        <a:bodyPr/>
        <a:lstStyle/>
        <a:p>
          <a:endParaRPr lang="en-US"/>
        </a:p>
      </dgm:t>
    </dgm:pt>
    <dgm:pt modelId="{81839DC7-8462-4B54-A495-65F565CB03B3}" type="pres">
      <dgm:prSet presAssocID="{911ED2CF-610B-4C59-9564-5EBD0A1CBD19}" presName="hierRoot2" presStyleCnt="0">
        <dgm:presLayoutVars>
          <dgm:hierBranch val="init"/>
        </dgm:presLayoutVars>
      </dgm:prSet>
      <dgm:spPr/>
    </dgm:pt>
    <dgm:pt modelId="{3EFDD1A6-4243-42AF-B9D9-47D2A9F20083}" type="pres">
      <dgm:prSet presAssocID="{911ED2CF-610B-4C59-9564-5EBD0A1CBD19}" presName="rootComposite" presStyleCnt="0"/>
      <dgm:spPr/>
    </dgm:pt>
    <dgm:pt modelId="{08227408-5FA7-4CF4-9C32-6B19ED8BA89B}" type="pres">
      <dgm:prSet presAssocID="{911ED2CF-610B-4C59-9564-5EBD0A1CBD19}" presName="rootText" presStyleLbl="node3" presStyleIdx="2" presStyleCnt="14" custScaleX="75256" custScaleY="63583">
        <dgm:presLayoutVars>
          <dgm:chPref val="3"/>
        </dgm:presLayoutVars>
      </dgm:prSet>
      <dgm:spPr/>
      <dgm:t>
        <a:bodyPr/>
        <a:lstStyle/>
        <a:p>
          <a:endParaRPr lang="en-US"/>
        </a:p>
      </dgm:t>
    </dgm:pt>
    <dgm:pt modelId="{79A11132-E48E-4A57-88F6-356CBE770C95}" type="pres">
      <dgm:prSet presAssocID="{911ED2CF-610B-4C59-9564-5EBD0A1CBD19}" presName="rootConnector" presStyleLbl="node3" presStyleIdx="2" presStyleCnt="14"/>
      <dgm:spPr/>
      <dgm:t>
        <a:bodyPr/>
        <a:lstStyle/>
        <a:p>
          <a:endParaRPr lang="en-US"/>
        </a:p>
      </dgm:t>
    </dgm:pt>
    <dgm:pt modelId="{B18EABAF-4CF6-4AB1-B8C2-D7A842AC5660}" type="pres">
      <dgm:prSet presAssocID="{911ED2CF-610B-4C59-9564-5EBD0A1CBD19}" presName="hierChild4" presStyleCnt="0"/>
      <dgm:spPr/>
    </dgm:pt>
    <dgm:pt modelId="{DED94E76-CD90-4410-8F26-EE8EF05D8B9D}" type="pres">
      <dgm:prSet presAssocID="{911ED2CF-610B-4C59-9564-5EBD0A1CBD19}" presName="hierChild5" presStyleCnt="0"/>
      <dgm:spPr/>
    </dgm:pt>
    <dgm:pt modelId="{90153FBE-CA84-46A7-83B5-5F517EDA8D54}" type="pres">
      <dgm:prSet presAssocID="{5F5674C8-8507-4439-ACB8-FAFC61D4988F}" presName="Name37" presStyleLbl="parChTrans1D3" presStyleIdx="3" presStyleCnt="14"/>
      <dgm:spPr/>
      <dgm:t>
        <a:bodyPr/>
        <a:lstStyle/>
        <a:p>
          <a:endParaRPr lang="en-US"/>
        </a:p>
      </dgm:t>
    </dgm:pt>
    <dgm:pt modelId="{DE9F60FE-7998-4482-8301-C3E41A459D35}" type="pres">
      <dgm:prSet presAssocID="{681BCCF2-2B21-4F01-940D-0E80D68AB3BC}" presName="hierRoot2" presStyleCnt="0">
        <dgm:presLayoutVars>
          <dgm:hierBranch val="init"/>
        </dgm:presLayoutVars>
      </dgm:prSet>
      <dgm:spPr/>
    </dgm:pt>
    <dgm:pt modelId="{60714403-EAAC-428A-A050-2A5DDE9083B1}" type="pres">
      <dgm:prSet presAssocID="{681BCCF2-2B21-4F01-940D-0E80D68AB3BC}" presName="rootComposite" presStyleCnt="0"/>
      <dgm:spPr/>
    </dgm:pt>
    <dgm:pt modelId="{A37596FC-E128-4A62-B64A-3FB3244F2F17}" type="pres">
      <dgm:prSet presAssocID="{681BCCF2-2B21-4F01-940D-0E80D68AB3BC}" presName="rootText" presStyleLbl="node3" presStyleIdx="3" presStyleCnt="14" custScaleX="75256" custScaleY="63583">
        <dgm:presLayoutVars>
          <dgm:chPref val="3"/>
        </dgm:presLayoutVars>
      </dgm:prSet>
      <dgm:spPr/>
      <dgm:t>
        <a:bodyPr/>
        <a:lstStyle/>
        <a:p>
          <a:endParaRPr lang="en-US"/>
        </a:p>
      </dgm:t>
    </dgm:pt>
    <dgm:pt modelId="{43A7C1D5-B8BF-4B9C-BAD0-DD785D8607E3}" type="pres">
      <dgm:prSet presAssocID="{681BCCF2-2B21-4F01-940D-0E80D68AB3BC}" presName="rootConnector" presStyleLbl="node3" presStyleIdx="3" presStyleCnt="14"/>
      <dgm:spPr/>
      <dgm:t>
        <a:bodyPr/>
        <a:lstStyle/>
        <a:p>
          <a:endParaRPr lang="en-US"/>
        </a:p>
      </dgm:t>
    </dgm:pt>
    <dgm:pt modelId="{79975DEE-BEDC-4163-9F01-273AF983F1C1}" type="pres">
      <dgm:prSet presAssocID="{681BCCF2-2B21-4F01-940D-0E80D68AB3BC}" presName="hierChild4" presStyleCnt="0"/>
      <dgm:spPr/>
    </dgm:pt>
    <dgm:pt modelId="{A55F7138-E46B-467C-B1CC-A80BEB133330}" type="pres">
      <dgm:prSet presAssocID="{681BCCF2-2B21-4F01-940D-0E80D68AB3BC}" presName="hierChild5" presStyleCnt="0"/>
      <dgm:spPr/>
    </dgm:pt>
    <dgm:pt modelId="{755F36E0-8F23-48D6-93BA-354A80591F7D}" type="pres">
      <dgm:prSet presAssocID="{B9E9A840-A64C-4453-BE84-6EB658AFA196}" presName="Name37" presStyleLbl="parChTrans1D3" presStyleIdx="4" presStyleCnt="14"/>
      <dgm:spPr/>
      <dgm:t>
        <a:bodyPr/>
        <a:lstStyle/>
        <a:p>
          <a:endParaRPr lang="en-US"/>
        </a:p>
      </dgm:t>
    </dgm:pt>
    <dgm:pt modelId="{CC0627C4-0A86-47C4-8033-5312B286474E}" type="pres">
      <dgm:prSet presAssocID="{F849E909-190A-437E-A883-C82EE0EAC6C4}" presName="hierRoot2" presStyleCnt="0">
        <dgm:presLayoutVars>
          <dgm:hierBranch val="init"/>
        </dgm:presLayoutVars>
      </dgm:prSet>
      <dgm:spPr/>
    </dgm:pt>
    <dgm:pt modelId="{2145FCF5-5A05-43CA-A4D1-D7C35DF47CAC}" type="pres">
      <dgm:prSet presAssocID="{F849E909-190A-437E-A883-C82EE0EAC6C4}" presName="rootComposite" presStyleCnt="0"/>
      <dgm:spPr/>
    </dgm:pt>
    <dgm:pt modelId="{236742E2-6702-4032-A5E9-3D719D106FE5}" type="pres">
      <dgm:prSet presAssocID="{F849E909-190A-437E-A883-C82EE0EAC6C4}" presName="rootText" presStyleLbl="node3" presStyleIdx="4" presStyleCnt="14" custScaleX="75256" custScaleY="63583">
        <dgm:presLayoutVars>
          <dgm:chPref val="3"/>
        </dgm:presLayoutVars>
      </dgm:prSet>
      <dgm:spPr/>
      <dgm:t>
        <a:bodyPr/>
        <a:lstStyle/>
        <a:p>
          <a:endParaRPr lang="en-US"/>
        </a:p>
      </dgm:t>
    </dgm:pt>
    <dgm:pt modelId="{106CAF6B-4BE4-429F-A57F-DF0A834CD909}" type="pres">
      <dgm:prSet presAssocID="{F849E909-190A-437E-A883-C82EE0EAC6C4}" presName="rootConnector" presStyleLbl="node3" presStyleIdx="4" presStyleCnt="14"/>
      <dgm:spPr/>
      <dgm:t>
        <a:bodyPr/>
        <a:lstStyle/>
        <a:p>
          <a:endParaRPr lang="en-US"/>
        </a:p>
      </dgm:t>
    </dgm:pt>
    <dgm:pt modelId="{6FB1A499-65E4-4123-9FAF-CDB1791A74DD}" type="pres">
      <dgm:prSet presAssocID="{F849E909-190A-437E-A883-C82EE0EAC6C4}" presName="hierChild4" presStyleCnt="0"/>
      <dgm:spPr/>
    </dgm:pt>
    <dgm:pt modelId="{CF16D723-CB73-4D7B-BEDD-318F73DACFB1}" type="pres">
      <dgm:prSet presAssocID="{F849E909-190A-437E-A883-C82EE0EAC6C4}" presName="hierChild5" presStyleCnt="0"/>
      <dgm:spPr/>
    </dgm:pt>
    <dgm:pt modelId="{1778B60E-3D16-46F2-9D24-2D37E6A206FC}" type="pres">
      <dgm:prSet presAssocID="{17591018-E642-4254-8B74-C81BED1E25FD}" presName="hierChild5" presStyleCnt="0"/>
      <dgm:spPr/>
    </dgm:pt>
    <dgm:pt modelId="{E8CB1E7E-0381-4286-92BC-4203084CD88A}" type="pres">
      <dgm:prSet presAssocID="{9AA32AAE-FE65-4F6E-BBCF-C4B2A3388A9B}" presName="Name37" presStyleLbl="parChTrans1D2" presStyleIdx="1" presStyleCnt="5"/>
      <dgm:spPr/>
      <dgm:t>
        <a:bodyPr/>
        <a:lstStyle/>
        <a:p>
          <a:endParaRPr lang="en-US"/>
        </a:p>
      </dgm:t>
    </dgm:pt>
    <dgm:pt modelId="{9FDCCD32-770F-46DB-BFEB-F2CE7A202620}" type="pres">
      <dgm:prSet presAssocID="{EE4EB127-A6F8-495D-8F0C-A6313C50B29D}" presName="hierRoot2" presStyleCnt="0">
        <dgm:presLayoutVars>
          <dgm:hierBranch val="init"/>
        </dgm:presLayoutVars>
      </dgm:prSet>
      <dgm:spPr/>
    </dgm:pt>
    <dgm:pt modelId="{121C55A2-D9BA-46AB-A2A7-A6A8AC1686FA}" type="pres">
      <dgm:prSet presAssocID="{EE4EB127-A6F8-495D-8F0C-A6313C50B29D}" presName="rootComposite" presStyleCnt="0"/>
      <dgm:spPr/>
    </dgm:pt>
    <dgm:pt modelId="{87EDE0FC-6EE5-477E-886C-0E7A1548A6B2}" type="pres">
      <dgm:prSet presAssocID="{EE4EB127-A6F8-495D-8F0C-A6313C50B29D}" presName="rootText" presStyleLbl="node2" presStyleIdx="1" presStyleCnt="5" custScaleX="120038">
        <dgm:presLayoutVars>
          <dgm:chPref val="3"/>
        </dgm:presLayoutVars>
      </dgm:prSet>
      <dgm:spPr/>
      <dgm:t>
        <a:bodyPr/>
        <a:lstStyle/>
        <a:p>
          <a:endParaRPr lang="en-US"/>
        </a:p>
      </dgm:t>
    </dgm:pt>
    <dgm:pt modelId="{A89120E3-13D3-4E91-A833-AECBE0D4B6F6}" type="pres">
      <dgm:prSet presAssocID="{EE4EB127-A6F8-495D-8F0C-A6313C50B29D}" presName="rootConnector" presStyleLbl="node2" presStyleIdx="1" presStyleCnt="5"/>
      <dgm:spPr/>
      <dgm:t>
        <a:bodyPr/>
        <a:lstStyle/>
        <a:p>
          <a:endParaRPr lang="en-US"/>
        </a:p>
      </dgm:t>
    </dgm:pt>
    <dgm:pt modelId="{883EAC51-2894-4C68-ADA6-BE218AE8D42B}" type="pres">
      <dgm:prSet presAssocID="{EE4EB127-A6F8-495D-8F0C-A6313C50B29D}" presName="hierChild4" presStyleCnt="0"/>
      <dgm:spPr/>
    </dgm:pt>
    <dgm:pt modelId="{46B9E650-561C-47C5-BFE8-068B19797ECE}" type="pres">
      <dgm:prSet presAssocID="{B35DA8BE-D7F7-42D7-8DCE-126FEC7F8878}" presName="Name37" presStyleLbl="parChTrans1D3" presStyleIdx="5" presStyleCnt="14"/>
      <dgm:spPr/>
      <dgm:t>
        <a:bodyPr/>
        <a:lstStyle/>
        <a:p>
          <a:endParaRPr lang="en-US"/>
        </a:p>
      </dgm:t>
    </dgm:pt>
    <dgm:pt modelId="{E8E8FA7F-EDE6-4461-83FC-B3FD783CC546}" type="pres">
      <dgm:prSet presAssocID="{3736245E-9D70-4F88-9A56-8323032F2895}" presName="hierRoot2" presStyleCnt="0">
        <dgm:presLayoutVars>
          <dgm:hierBranch val="init"/>
        </dgm:presLayoutVars>
      </dgm:prSet>
      <dgm:spPr/>
    </dgm:pt>
    <dgm:pt modelId="{B5D397A0-C1CB-4272-97F7-050F7E6CFF24}" type="pres">
      <dgm:prSet presAssocID="{3736245E-9D70-4F88-9A56-8323032F2895}" presName="rootComposite" presStyleCnt="0"/>
      <dgm:spPr/>
    </dgm:pt>
    <dgm:pt modelId="{15CFD216-C5C8-483D-8AB0-18E4EE2F244F}" type="pres">
      <dgm:prSet presAssocID="{3736245E-9D70-4F88-9A56-8323032F2895}" presName="rootText" presStyleLbl="node3" presStyleIdx="5" presStyleCnt="14" custScaleX="75256" custScaleY="63583">
        <dgm:presLayoutVars>
          <dgm:chPref val="3"/>
        </dgm:presLayoutVars>
      </dgm:prSet>
      <dgm:spPr/>
      <dgm:t>
        <a:bodyPr/>
        <a:lstStyle/>
        <a:p>
          <a:endParaRPr lang="en-US"/>
        </a:p>
      </dgm:t>
    </dgm:pt>
    <dgm:pt modelId="{3769FD05-FB3D-4CAC-AB34-BD0C9B468E23}" type="pres">
      <dgm:prSet presAssocID="{3736245E-9D70-4F88-9A56-8323032F2895}" presName="rootConnector" presStyleLbl="node3" presStyleIdx="5" presStyleCnt="14"/>
      <dgm:spPr/>
      <dgm:t>
        <a:bodyPr/>
        <a:lstStyle/>
        <a:p>
          <a:endParaRPr lang="en-US"/>
        </a:p>
      </dgm:t>
    </dgm:pt>
    <dgm:pt modelId="{44D78E5D-697F-4180-AEFC-7BCB0790EBD3}" type="pres">
      <dgm:prSet presAssocID="{3736245E-9D70-4F88-9A56-8323032F2895}" presName="hierChild4" presStyleCnt="0"/>
      <dgm:spPr/>
    </dgm:pt>
    <dgm:pt modelId="{4A1B7968-53F7-41C2-B7CE-FB67025975CF}" type="pres">
      <dgm:prSet presAssocID="{3736245E-9D70-4F88-9A56-8323032F2895}" presName="hierChild5" presStyleCnt="0"/>
      <dgm:spPr/>
    </dgm:pt>
    <dgm:pt modelId="{F26BDCBA-20EB-4437-8FAA-1886D91DB9A0}" type="pres">
      <dgm:prSet presAssocID="{33866585-2BDA-4CEC-9A1B-40A51CAFB55C}" presName="Name37" presStyleLbl="parChTrans1D3" presStyleIdx="6" presStyleCnt="14"/>
      <dgm:spPr/>
      <dgm:t>
        <a:bodyPr/>
        <a:lstStyle/>
        <a:p>
          <a:endParaRPr lang="en-US"/>
        </a:p>
      </dgm:t>
    </dgm:pt>
    <dgm:pt modelId="{E75BBFE1-1D1D-49C5-8594-A8EAE03C0BFB}" type="pres">
      <dgm:prSet presAssocID="{678521D3-3D3A-4F26-94A5-D4088012E9FC}" presName="hierRoot2" presStyleCnt="0">
        <dgm:presLayoutVars>
          <dgm:hierBranch val="init"/>
        </dgm:presLayoutVars>
      </dgm:prSet>
      <dgm:spPr/>
    </dgm:pt>
    <dgm:pt modelId="{592F5647-A5CC-48E4-A556-E07B81BCF31D}" type="pres">
      <dgm:prSet presAssocID="{678521D3-3D3A-4F26-94A5-D4088012E9FC}" presName="rootComposite" presStyleCnt="0"/>
      <dgm:spPr/>
    </dgm:pt>
    <dgm:pt modelId="{6F7E4472-1C25-4085-A9BF-E59FC62894E5}" type="pres">
      <dgm:prSet presAssocID="{678521D3-3D3A-4F26-94A5-D4088012E9FC}" presName="rootText" presStyleLbl="node3" presStyleIdx="6" presStyleCnt="14" custScaleX="75256" custScaleY="63583">
        <dgm:presLayoutVars>
          <dgm:chPref val="3"/>
        </dgm:presLayoutVars>
      </dgm:prSet>
      <dgm:spPr/>
      <dgm:t>
        <a:bodyPr/>
        <a:lstStyle/>
        <a:p>
          <a:endParaRPr lang="en-US"/>
        </a:p>
      </dgm:t>
    </dgm:pt>
    <dgm:pt modelId="{A94705EC-CC1A-41FF-B3D1-B22070FA8DCE}" type="pres">
      <dgm:prSet presAssocID="{678521D3-3D3A-4F26-94A5-D4088012E9FC}" presName="rootConnector" presStyleLbl="node3" presStyleIdx="6" presStyleCnt="14"/>
      <dgm:spPr/>
      <dgm:t>
        <a:bodyPr/>
        <a:lstStyle/>
        <a:p>
          <a:endParaRPr lang="en-US"/>
        </a:p>
      </dgm:t>
    </dgm:pt>
    <dgm:pt modelId="{C2D674B8-62B1-472E-BB74-A7F9783B4F81}" type="pres">
      <dgm:prSet presAssocID="{678521D3-3D3A-4F26-94A5-D4088012E9FC}" presName="hierChild4" presStyleCnt="0"/>
      <dgm:spPr/>
    </dgm:pt>
    <dgm:pt modelId="{244D4DE0-9734-4096-BF67-5A2C20BCD0B8}" type="pres">
      <dgm:prSet presAssocID="{678521D3-3D3A-4F26-94A5-D4088012E9FC}" presName="hierChild5" presStyleCnt="0"/>
      <dgm:spPr/>
    </dgm:pt>
    <dgm:pt modelId="{5C67CF5E-1904-4F57-A11B-533D4BFBFB29}" type="pres">
      <dgm:prSet presAssocID="{63B2C3F3-56CF-47B6-AD3D-26E3859CD5CF}" presName="Name37" presStyleLbl="parChTrans1D3" presStyleIdx="7" presStyleCnt="14"/>
      <dgm:spPr/>
      <dgm:t>
        <a:bodyPr/>
        <a:lstStyle/>
        <a:p>
          <a:endParaRPr lang="en-US"/>
        </a:p>
      </dgm:t>
    </dgm:pt>
    <dgm:pt modelId="{B3B8C7CF-D92F-43B5-B18A-330A3DA7DAC4}" type="pres">
      <dgm:prSet presAssocID="{C5626973-44A6-4FDE-831C-4CE24CCFD289}" presName="hierRoot2" presStyleCnt="0">
        <dgm:presLayoutVars>
          <dgm:hierBranch val="init"/>
        </dgm:presLayoutVars>
      </dgm:prSet>
      <dgm:spPr/>
    </dgm:pt>
    <dgm:pt modelId="{1DA939EA-B493-4D6A-963A-EA3A545110C4}" type="pres">
      <dgm:prSet presAssocID="{C5626973-44A6-4FDE-831C-4CE24CCFD289}" presName="rootComposite" presStyleCnt="0"/>
      <dgm:spPr/>
    </dgm:pt>
    <dgm:pt modelId="{7BDA5774-420D-45CC-94AB-40749AA9F9EA}" type="pres">
      <dgm:prSet presAssocID="{C5626973-44A6-4FDE-831C-4CE24CCFD289}" presName="rootText" presStyleLbl="node3" presStyleIdx="7" presStyleCnt="14" custScaleX="75256" custScaleY="63583">
        <dgm:presLayoutVars>
          <dgm:chPref val="3"/>
        </dgm:presLayoutVars>
      </dgm:prSet>
      <dgm:spPr/>
      <dgm:t>
        <a:bodyPr/>
        <a:lstStyle/>
        <a:p>
          <a:endParaRPr lang="en-US"/>
        </a:p>
      </dgm:t>
    </dgm:pt>
    <dgm:pt modelId="{15E199DE-EB10-433B-BAE3-00DBD9128378}" type="pres">
      <dgm:prSet presAssocID="{C5626973-44A6-4FDE-831C-4CE24CCFD289}" presName="rootConnector" presStyleLbl="node3" presStyleIdx="7" presStyleCnt="14"/>
      <dgm:spPr/>
      <dgm:t>
        <a:bodyPr/>
        <a:lstStyle/>
        <a:p>
          <a:endParaRPr lang="en-US"/>
        </a:p>
      </dgm:t>
    </dgm:pt>
    <dgm:pt modelId="{4C66E092-4CF5-47B5-8739-18B09C234077}" type="pres">
      <dgm:prSet presAssocID="{C5626973-44A6-4FDE-831C-4CE24CCFD289}" presName="hierChild4" presStyleCnt="0"/>
      <dgm:spPr/>
    </dgm:pt>
    <dgm:pt modelId="{39B84F4B-92F0-4FB8-A72B-696815E0D1E7}" type="pres">
      <dgm:prSet presAssocID="{C5626973-44A6-4FDE-831C-4CE24CCFD289}" presName="hierChild5" presStyleCnt="0"/>
      <dgm:spPr/>
    </dgm:pt>
    <dgm:pt modelId="{3AB36671-8FF2-4159-8191-FA36E135695D}" type="pres">
      <dgm:prSet presAssocID="{EE4EB127-A6F8-495D-8F0C-A6313C50B29D}" presName="hierChild5" presStyleCnt="0"/>
      <dgm:spPr/>
    </dgm:pt>
    <dgm:pt modelId="{F2C8238F-C381-4A82-A12B-9AFE78C5F4E6}" type="pres">
      <dgm:prSet presAssocID="{711DE370-F844-458C-8CC8-9949EC9E217A}" presName="Name37" presStyleLbl="parChTrans1D2" presStyleIdx="2" presStyleCnt="5"/>
      <dgm:spPr/>
      <dgm:t>
        <a:bodyPr/>
        <a:lstStyle/>
        <a:p>
          <a:endParaRPr lang="en-US"/>
        </a:p>
      </dgm:t>
    </dgm:pt>
    <dgm:pt modelId="{9CB506E9-3438-449B-A9C7-2B7FBE8EDBA6}" type="pres">
      <dgm:prSet presAssocID="{E4D25C46-ED97-4D68-85F5-CB0C800023B7}" presName="hierRoot2" presStyleCnt="0">
        <dgm:presLayoutVars>
          <dgm:hierBranch val="init"/>
        </dgm:presLayoutVars>
      </dgm:prSet>
      <dgm:spPr/>
    </dgm:pt>
    <dgm:pt modelId="{EE9FFD77-8D23-4D46-9719-E41CC6CA63CF}" type="pres">
      <dgm:prSet presAssocID="{E4D25C46-ED97-4D68-85F5-CB0C800023B7}" presName="rootComposite" presStyleCnt="0"/>
      <dgm:spPr/>
    </dgm:pt>
    <dgm:pt modelId="{E5D1939A-C1F2-4F66-BC1C-F320BA42D660}" type="pres">
      <dgm:prSet presAssocID="{E4D25C46-ED97-4D68-85F5-CB0C800023B7}" presName="rootText" presStyleLbl="node2" presStyleIdx="2" presStyleCnt="5" custLinFactNeighborX="-2338" custLinFactNeighborY="924">
        <dgm:presLayoutVars>
          <dgm:chPref val="3"/>
        </dgm:presLayoutVars>
      </dgm:prSet>
      <dgm:spPr/>
      <dgm:t>
        <a:bodyPr/>
        <a:lstStyle/>
        <a:p>
          <a:endParaRPr lang="en-US"/>
        </a:p>
      </dgm:t>
    </dgm:pt>
    <dgm:pt modelId="{134C4350-0887-43EB-89F6-B157E5E7CE7A}" type="pres">
      <dgm:prSet presAssocID="{E4D25C46-ED97-4D68-85F5-CB0C800023B7}" presName="rootConnector" presStyleLbl="node2" presStyleIdx="2" presStyleCnt="5"/>
      <dgm:spPr/>
      <dgm:t>
        <a:bodyPr/>
        <a:lstStyle/>
        <a:p>
          <a:endParaRPr lang="en-US"/>
        </a:p>
      </dgm:t>
    </dgm:pt>
    <dgm:pt modelId="{B0CBD6AB-607C-4ED7-8506-FBECD0104033}" type="pres">
      <dgm:prSet presAssocID="{E4D25C46-ED97-4D68-85F5-CB0C800023B7}" presName="hierChild4" presStyleCnt="0"/>
      <dgm:spPr/>
    </dgm:pt>
    <dgm:pt modelId="{F197D13D-F1DF-4A2E-8802-93767B50B9A3}" type="pres">
      <dgm:prSet presAssocID="{EB4252E2-FBDF-416C-BE15-DA8AC60E485C}" presName="Name37" presStyleLbl="parChTrans1D3" presStyleIdx="8" presStyleCnt="14"/>
      <dgm:spPr/>
      <dgm:t>
        <a:bodyPr/>
        <a:lstStyle/>
        <a:p>
          <a:endParaRPr lang="en-US"/>
        </a:p>
      </dgm:t>
    </dgm:pt>
    <dgm:pt modelId="{E3377775-0A0B-4009-A1AA-39354AE0B506}" type="pres">
      <dgm:prSet presAssocID="{B5CA5785-C1F8-4BD5-AC69-224BB69760D4}" presName="hierRoot2" presStyleCnt="0">
        <dgm:presLayoutVars>
          <dgm:hierBranch val="init"/>
        </dgm:presLayoutVars>
      </dgm:prSet>
      <dgm:spPr/>
    </dgm:pt>
    <dgm:pt modelId="{23797DA3-2982-4324-A4F1-EB46C082C916}" type="pres">
      <dgm:prSet presAssocID="{B5CA5785-C1F8-4BD5-AC69-224BB69760D4}" presName="rootComposite" presStyleCnt="0"/>
      <dgm:spPr/>
    </dgm:pt>
    <dgm:pt modelId="{F7F44BE7-D5E9-4205-9DE6-643EF29CAD3F}" type="pres">
      <dgm:prSet presAssocID="{B5CA5785-C1F8-4BD5-AC69-224BB69760D4}" presName="rootText" presStyleLbl="node3" presStyleIdx="8" presStyleCnt="14" custScaleX="75256" custScaleY="63583">
        <dgm:presLayoutVars>
          <dgm:chPref val="3"/>
        </dgm:presLayoutVars>
      </dgm:prSet>
      <dgm:spPr>
        <a:xfrm>
          <a:off x="4164815" y="2317929"/>
          <a:ext cx="1449446" cy="724723"/>
        </a:xfrm>
        <a:prstGeom prst="rect">
          <a:avLst/>
        </a:prstGeom>
      </dgm:spPr>
      <dgm:t>
        <a:bodyPr/>
        <a:lstStyle/>
        <a:p>
          <a:endParaRPr lang="en-US"/>
        </a:p>
      </dgm:t>
    </dgm:pt>
    <dgm:pt modelId="{5C6C5495-2B76-46CF-BEF1-979B081C662E}" type="pres">
      <dgm:prSet presAssocID="{B5CA5785-C1F8-4BD5-AC69-224BB69760D4}" presName="rootConnector" presStyleLbl="node3" presStyleIdx="8" presStyleCnt="14"/>
      <dgm:spPr/>
      <dgm:t>
        <a:bodyPr/>
        <a:lstStyle/>
        <a:p>
          <a:endParaRPr lang="en-US"/>
        </a:p>
      </dgm:t>
    </dgm:pt>
    <dgm:pt modelId="{ADEF4F9A-EBB9-4BD3-9DAA-AEA1196E7B63}" type="pres">
      <dgm:prSet presAssocID="{B5CA5785-C1F8-4BD5-AC69-224BB69760D4}" presName="hierChild4" presStyleCnt="0"/>
      <dgm:spPr/>
    </dgm:pt>
    <dgm:pt modelId="{741B47B6-4D71-46E2-82FF-4B69E184521A}" type="pres">
      <dgm:prSet presAssocID="{B5CA5785-C1F8-4BD5-AC69-224BB69760D4}" presName="hierChild5" presStyleCnt="0"/>
      <dgm:spPr/>
    </dgm:pt>
    <dgm:pt modelId="{FFC1B987-F833-4AC3-9B23-AC418197599E}" type="pres">
      <dgm:prSet presAssocID="{E4D25C46-ED97-4D68-85F5-CB0C800023B7}" presName="hierChild5" presStyleCnt="0"/>
      <dgm:spPr/>
    </dgm:pt>
    <dgm:pt modelId="{C93A6C67-58B7-4340-A6D5-3C95E7649694}" type="pres">
      <dgm:prSet presAssocID="{2676F6EE-93B5-49F4-A5E3-425E0EE4FF8C}" presName="Name37" presStyleLbl="parChTrans1D2" presStyleIdx="3" presStyleCnt="5"/>
      <dgm:spPr/>
      <dgm:t>
        <a:bodyPr/>
        <a:lstStyle/>
        <a:p>
          <a:endParaRPr lang="en-US"/>
        </a:p>
      </dgm:t>
    </dgm:pt>
    <dgm:pt modelId="{D27FC52B-06EF-4333-A875-A8D35FA70F5A}" type="pres">
      <dgm:prSet presAssocID="{DC4CF75C-E217-4E50-945E-E7B5508BAAFD}" presName="hierRoot2" presStyleCnt="0">
        <dgm:presLayoutVars>
          <dgm:hierBranch val="init"/>
        </dgm:presLayoutVars>
      </dgm:prSet>
      <dgm:spPr/>
    </dgm:pt>
    <dgm:pt modelId="{1D5E42FA-1C66-4270-980F-F687AEFE9F05}" type="pres">
      <dgm:prSet presAssocID="{DC4CF75C-E217-4E50-945E-E7B5508BAAFD}" presName="rootComposite" presStyleCnt="0"/>
      <dgm:spPr/>
    </dgm:pt>
    <dgm:pt modelId="{0080A804-71AD-4091-801F-8B68D83F8FA8}" type="pres">
      <dgm:prSet presAssocID="{DC4CF75C-E217-4E50-945E-E7B5508BAAFD}" presName="rootText" presStyleLbl="node2" presStyleIdx="3" presStyleCnt="5">
        <dgm:presLayoutVars>
          <dgm:chPref val="3"/>
        </dgm:presLayoutVars>
      </dgm:prSet>
      <dgm:spPr/>
      <dgm:t>
        <a:bodyPr/>
        <a:lstStyle/>
        <a:p>
          <a:endParaRPr lang="en-US"/>
        </a:p>
      </dgm:t>
    </dgm:pt>
    <dgm:pt modelId="{EB182B7F-B125-4142-BDB4-DA890551C2BB}" type="pres">
      <dgm:prSet presAssocID="{DC4CF75C-E217-4E50-945E-E7B5508BAAFD}" presName="rootConnector" presStyleLbl="node2" presStyleIdx="3" presStyleCnt="5"/>
      <dgm:spPr/>
      <dgm:t>
        <a:bodyPr/>
        <a:lstStyle/>
        <a:p>
          <a:endParaRPr lang="en-US"/>
        </a:p>
      </dgm:t>
    </dgm:pt>
    <dgm:pt modelId="{0B5438D6-803F-473C-B6EF-E905E52E59B5}" type="pres">
      <dgm:prSet presAssocID="{DC4CF75C-E217-4E50-945E-E7B5508BAAFD}" presName="hierChild4" presStyleCnt="0"/>
      <dgm:spPr/>
    </dgm:pt>
    <dgm:pt modelId="{DC4E8862-583F-483B-9E4B-A39BE40B3CF0}" type="pres">
      <dgm:prSet presAssocID="{36EDA38D-EB06-4034-BD8F-D46DEAD7C2BB}" presName="Name37" presStyleLbl="parChTrans1D3" presStyleIdx="9" presStyleCnt="14"/>
      <dgm:spPr/>
      <dgm:t>
        <a:bodyPr/>
        <a:lstStyle/>
        <a:p>
          <a:endParaRPr lang="en-US"/>
        </a:p>
      </dgm:t>
    </dgm:pt>
    <dgm:pt modelId="{C10AC485-7D92-45D8-AC5E-B693A0976D2C}" type="pres">
      <dgm:prSet presAssocID="{9C589E5E-D511-4831-9E17-DA7856D83ABF}" presName="hierRoot2" presStyleCnt="0">
        <dgm:presLayoutVars>
          <dgm:hierBranch val="init"/>
        </dgm:presLayoutVars>
      </dgm:prSet>
      <dgm:spPr/>
    </dgm:pt>
    <dgm:pt modelId="{16EDA29E-A069-427D-AF76-A59F9F02891E}" type="pres">
      <dgm:prSet presAssocID="{9C589E5E-D511-4831-9E17-DA7856D83ABF}" presName="rootComposite" presStyleCnt="0"/>
      <dgm:spPr/>
    </dgm:pt>
    <dgm:pt modelId="{C8F5C56A-6B4E-44DA-BC9F-19D59EE6EE6E}" type="pres">
      <dgm:prSet presAssocID="{9C589E5E-D511-4831-9E17-DA7856D83ABF}" presName="rootText" presStyleLbl="node3" presStyleIdx="9" presStyleCnt="14" custScaleX="75256" custScaleY="63583" custLinFactNeighborX="4350" custLinFactNeighborY="-7005">
        <dgm:presLayoutVars>
          <dgm:chPref val="3"/>
        </dgm:presLayoutVars>
      </dgm:prSet>
      <dgm:spPr/>
      <dgm:t>
        <a:bodyPr/>
        <a:lstStyle/>
        <a:p>
          <a:endParaRPr lang="en-US"/>
        </a:p>
      </dgm:t>
    </dgm:pt>
    <dgm:pt modelId="{73253CCF-087B-456A-B889-CCED9374DE2C}" type="pres">
      <dgm:prSet presAssocID="{9C589E5E-D511-4831-9E17-DA7856D83ABF}" presName="rootConnector" presStyleLbl="node3" presStyleIdx="9" presStyleCnt="14"/>
      <dgm:spPr/>
      <dgm:t>
        <a:bodyPr/>
        <a:lstStyle/>
        <a:p>
          <a:endParaRPr lang="en-US"/>
        </a:p>
      </dgm:t>
    </dgm:pt>
    <dgm:pt modelId="{4EACCB59-7ACE-4CDA-9319-22E76B1111E9}" type="pres">
      <dgm:prSet presAssocID="{9C589E5E-D511-4831-9E17-DA7856D83ABF}" presName="hierChild4" presStyleCnt="0"/>
      <dgm:spPr/>
    </dgm:pt>
    <dgm:pt modelId="{252DFA5D-CC9F-48E0-85C6-695C030027BF}" type="pres">
      <dgm:prSet presAssocID="{9C589E5E-D511-4831-9E17-DA7856D83ABF}" presName="hierChild5" presStyleCnt="0"/>
      <dgm:spPr/>
    </dgm:pt>
    <dgm:pt modelId="{E347027C-3DA8-4793-8F70-C7D47D279771}" type="pres">
      <dgm:prSet presAssocID="{6A7BD528-3157-40D5-A53F-6E87495F4508}" presName="Name37" presStyleLbl="parChTrans1D3" presStyleIdx="10" presStyleCnt="14"/>
      <dgm:spPr/>
      <dgm:t>
        <a:bodyPr/>
        <a:lstStyle/>
        <a:p>
          <a:endParaRPr lang="en-US"/>
        </a:p>
      </dgm:t>
    </dgm:pt>
    <dgm:pt modelId="{E19A8F5D-359D-4205-BF7E-798E8437E456}" type="pres">
      <dgm:prSet presAssocID="{778B519D-C285-4FF0-B5DB-FD2481E9C1D2}" presName="hierRoot2" presStyleCnt="0">
        <dgm:presLayoutVars>
          <dgm:hierBranch val="init"/>
        </dgm:presLayoutVars>
      </dgm:prSet>
      <dgm:spPr/>
    </dgm:pt>
    <dgm:pt modelId="{99413550-250A-4C60-85DD-972F2EC2A955}" type="pres">
      <dgm:prSet presAssocID="{778B519D-C285-4FF0-B5DB-FD2481E9C1D2}" presName="rootComposite" presStyleCnt="0"/>
      <dgm:spPr/>
    </dgm:pt>
    <dgm:pt modelId="{ECD11B18-2525-4359-AA6B-C6EA291C4B9A}" type="pres">
      <dgm:prSet presAssocID="{778B519D-C285-4FF0-B5DB-FD2481E9C1D2}" presName="rootText" presStyleLbl="node3" presStyleIdx="10" presStyleCnt="14" custScaleX="75256" custScaleY="63583" custLinFactNeighborX="4350" custLinFactNeighborY="-4845">
        <dgm:presLayoutVars>
          <dgm:chPref val="3"/>
        </dgm:presLayoutVars>
      </dgm:prSet>
      <dgm:spPr/>
      <dgm:t>
        <a:bodyPr/>
        <a:lstStyle/>
        <a:p>
          <a:endParaRPr lang="en-US"/>
        </a:p>
      </dgm:t>
    </dgm:pt>
    <dgm:pt modelId="{09E33EC5-6662-4E9D-917A-2C99E005C362}" type="pres">
      <dgm:prSet presAssocID="{778B519D-C285-4FF0-B5DB-FD2481E9C1D2}" presName="rootConnector" presStyleLbl="node3" presStyleIdx="10" presStyleCnt="14"/>
      <dgm:spPr/>
      <dgm:t>
        <a:bodyPr/>
        <a:lstStyle/>
        <a:p>
          <a:endParaRPr lang="en-US"/>
        </a:p>
      </dgm:t>
    </dgm:pt>
    <dgm:pt modelId="{CDDFB8AA-F3B2-4351-A559-45D8A24ABA9D}" type="pres">
      <dgm:prSet presAssocID="{778B519D-C285-4FF0-B5DB-FD2481E9C1D2}" presName="hierChild4" presStyleCnt="0"/>
      <dgm:spPr/>
    </dgm:pt>
    <dgm:pt modelId="{DF1C228A-0ABF-4DE2-9020-53E251E1BDBC}" type="pres">
      <dgm:prSet presAssocID="{778B519D-C285-4FF0-B5DB-FD2481E9C1D2}" presName="hierChild5" presStyleCnt="0"/>
      <dgm:spPr/>
    </dgm:pt>
    <dgm:pt modelId="{AA6DFD3E-505A-4BB3-81AF-3C191E4D8733}" type="pres">
      <dgm:prSet presAssocID="{DC4CF75C-E217-4E50-945E-E7B5508BAAFD}" presName="hierChild5" presStyleCnt="0"/>
      <dgm:spPr/>
    </dgm:pt>
    <dgm:pt modelId="{6CE55D3C-434C-4397-B8AE-B66DC3D02E0F}" type="pres">
      <dgm:prSet presAssocID="{46748BB1-B759-4D91-960A-18C250AAB7DC}" presName="Name37" presStyleLbl="parChTrans1D2" presStyleIdx="4" presStyleCnt="5"/>
      <dgm:spPr/>
      <dgm:t>
        <a:bodyPr/>
        <a:lstStyle/>
        <a:p>
          <a:endParaRPr lang="en-US"/>
        </a:p>
      </dgm:t>
    </dgm:pt>
    <dgm:pt modelId="{27F43DEF-DA46-4BE0-9C44-A68A4F846C40}" type="pres">
      <dgm:prSet presAssocID="{50D20E5F-52A0-4D1B-90DE-71AC0A71C3C5}" presName="hierRoot2" presStyleCnt="0">
        <dgm:presLayoutVars>
          <dgm:hierBranch val="init"/>
        </dgm:presLayoutVars>
      </dgm:prSet>
      <dgm:spPr/>
    </dgm:pt>
    <dgm:pt modelId="{7DA59A80-D103-4ECA-B120-47D9E6E83DED}" type="pres">
      <dgm:prSet presAssocID="{50D20E5F-52A0-4D1B-90DE-71AC0A71C3C5}" presName="rootComposite" presStyleCnt="0"/>
      <dgm:spPr/>
    </dgm:pt>
    <dgm:pt modelId="{2B6EA13D-BE70-4339-B47C-A6A188C77F35}" type="pres">
      <dgm:prSet presAssocID="{50D20E5F-52A0-4D1B-90DE-71AC0A71C3C5}" presName="rootText" presStyleLbl="node2" presStyleIdx="4" presStyleCnt="5" custScaleX="115424">
        <dgm:presLayoutVars>
          <dgm:chPref val="3"/>
        </dgm:presLayoutVars>
      </dgm:prSet>
      <dgm:spPr/>
      <dgm:t>
        <a:bodyPr/>
        <a:lstStyle/>
        <a:p>
          <a:endParaRPr lang="en-US"/>
        </a:p>
      </dgm:t>
    </dgm:pt>
    <dgm:pt modelId="{DB96DB5A-CC0F-4BC5-981D-218E35D6DE6F}" type="pres">
      <dgm:prSet presAssocID="{50D20E5F-52A0-4D1B-90DE-71AC0A71C3C5}" presName="rootConnector" presStyleLbl="node2" presStyleIdx="4" presStyleCnt="5"/>
      <dgm:spPr/>
      <dgm:t>
        <a:bodyPr/>
        <a:lstStyle/>
        <a:p>
          <a:endParaRPr lang="en-US"/>
        </a:p>
      </dgm:t>
    </dgm:pt>
    <dgm:pt modelId="{28274AA9-53CF-49BF-9BBE-E23AF8677133}" type="pres">
      <dgm:prSet presAssocID="{50D20E5F-52A0-4D1B-90DE-71AC0A71C3C5}" presName="hierChild4" presStyleCnt="0"/>
      <dgm:spPr/>
    </dgm:pt>
    <dgm:pt modelId="{88147C95-17EA-4E0E-8362-8421F9E786C3}" type="pres">
      <dgm:prSet presAssocID="{286ABFB9-03B5-419E-89B9-DA21BDF2A14D}" presName="Name37" presStyleLbl="parChTrans1D3" presStyleIdx="11" presStyleCnt="14"/>
      <dgm:spPr/>
      <dgm:t>
        <a:bodyPr/>
        <a:lstStyle/>
        <a:p>
          <a:endParaRPr lang="en-US"/>
        </a:p>
      </dgm:t>
    </dgm:pt>
    <dgm:pt modelId="{45978CDA-1A1C-4044-8A1F-820D07597EA9}" type="pres">
      <dgm:prSet presAssocID="{A71E34A5-DC28-4A9A-9ADB-5E99DED13D5E}" presName="hierRoot2" presStyleCnt="0">
        <dgm:presLayoutVars>
          <dgm:hierBranch val="init"/>
        </dgm:presLayoutVars>
      </dgm:prSet>
      <dgm:spPr/>
    </dgm:pt>
    <dgm:pt modelId="{D0B85663-71F8-452C-9BD0-C9A57EFE4047}" type="pres">
      <dgm:prSet presAssocID="{A71E34A5-DC28-4A9A-9ADB-5E99DED13D5E}" presName="rootComposite" presStyleCnt="0"/>
      <dgm:spPr/>
    </dgm:pt>
    <dgm:pt modelId="{BE3E0C99-1339-4675-B116-ED5F8FE1668B}" type="pres">
      <dgm:prSet presAssocID="{A71E34A5-DC28-4A9A-9ADB-5E99DED13D5E}" presName="rootText" presStyleLbl="node3" presStyleIdx="11" presStyleCnt="14" custScaleX="78440" custScaleY="66273">
        <dgm:presLayoutVars>
          <dgm:chPref val="3"/>
        </dgm:presLayoutVars>
      </dgm:prSet>
      <dgm:spPr>
        <a:xfrm>
          <a:off x="7629467" y="2319861"/>
          <a:ext cx="1130652" cy="477637"/>
        </a:xfrm>
        <a:prstGeom prst="rect">
          <a:avLst/>
        </a:prstGeom>
      </dgm:spPr>
      <dgm:t>
        <a:bodyPr/>
        <a:lstStyle/>
        <a:p>
          <a:endParaRPr lang="en-US"/>
        </a:p>
      </dgm:t>
    </dgm:pt>
    <dgm:pt modelId="{490C6C09-C4B5-416F-9B2D-29B6CF719A8A}" type="pres">
      <dgm:prSet presAssocID="{A71E34A5-DC28-4A9A-9ADB-5E99DED13D5E}" presName="rootConnector" presStyleLbl="node3" presStyleIdx="11" presStyleCnt="14"/>
      <dgm:spPr/>
      <dgm:t>
        <a:bodyPr/>
        <a:lstStyle/>
        <a:p>
          <a:endParaRPr lang="en-US"/>
        </a:p>
      </dgm:t>
    </dgm:pt>
    <dgm:pt modelId="{C53E002E-3F2B-428F-A538-37F7F029F988}" type="pres">
      <dgm:prSet presAssocID="{A71E34A5-DC28-4A9A-9ADB-5E99DED13D5E}" presName="hierChild4" presStyleCnt="0"/>
      <dgm:spPr/>
    </dgm:pt>
    <dgm:pt modelId="{33680DA6-F445-4310-A9F1-0A31D859115D}" type="pres">
      <dgm:prSet presAssocID="{A71E34A5-DC28-4A9A-9ADB-5E99DED13D5E}" presName="hierChild5" presStyleCnt="0"/>
      <dgm:spPr/>
    </dgm:pt>
    <dgm:pt modelId="{EB12FD76-09F2-4121-A563-3A9A4D494306}" type="pres">
      <dgm:prSet presAssocID="{35805AF5-935D-475F-922C-991C957D64BB}" presName="Name37" presStyleLbl="parChTrans1D3" presStyleIdx="12" presStyleCnt="14"/>
      <dgm:spPr/>
      <dgm:t>
        <a:bodyPr/>
        <a:lstStyle/>
        <a:p>
          <a:endParaRPr lang="en-US"/>
        </a:p>
      </dgm:t>
    </dgm:pt>
    <dgm:pt modelId="{FB036ECF-C0FA-46B3-926B-C4F3F0FD385B}" type="pres">
      <dgm:prSet presAssocID="{DC14853E-B5F8-4679-88D6-A0073747D140}" presName="hierRoot2" presStyleCnt="0">
        <dgm:presLayoutVars>
          <dgm:hierBranch val="init"/>
        </dgm:presLayoutVars>
      </dgm:prSet>
      <dgm:spPr/>
    </dgm:pt>
    <dgm:pt modelId="{0259DED1-0095-46F6-90B6-30DB7CF4F602}" type="pres">
      <dgm:prSet presAssocID="{DC14853E-B5F8-4679-88D6-A0073747D140}" presName="rootComposite" presStyleCnt="0"/>
      <dgm:spPr/>
    </dgm:pt>
    <dgm:pt modelId="{19BE5F0F-5A55-476D-AF9E-8778B5271F7C}" type="pres">
      <dgm:prSet presAssocID="{DC14853E-B5F8-4679-88D6-A0073747D140}" presName="rootText" presStyleLbl="node3" presStyleIdx="12" presStyleCnt="14" custScaleX="78440" custScaleY="66273">
        <dgm:presLayoutVars>
          <dgm:chPref val="3"/>
        </dgm:presLayoutVars>
      </dgm:prSet>
      <dgm:spPr>
        <a:prstGeom prst="rect">
          <a:avLst/>
        </a:prstGeom>
      </dgm:spPr>
      <dgm:t>
        <a:bodyPr/>
        <a:lstStyle/>
        <a:p>
          <a:endParaRPr lang="en-US"/>
        </a:p>
      </dgm:t>
    </dgm:pt>
    <dgm:pt modelId="{78828868-41A8-4D30-BD4C-F71062A6C03E}" type="pres">
      <dgm:prSet presAssocID="{DC14853E-B5F8-4679-88D6-A0073747D140}" presName="rootConnector" presStyleLbl="node3" presStyleIdx="12" presStyleCnt="14"/>
      <dgm:spPr/>
      <dgm:t>
        <a:bodyPr/>
        <a:lstStyle/>
        <a:p>
          <a:endParaRPr lang="en-US"/>
        </a:p>
      </dgm:t>
    </dgm:pt>
    <dgm:pt modelId="{7A8451C5-938B-47DD-A03E-2A05C617768C}" type="pres">
      <dgm:prSet presAssocID="{DC14853E-B5F8-4679-88D6-A0073747D140}" presName="hierChild4" presStyleCnt="0"/>
      <dgm:spPr/>
    </dgm:pt>
    <dgm:pt modelId="{C36B05FB-6B12-4A5F-9173-98A852FAD206}" type="pres">
      <dgm:prSet presAssocID="{DC14853E-B5F8-4679-88D6-A0073747D140}" presName="hierChild5" presStyleCnt="0"/>
      <dgm:spPr/>
    </dgm:pt>
    <dgm:pt modelId="{9C63E6F1-73FB-4B59-A625-701880687564}" type="pres">
      <dgm:prSet presAssocID="{23B2D406-D90B-4CF6-A8E2-18626AE1FAC5}" presName="Name37" presStyleLbl="parChTrans1D3" presStyleIdx="13" presStyleCnt="14"/>
      <dgm:spPr/>
      <dgm:t>
        <a:bodyPr/>
        <a:lstStyle/>
        <a:p>
          <a:endParaRPr lang="en-US"/>
        </a:p>
      </dgm:t>
    </dgm:pt>
    <dgm:pt modelId="{FA17568B-9F2B-4612-9691-3132F1AF374D}" type="pres">
      <dgm:prSet presAssocID="{C4B5F130-C79D-498F-96C4-E46E3BA7247A}" presName="hierRoot2" presStyleCnt="0">
        <dgm:presLayoutVars>
          <dgm:hierBranch val="init"/>
        </dgm:presLayoutVars>
      </dgm:prSet>
      <dgm:spPr/>
    </dgm:pt>
    <dgm:pt modelId="{89C0D5F7-F148-410D-A981-B4712C9862FE}" type="pres">
      <dgm:prSet presAssocID="{C4B5F130-C79D-498F-96C4-E46E3BA7247A}" presName="rootComposite" presStyleCnt="0"/>
      <dgm:spPr/>
    </dgm:pt>
    <dgm:pt modelId="{BEBFEC46-06E4-4736-8BF7-6B716FC1C93D}" type="pres">
      <dgm:prSet presAssocID="{C4B5F130-C79D-498F-96C4-E46E3BA7247A}" presName="rootText" presStyleLbl="node3" presStyleIdx="13" presStyleCnt="14" custScaleX="78440" custScaleY="66273">
        <dgm:presLayoutVars>
          <dgm:chPref val="3"/>
        </dgm:presLayoutVars>
      </dgm:prSet>
      <dgm:spPr>
        <a:prstGeom prst="rect">
          <a:avLst/>
        </a:prstGeom>
      </dgm:spPr>
      <dgm:t>
        <a:bodyPr/>
        <a:lstStyle/>
        <a:p>
          <a:endParaRPr lang="en-US"/>
        </a:p>
      </dgm:t>
    </dgm:pt>
    <dgm:pt modelId="{429F5872-DCBB-4235-8EB0-6E176CEE99C0}" type="pres">
      <dgm:prSet presAssocID="{C4B5F130-C79D-498F-96C4-E46E3BA7247A}" presName="rootConnector" presStyleLbl="node3" presStyleIdx="13" presStyleCnt="14"/>
      <dgm:spPr/>
      <dgm:t>
        <a:bodyPr/>
        <a:lstStyle/>
        <a:p>
          <a:endParaRPr lang="en-US"/>
        </a:p>
      </dgm:t>
    </dgm:pt>
    <dgm:pt modelId="{9BB11F8D-66E9-46CB-A3FA-3580CC96411B}" type="pres">
      <dgm:prSet presAssocID="{C4B5F130-C79D-498F-96C4-E46E3BA7247A}" presName="hierChild4" presStyleCnt="0"/>
      <dgm:spPr/>
    </dgm:pt>
    <dgm:pt modelId="{B48D416F-D478-4014-958A-B7ECC4FE0D73}" type="pres">
      <dgm:prSet presAssocID="{C4B5F130-C79D-498F-96C4-E46E3BA7247A}" presName="hierChild5" presStyleCnt="0"/>
      <dgm:spPr/>
    </dgm:pt>
    <dgm:pt modelId="{52A2DC68-85E3-4008-886B-75CE4E6F5143}" type="pres">
      <dgm:prSet presAssocID="{50D20E5F-52A0-4D1B-90DE-71AC0A71C3C5}" presName="hierChild5" presStyleCnt="0"/>
      <dgm:spPr/>
    </dgm:pt>
    <dgm:pt modelId="{F0D780E2-2DF1-4CE6-8769-81B47416F695}" type="pres">
      <dgm:prSet presAssocID="{539386DD-9639-4D7C-8318-087A5C7E9B1F}" presName="hierChild3" presStyleCnt="0"/>
      <dgm:spPr/>
    </dgm:pt>
  </dgm:ptLst>
  <dgm:cxnLst>
    <dgm:cxn modelId="{37B7EF94-5E7F-4427-BF86-D3F60EBF015F}" type="presOf" srcId="{286ABFB9-03B5-419E-89B9-DA21BDF2A14D}" destId="{88147C95-17EA-4E0E-8362-8421F9E786C3}" srcOrd="0" destOrd="0" presId="urn:microsoft.com/office/officeart/2005/8/layout/orgChart1"/>
    <dgm:cxn modelId="{6A838C4F-A315-4C2F-A053-9D50764A335F}" type="presOf" srcId="{C0DA9596-DA4E-4D75-80DE-6F7340CF7E5E}" destId="{EDDDE3D1-1ED3-4C27-A28F-F62BE587708B}" srcOrd="0" destOrd="0" presId="urn:microsoft.com/office/officeart/2005/8/layout/orgChart1"/>
    <dgm:cxn modelId="{B2441D95-6D27-4330-A8E2-934497DD5DC1}" type="presOf" srcId="{B9E9A840-A64C-4453-BE84-6EB658AFA196}" destId="{755F36E0-8F23-48D6-93BA-354A80591F7D}" srcOrd="0" destOrd="0" presId="urn:microsoft.com/office/officeart/2005/8/layout/orgChart1"/>
    <dgm:cxn modelId="{2EB0D6C5-7728-4072-B70D-9642E29D6A53}" type="presOf" srcId="{F849E909-190A-437E-A883-C82EE0EAC6C4}" destId="{236742E2-6702-4032-A5E9-3D719D106FE5}" srcOrd="0" destOrd="0" presId="urn:microsoft.com/office/officeart/2005/8/layout/orgChart1"/>
    <dgm:cxn modelId="{A1168280-E676-4AE1-AC2A-B211CF70D8F1}" type="presOf" srcId="{DC14853E-B5F8-4679-88D6-A0073747D140}" destId="{78828868-41A8-4D30-BD4C-F71062A6C03E}" srcOrd="1" destOrd="0" presId="urn:microsoft.com/office/officeart/2005/8/layout/orgChart1"/>
    <dgm:cxn modelId="{4DD6E431-0F7F-4540-A64A-BFE1265AFAC6}" type="presOf" srcId="{63B2C3F3-56CF-47B6-AD3D-26E3859CD5CF}" destId="{5C67CF5E-1904-4F57-A11B-533D4BFBFB29}" srcOrd="0" destOrd="0" presId="urn:microsoft.com/office/officeart/2005/8/layout/orgChart1"/>
    <dgm:cxn modelId="{04A885F1-5D98-49C4-BF7E-50A0CE448B8A}" srcId="{DC4CF75C-E217-4E50-945E-E7B5508BAAFD}" destId="{778B519D-C285-4FF0-B5DB-FD2481E9C1D2}" srcOrd="1" destOrd="0" parTransId="{6A7BD528-3157-40D5-A53F-6E87495F4508}" sibTransId="{23070D29-ABB2-461D-8309-6C4AD983E0E5}"/>
    <dgm:cxn modelId="{E03288E0-88E6-4DF9-9D2A-EC8021703921}" type="presOf" srcId="{63AB3FB1-EDB8-49C8-98AD-AE66531A2DD9}" destId="{5CBA1612-E287-4B5D-8EB0-1B98E745CE43}" srcOrd="0" destOrd="0" presId="urn:microsoft.com/office/officeart/2005/8/layout/orgChart1"/>
    <dgm:cxn modelId="{70144872-3840-4582-85DC-2A3437C86A3D}" type="presOf" srcId="{17591018-E642-4254-8B74-C81BED1E25FD}" destId="{1236185F-17E9-4BEC-9D53-2100D0414C95}" srcOrd="0" destOrd="0" presId="urn:microsoft.com/office/officeart/2005/8/layout/orgChart1"/>
    <dgm:cxn modelId="{1980E1C8-527C-4CE2-B229-869E8F122387}" type="presOf" srcId="{539386DD-9639-4D7C-8318-087A5C7E9B1F}" destId="{CCE09612-AE23-4325-A16E-C5C04B88BEE2}" srcOrd="0" destOrd="0" presId="urn:microsoft.com/office/officeart/2005/8/layout/orgChart1"/>
    <dgm:cxn modelId="{49A62379-2687-498D-B420-6184AF297422}" type="presOf" srcId="{C5626973-44A6-4FDE-831C-4CE24CCFD289}" destId="{7BDA5774-420D-45CC-94AB-40749AA9F9EA}" srcOrd="0" destOrd="0" presId="urn:microsoft.com/office/officeart/2005/8/layout/orgChart1"/>
    <dgm:cxn modelId="{4FF322A8-9BA3-4493-98BC-59AC0975F5C3}" type="presOf" srcId="{678521D3-3D3A-4F26-94A5-D4088012E9FC}" destId="{A94705EC-CC1A-41FF-B3D1-B22070FA8DCE}" srcOrd="1" destOrd="0" presId="urn:microsoft.com/office/officeart/2005/8/layout/orgChart1"/>
    <dgm:cxn modelId="{67FD1A5D-B505-4133-920A-34FAF1E1A668}" srcId="{539386DD-9639-4D7C-8318-087A5C7E9B1F}" destId="{E4D25C46-ED97-4D68-85F5-CB0C800023B7}" srcOrd="2" destOrd="0" parTransId="{711DE370-F844-458C-8CC8-9949EC9E217A}" sibTransId="{61F650DD-9C38-4221-9100-2762ADFB4BCA}"/>
    <dgm:cxn modelId="{F0D2F15E-60E8-4AF8-8AC3-D841508CF757}" type="presOf" srcId="{2676F6EE-93B5-49F4-A5E3-425E0EE4FF8C}" destId="{C93A6C67-58B7-4340-A6D5-3C95E7649694}" srcOrd="0" destOrd="0" presId="urn:microsoft.com/office/officeart/2005/8/layout/orgChart1"/>
    <dgm:cxn modelId="{F29A091A-125E-464C-95EA-6DBACA14D123}" srcId="{17591018-E642-4254-8B74-C81BED1E25FD}" destId="{F849E909-190A-437E-A883-C82EE0EAC6C4}" srcOrd="4" destOrd="0" parTransId="{B9E9A840-A64C-4453-BE84-6EB658AFA196}" sibTransId="{220B116C-1AFA-4F1C-975A-294B930D2B6F}"/>
    <dgm:cxn modelId="{E21A8EE1-57E2-4A65-882D-6A20AEBC77CE}" srcId="{E4D25C46-ED97-4D68-85F5-CB0C800023B7}" destId="{B5CA5785-C1F8-4BD5-AC69-224BB69760D4}" srcOrd="0" destOrd="0" parTransId="{EB4252E2-FBDF-416C-BE15-DA8AC60E485C}" sibTransId="{A54E73E6-1FDB-4110-A2E4-329B2118309A}"/>
    <dgm:cxn modelId="{BA5863AE-4741-49EC-B079-069834E04629}" type="presOf" srcId="{E4D25C46-ED97-4D68-85F5-CB0C800023B7}" destId="{E5D1939A-C1F2-4F66-BC1C-F320BA42D660}" srcOrd="0" destOrd="0" presId="urn:microsoft.com/office/officeart/2005/8/layout/orgChart1"/>
    <dgm:cxn modelId="{D8855BCC-1A6B-4D98-8E48-E030AC2C0A45}" type="presOf" srcId="{711DE370-F844-458C-8CC8-9949EC9E217A}" destId="{F2C8238F-C381-4A82-A12B-9AFE78C5F4E6}" srcOrd="0" destOrd="0" presId="urn:microsoft.com/office/officeart/2005/8/layout/orgChart1"/>
    <dgm:cxn modelId="{3240A669-8485-499A-AE65-B05C7AABC58A}" srcId="{DC4CF75C-E217-4E50-945E-E7B5508BAAFD}" destId="{9C589E5E-D511-4831-9E17-DA7856D83ABF}" srcOrd="0" destOrd="0" parTransId="{36EDA38D-EB06-4034-BD8F-D46DEAD7C2BB}" sibTransId="{4E0BB7BF-F8DB-47B9-AE49-857B77BAE25B}"/>
    <dgm:cxn modelId="{A202862F-1E1B-4C0A-8D2C-0D224B722FDE}" type="presOf" srcId="{DC4CF75C-E217-4E50-945E-E7B5508BAAFD}" destId="{EB182B7F-B125-4142-BDB4-DA890551C2BB}" srcOrd="1" destOrd="0" presId="urn:microsoft.com/office/officeart/2005/8/layout/orgChart1"/>
    <dgm:cxn modelId="{E4C54340-15AE-48BC-A384-28D1BBD0DCE4}" type="presOf" srcId="{A71E34A5-DC28-4A9A-9ADB-5E99DED13D5E}" destId="{BE3E0C99-1339-4675-B116-ED5F8FE1668B}" srcOrd="0" destOrd="0" presId="urn:microsoft.com/office/officeart/2005/8/layout/orgChart1"/>
    <dgm:cxn modelId="{0A53F092-0AE4-4D1C-BC32-62E7D1196BE1}" type="presOf" srcId="{36EDA38D-EB06-4034-BD8F-D46DEAD7C2BB}" destId="{DC4E8862-583F-483B-9E4B-A39BE40B3CF0}" srcOrd="0" destOrd="0" presId="urn:microsoft.com/office/officeart/2005/8/layout/orgChart1"/>
    <dgm:cxn modelId="{172FE422-8094-433F-B1F6-28435C7AD0B9}" type="presOf" srcId="{EE4EB127-A6F8-495D-8F0C-A6313C50B29D}" destId="{87EDE0FC-6EE5-477E-886C-0E7A1548A6B2}" srcOrd="0" destOrd="0" presId="urn:microsoft.com/office/officeart/2005/8/layout/orgChart1"/>
    <dgm:cxn modelId="{3868A4D3-8138-4A91-AC9C-1E3CFD5B03D5}" type="presOf" srcId="{C5626973-44A6-4FDE-831C-4CE24CCFD289}" destId="{15E199DE-EB10-433B-BAE3-00DBD9128378}" srcOrd="1" destOrd="0" presId="urn:microsoft.com/office/officeart/2005/8/layout/orgChart1"/>
    <dgm:cxn modelId="{103F6D43-B59A-4BA8-8403-EBFF0EBF9C8F}" type="presOf" srcId="{09CD765B-F9AC-4FC1-A5AD-5847A26ECD85}" destId="{72BAD04A-9807-4069-B0ED-74E81230ABFA}" srcOrd="1" destOrd="0" presId="urn:microsoft.com/office/officeart/2005/8/layout/orgChart1"/>
    <dgm:cxn modelId="{C0A09070-1D84-40A7-A68C-CE71E612286F}" type="presOf" srcId="{17591018-E642-4254-8B74-C81BED1E25FD}" destId="{0F8FD114-379E-47F0-9811-949BD3A4CA26}" srcOrd="1" destOrd="0" presId="urn:microsoft.com/office/officeart/2005/8/layout/orgChart1"/>
    <dgm:cxn modelId="{8030E5B6-02F4-4051-B8B1-8028193E3F41}" srcId="{539386DD-9639-4D7C-8318-087A5C7E9B1F}" destId="{DC4CF75C-E217-4E50-945E-E7B5508BAAFD}" srcOrd="3" destOrd="0" parTransId="{2676F6EE-93B5-49F4-A5E3-425E0EE4FF8C}" sibTransId="{5639CEE7-86AC-4D57-8BD8-DAD8B19339B6}"/>
    <dgm:cxn modelId="{25310B61-8AC8-48A1-AC9E-9B63A74076A6}" type="presOf" srcId="{F849E909-190A-437E-A883-C82EE0EAC6C4}" destId="{106CAF6B-4BE4-429F-A57F-DF0A834CD909}" srcOrd="1" destOrd="0" presId="urn:microsoft.com/office/officeart/2005/8/layout/orgChart1"/>
    <dgm:cxn modelId="{300E0CD2-EA54-4F19-B91D-A5F061C29FA1}" type="presOf" srcId="{9AA32AAE-FE65-4F6E-BBCF-C4B2A3388A9B}" destId="{E8CB1E7E-0381-4286-92BC-4203084CD88A}" srcOrd="0" destOrd="0" presId="urn:microsoft.com/office/officeart/2005/8/layout/orgChart1"/>
    <dgm:cxn modelId="{E5618D71-2C63-4382-8209-778931B51A74}" type="presOf" srcId="{8F6EFEE1-ED09-44D8-8B6D-E5642D601FF4}" destId="{98A37ACF-C39D-4C53-8096-E55B324BE885}" srcOrd="0" destOrd="0" presId="urn:microsoft.com/office/officeart/2005/8/layout/orgChart1"/>
    <dgm:cxn modelId="{6CE0B39B-6C57-49A6-B90D-0769434E4CA4}" type="presOf" srcId="{911ED2CF-610B-4C59-9564-5EBD0A1CBD19}" destId="{08227408-5FA7-4CF4-9C32-6B19ED8BA89B}" srcOrd="0" destOrd="0" presId="urn:microsoft.com/office/officeart/2005/8/layout/orgChart1"/>
    <dgm:cxn modelId="{FE709961-CD4B-4B49-875E-03A61CEF1A0A}" type="presOf" srcId="{A71E34A5-DC28-4A9A-9ADB-5E99DED13D5E}" destId="{490C6C09-C4B5-416F-9B2D-29B6CF719A8A}" srcOrd="1" destOrd="0" presId="urn:microsoft.com/office/officeart/2005/8/layout/orgChart1"/>
    <dgm:cxn modelId="{4BCFA586-CA03-4C4E-8B4E-D93ED4CD673A}" type="presOf" srcId="{E4D25C46-ED97-4D68-85F5-CB0C800023B7}" destId="{134C4350-0887-43EB-89F6-B157E5E7CE7A}" srcOrd="1" destOrd="0" presId="urn:microsoft.com/office/officeart/2005/8/layout/orgChart1"/>
    <dgm:cxn modelId="{8E4DB933-07F6-4BE4-94A1-5E5D2507F108}" srcId="{17591018-E642-4254-8B74-C81BED1E25FD}" destId="{911ED2CF-610B-4C59-9564-5EBD0A1CBD19}" srcOrd="2" destOrd="0" parTransId="{63AB3FB1-EDB8-49C8-98AD-AE66531A2DD9}" sibTransId="{BE0E32F8-8DD6-41DF-88D0-B12D52C29997}"/>
    <dgm:cxn modelId="{F25ED60E-6939-4489-AD4E-44C5799C48CC}" type="presOf" srcId="{9C589E5E-D511-4831-9E17-DA7856D83ABF}" destId="{C8F5C56A-6B4E-44DA-BC9F-19D59EE6EE6E}" srcOrd="0" destOrd="0" presId="urn:microsoft.com/office/officeart/2005/8/layout/orgChart1"/>
    <dgm:cxn modelId="{AAB81453-2625-4512-8ACA-9542D0E0BC2B}" type="presOf" srcId="{9C589E5E-D511-4831-9E17-DA7856D83ABF}" destId="{73253CCF-087B-456A-B889-CCED9374DE2C}" srcOrd="1" destOrd="0" presId="urn:microsoft.com/office/officeart/2005/8/layout/orgChart1"/>
    <dgm:cxn modelId="{DE32BAC1-9358-47D0-9BDA-92596F5919A4}" srcId="{539386DD-9639-4D7C-8318-087A5C7E9B1F}" destId="{17591018-E642-4254-8B74-C81BED1E25FD}" srcOrd="0" destOrd="0" parTransId="{C0DA9596-DA4E-4D75-80DE-6F7340CF7E5E}" sibTransId="{D81B448F-380F-4506-AD5B-1931F9D1A27E}"/>
    <dgm:cxn modelId="{9EDB2081-CBB0-4B3D-85A2-F5D6279289BC}" srcId="{539386DD-9639-4D7C-8318-087A5C7E9B1F}" destId="{50D20E5F-52A0-4D1B-90DE-71AC0A71C3C5}" srcOrd="4" destOrd="0" parTransId="{46748BB1-B759-4D91-960A-18C250AAB7DC}" sibTransId="{306A4508-B166-4625-A14F-DC8B8AA9EC91}"/>
    <dgm:cxn modelId="{8504EB9A-EFE9-433F-926C-75FF78F907CC}" type="presOf" srcId="{6A7BD528-3157-40D5-A53F-6E87495F4508}" destId="{E347027C-3DA8-4793-8F70-C7D47D279771}" srcOrd="0" destOrd="0" presId="urn:microsoft.com/office/officeart/2005/8/layout/orgChart1"/>
    <dgm:cxn modelId="{8A6F6D8B-22DF-44AC-BEE7-1929185A3899}" type="presOf" srcId="{911ED2CF-610B-4C59-9564-5EBD0A1CBD19}" destId="{79A11132-E48E-4A57-88F6-356CBE770C95}" srcOrd="1" destOrd="0" presId="urn:microsoft.com/office/officeart/2005/8/layout/orgChart1"/>
    <dgm:cxn modelId="{A794C262-B361-4F11-A5A5-AF6A63B4EBEC}" type="presOf" srcId="{50D20E5F-52A0-4D1B-90DE-71AC0A71C3C5}" destId="{2B6EA13D-BE70-4339-B47C-A6A188C77F35}" srcOrd="0" destOrd="0" presId="urn:microsoft.com/office/officeart/2005/8/layout/orgChart1"/>
    <dgm:cxn modelId="{DCD579FE-E76A-415E-90D1-DB8D3FB16774}" type="presOf" srcId="{5970A5BE-E800-45EF-862F-7FCBE74B8397}" destId="{CECC391D-4628-44D4-A241-0D382961C856}" srcOrd="0" destOrd="0" presId="urn:microsoft.com/office/officeart/2005/8/layout/orgChart1"/>
    <dgm:cxn modelId="{10B861FF-2941-45D6-AD30-63430B19FC61}" type="presOf" srcId="{681BCCF2-2B21-4F01-940D-0E80D68AB3BC}" destId="{43A7C1D5-B8BF-4B9C-BAD0-DD785D8607E3}" srcOrd="1" destOrd="0" presId="urn:microsoft.com/office/officeart/2005/8/layout/orgChart1"/>
    <dgm:cxn modelId="{E3BA528C-268A-4FC6-A7AE-8AF0DF449490}" type="presOf" srcId="{09CD765B-F9AC-4FC1-A5AD-5847A26ECD85}" destId="{828ADEA8-F628-4483-BAC5-448B8B30AEC2}" srcOrd="0" destOrd="0" presId="urn:microsoft.com/office/officeart/2005/8/layout/orgChart1"/>
    <dgm:cxn modelId="{A863F936-FC1C-47AB-AC97-666606605798}" type="presOf" srcId="{23B2D406-D90B-4CF6-A8E2-18626AE1FAC5}" destId="{9C63E6F1-73FB-4B59-A625-701880687564}" srcOrd="0" destOrd="0" presId="urn:microsoft.com/office/officeart/2005/8/layout/orgChart1"/>
    <dgm:cxn modelId="{89EEBBF4-9B43-4B84-92DF-3B229778B06B}" srcId="{50D20E5F-52A0-4D1B-90DE-71AC0A71C3C5}" destId="{DC14853E-B5F8-4679-88D6-A0073747D140}" srcOrd="1" destOrd="0" parTransId="{35805AF5-935D-475F-922C-991C957D64BB}" sibTransId="{3366A67D-0F1B-4B69-8993-4B5EA5E84121}"/>
    <dgm:cxn modelId="{3DDA4D47-F7C5-4DF9-9BE3-44DC609556F6}" type="presOf" srcId="{50D20E5F-52A0-4D1B-90DE-71AC0A71C3C5}" destId="{DB96DB5A-CC0F-4BC5-981D-218E35D6DE6F}" srcOrd="1" destOrd="0" presId="urn:microsoft.com/office/officeart/2005/8/layout/orgChart1"/>
    <dgm:cxn modelId="{239C009C-DB48-40FC-8BB2-C3968463FD71}" type="presOf" srcId="{8F6EFEE1-ED09-44D8-8B6D-E5642D601FF4}" destId="{FBAD155D-BAE4-42DB-AF34-246D6DFE23BA}" srcOrd="1" destOrd="0" presId="urn:microsoft.com/office/officeart/2005/8/layout/orgChart1"/>
    <dgm:cxn modelId="{8920EDA8-5FD7-4323-A844-C737B2752B95}" srcId="{539386DD-9639-4D7C-8318-087A5C7E9B1F}" destId="{EE4EB127-A6F8-495D-8F0C-A6313C50B29D}" srcOrd="1" destOrd="0" parTransId="{9AA32AAE-FE65-4F6E-BBCF-C4B2A3388A9B}" sibTransId="{6412F5D1-D993-42B0-ACAA-CB9A45D484A4}"/>
    <dgm:cxn modelId="{3A823E57-BEA7-4F40-9BF4-2B2236360D58}" type="presOf" srcId="{3736245E-9D70-4F88-9A56-8323032F2895}" destId="{3769FD05-FB3D-4CAC-AB34-BD0C9B468E23}" srcOrd="1" destOrd="0" presId="urn:microsoft.com/office/officeart/2005/8/layout/orgChart1"/>
    <dgm:cxn modelId="{2B255C57-07AA-4890-B49E-D33E352C2501}" type="presOf" srcId="{EE4EB127-A6F8-495D-8F0C-A6313C50B29D}" destId="{A89120E3-13D3-4E91-A833-AECBE0D4B6F6}" srcOrd="1" destOrd="0" presId="urn:microsoft.com/office/officeart/2005/8/layout/orgChart1"/>
    <dgm:cxn modelId="{70850210-532D-4F43-AEFE-D2C093CA9A2F}" type="presOf" srcId="{35805AF5-935D-475F-922C-991C957D64BB}" destId="{EB12FD76-09F2-4121-A563-3A9A4D494306}" srcOrd="0" destOrd="0" presId="urn:microsoft.com/office/officeart/2005/8/layout/orgChart1"/>
    <dgm:cxn modelId="{E0F194C0-4C11-4152-93AD-6AFC57E83CAD}" type="presOf" srcId="{539386DD-9639-4D7C-8318-087A5C7E9B1F}" destId="{CAC53C40-BE43-47E5-9419-85D190E21A4E}" srcOrd="1" destOrd="0" presId="urn:microsoft.com/office/officeart/2005/8/layout/orgChart1"/>
    <dgm:cxn modelId="{296C5594-319F-435A-A4D8-134957C8B5BD}" srcId="{50D20E5F-52A0-4D1B-90DE-71AC0A71C3C5}" destId="{A71E34A5-DC28-4A9A-9ADB-5E99DED13D5E}" srcOrd="0" destOrd="0" parTransId="{286ABFB9-03B5-419E-89B9-DA21BDF2A14D}" sibTransId="{3CA80457-7A19-4519-B948-D970C8FD5E5C}"/>
    <dgm:cxn modelId="{431E3356-46D2-4311-80CF-8F2934669DDB}" srcId="{E0A0C08D-EB8C-4769-90D5-CA3C15703B9C}" destId="{539386DD-9639-4D7C-8318-087A5C7E9B1F}" srcOrd="0" destOrd="0" parTransId="{8088D360-C676-4245-94C5-EBE212D7D9F7}" sibTransId="{1560D5AA-B695-4A35-8F2A-CADE29BF2CDE}"/>
    <dgm:cxn modelId="{51343C34-5052-483C-B517-83F6386CB622}" type="presOf" srcId="{B5CA5785-C1F8-4BD5-AC69-224BB69760D4}" destId="{5C6C5495-2B76-46CF-BEF1-979B081C662E}" srcOrd="1" destOrd="0" presId="urn:microsoft.com/office/officeart/2005/8/layout/orgChart1"/>
    <dgm:cxn modelId="{BC9F4B22-8EBF-4DF5-ABF0-8864E8A849D3}" type="presOf" srcId="{B35DA8BE-D7F7-42D7-8DCE-126FEC7F8878}" destId="{46B9E650-561C-47C5-BFE8-068B19797ECE}" srcOrd="0" destOrd="0" presId="urn:microsoft.com/office/officeart/2005/8/layout/orgChart1"/>
    <dgm:cxn modelId="{28E59F7F-6ABC-479D-8319-6B3FC8B64744}" type="presOf" srcId="{778B519D-C285-4FF0-B5DB-FD2481E9C1D2}" destId="{ECD11B18-2525-4359-AA6B-C6EA291C4B9A}" srcOrd="0" destOrd="0" presId="urn:microsoft.com/office/officeart/2005/8/layout/orgChart1"/>
    <dgm:cxn modelId="{5B686776-E5BB-41C7-B4AD-91DC08443332}" type="presOf" srcId="{EB4252E2-FBDF-416C-BE15-DA8AC60E485C}" destId="{F197D13D-F1DF-4A2E-8802-93767B50B9A3}" srcOrd="0" destOrd="0" presId="urn:microsoft.com/office/officeart/2005/8/layout/orgChart1"/>
    <dgm:cxn modelId="{1845D952-F126-4113-B96D-1D0E4E093D70}" type="presOf" srcId="{3D583CE6-9F80-4F1B-942B-CC580A594315}" destId="{1141214C-61E3-40D1-AE20-10D900DD6715}" srcOrd="0" destOrd="0" presId="urn:microsoft.com/office/officeart/2005/8/layout/orgChart1"/>
    <dgm:cxn modelId="{31BF2911-4F78-4A89-B31C-4A27B834B27B}" srcId="{17591018-E642-4254-8B74-C81BED1E25FD}" destId="{8F6EFEE1-ED09-44D8-8B6D-E5642D601FF4}" srcOrd="0" destOrd="0" parTransId="{5970A5BE-E800-45EF-862F-7FCBE74B8397}" sibTransId="{B966CF9D-A03C-491F-81B1-7EE88072612B}"/>
    <dgm:cxn modelId="{38579603-E1B5-4F8B-A421-19EAC09E8124}" srcId="{17591018-E642-4254-8B74-C81BED1E25FD}" destId="{681BCCF2-2B21-4F01-940D-0E80D68AB3BC}" srcOrd="3" destOrd="0" parTransId="{5F5674C8-8507-4439-ACB8-FAFC61D4988F}" sibTransId="{2FFB2BAF-8B6E-4445-9019-57C83958D605}"/>
    <dgm:cxn modelId="{CE38A64F-17AD-47B5-815B-0CFFBD398BA9}" type="presOf" srcId="{33866585-2BDA-4CEC-9A1B-40A51CAFB55C}" destId="{F26BDCBA-20EB-4437-8FAA-1886D91DB9A0}" srcOrd="0" destOrd="0" presId="urn:microsoft.com/office/officeart/2005/8/layout/orgChart1"/>
    <dgm:cxn modelId="{827E92B6-2A23-41C2-815F-484414854E6B}" type="presOf" srcId="{C4B5F130-C79D-498F-96C4-E46E3BA7247A}" destId="{429F5872-DCBB-4235-8EB0-6E176CEE99C0}" srcOrd="1" destOrd="0" presId="urn:microsoft.com/office/officeart/2005/8/layout/orgChart1"/>
    <dgm:cxn modelId="{D4635B59-9464-488F-B71E-4BFB43DE631E}" srcId="{EE4EB127-A6F8-495D-8F0C-A6313C50B29D}" destId="{678521D3-3D3A-4F26-94A5-D4088012E9FC}" srcOrd="1" destOrd="0" parTransId="{33866585-2BDA-4CEC-9A1B-40A51CAFB55C}" sibTransId="{E35C18CB-A24F-4221-BE6F-B5114255D459}"/>
    <dgm:cxn modelId="{16F0CB71-7C5A-4224-BED2-BA749F84E961}" srcId="{EE4EB127-A6F8-495D-8F0C-A6313C50B29D}" destId="{C5626973-44A6-4FDE-831C-4CE24CCFD289}" srcOrd="2" destOrd="0" parTransId="{63B2C3F3-56CF-47B6-AD3D-26E3859CD5CF}" sibTransId="{0DD51FA4-F401-4481-86A3-EC425421B440}"/>
    <dgm:cxn modelId="{B721FD72-0EDC-4A60-97CB-AFA4E91D53CF}" type="presOf" srcId="{5F5674C8-8507-4439-ACB8-FAFC61D4988F}" destId="{90153FBE-CA84-46A7-83B5-5F517EDA8D54}" srcOrd="0" destOrd="0" presId="urn:microsoft.com/office/officeart/2005/8/layout/orgChart1"/>
    <dgm:cxn modelId="{B06AE70E-0B90-43EE-9485-B737D72AF7EC}" srcId="{EE4EB127-A6F8-495D-8F0C-A6313C50B29D}" destId="{3736245E-9D70-4F88-9A56-8323032F2895}" srcOrd="0" destOrd="0" parTransId="{B35DA8BE-D7F7-42D7-8DCE-126FEC7F8878}" sibTransId="{921DDBEA-6956-4271-9824-A61A4C06E339}"/>
    <dgm:cxn modelId="{031F2A2A-86C3-4582-AF8A-9E6253ADEC35}" type="presOf" srcId="{778B519D-C285-4FF0-B5DB-FD2481E9C1D2}" destId="{09E33EC5-6662-4E9D-917A-2C99E005C362}" srcOrd="1" destOrd="0" presId="urn:microsoft.com/office/officeart/2005/8/layout/orgChart1"/>
    <dgm:cxn modelId="{5F68D379-15B1-48FB-B5DF-1F6382177636}" srcId="{17591018-E642-4254-8B74-C81BED1E25FD}" destId="{09CD765B-F9AC-4FC1-A5AD-5847A26ECD85}" srcOrd="1" destOrd="0" parTransId="{3D583CE6-9F80-4F1B-942B-CC580A594315}" sibTransId="{281CDD55-F5B7-4D5E-80D3-FF311D1D46B4}"/>
    <dgm:cxn modelId="{BA10C059-416C-4DF7-B37C-18C76358B446}" type="presOf" srcId="{678521D3-3D3A-4F26-94A5-D4088012E9FC}" destId="{6F7E4472-1C25-4085-A9BF-E59FC62894E5}" srcOrd="0" destOrd="0" presId="urn:microsoft.com/office/officeart/2005/8/layout/orgChart1"/>
    <dgm:cxn modelId="{D5C953A2-D3F6-449D-9E8C-B858506EC1BC}" type="presOf" srcId="{B5CA5785-C1F8-4BD5-AC69-224BB69760D4}" destId="{F7F44BE7-D5E9-4205-9DE6-643EF29CAD3F}" srcOrd="0" destOrd="0" presId="urn:microsoft.com/office/officeart/2005/8/layout/orgChart1"/>
    <dgm:cxn modelId="{D56CA8A6-CAB6-436B-89C7-9C05A55FFA31}" srcId="{50D20E5F-52A0-4D1B-90DE-71AC0A71C3C5}" destId="{C4B5F130-C79D-498F-96C4-E46E3BA7247A}" srcOrd="2" destOrd="0" parTransId="{23B2D406-D90B-4CF6-A8E2-18626AE1FAC5}" sibTransId="{FC2DCC05-33FA-478B-B7D6-9B799158CA9E}"/>
    <dgm:cxn modelId="{5828CC20-28C0-4450-893E-6D3506A2243F}" type="presOf" srcId="{3736245E-9D70-4F88-9A56-8323032F2895}" destId="{15CFD216-C5C8-483D-8AB0-18E4EE2F244F}" srcOrd="0" destOrd="0" presId="urn:microsoft.com/office/officeart/2005/8/layout/orgChart1"/>
    <dgm:cxn modelId="{923284A3-DA0E-4751-B277-1EFA880EF489}" type="presOf" srcId="{DC4CF75C-E217-4E50-945E-E7B5508BAAFD}" destId="{0080A804-71AD-4091-801F-8B68D83F8FA8}" srcOrd="0" destOrd="0" presId="urn:microsoft.com/office/officeart/2005/8/layout/orgChart1"/>
    <dgm:cxn modelId="{CA2B48E6-E83D-4EEE-91EC-5A9DF6A15EA2}" type="presOf" srcId="{46748BB1-B759-4D91-960A-18C250AAB7DC}" destId="{6CE55D3C-434C-4397-B8AE-B66DC3D02E0F}" srcOrd="0" destOrd="0" presId="urn:microsoft.com/office/officeart/2005/8/layout/orgChart1"/>
    <dgm:cxn modelId="{F167A09C-0364-4781-8243-C1E1FA392897}" type="presOf" srcId="{C4B5F130-C79D-498F-96C4-E46E3BA7247A}" destId="{BEBFEC46-06E4-4736-8BF7-6B716FC1C93D}" srcOrd="0" destOrd="0" presId="urn:microsoft.com/office/officeart/2005/8/layout/orgChart1"/>
    <dgm:cxn modelId="{D8720D82-ACBF-45BB-BF92-7759E0ED2673}" type="presOf" srcId="{DC14853E-B5F8-4679-88D6-A0073747D140}" destId="{19BE5F0F-5A55-476D-AF9E-8778B5271F7C}" srcOrd="0" destOrd="0" presId="urn:microsoft.com/office/officeart/2005/8/layout/orgChart1"/>
    <dgm:cxn modelId="{BE0168C4-B5CE-4BAB-B15E-D764F11D7254}" type="presOf" srcId="{681BCCF2-2B21-4F01-940D-0E80D68AB3BC}" destId="{A37596FC-E128-4A62-B64A-3FB3244F2F17}" srcOrd="0" destOrd="0" presId="urn:microsoft.com/office/officeart/2005/8/layout/orgChart1"/>
    <dgm:cxn modelId="{4106789D-F517-4AA4-8144-D603941DEBEB}" type="presOf" srcId="{E0A0C08D-EB8C-4769-90D5-CA3C15703B9C}" destId="{EBAE8564-CE7A-4FF4-8792-0F34E7A81F0F}" srcOrd="0" destOrd="0" presId="urn:microsoft.com/office/officeart/2005/8/layout/orgChart1"/>
    <dgm:cxn modelId="{42BBD2D7-CB7B-4A1F-B10F-83E35AEB8D39}" type="presParOf" srcId="{EBAE8564-CE7A-4FF4-8792-0F34E7A81F0F}" destId="{7390E577-544D-47B5-9674-0287F34BD5F0}" srcOrd="0" destOrd="0" presId="urn:microsoft.com/office/officeart/2005/8/layout/orgChart1"/>
    <dgm:cxn modelId="{D77DB04B-A3AF-4A59-979E-6AA283754CC9}" type="presParOf" srcId="{7390E577-544D-47B5-9674-0287F34BD5F0}" destId="{D971B0DA-EC86-4E34-83E7-74904733D184}" srcOrd="0" destOrd="0" presId="urn:microsoft.com/office/officeart/2005/8/layout/orgChart1"/>
    <dgm:cxn modelId="{E7F9D601-96BE-45DB-B860-24769FD9DF91}" type="presParOf" srcId="{D971B0DA-EC86-4E34-83E7-74904733D184}" destId="{CCE09612-AE23-4325-A16E-C5C04B88BEE2}" srcOrd="0" destOrd="0" presId="urn:microsoft.com/office/officeart/2005/8/layout/orgChart1"/>
    <dgm:cxn modelId="{AADD1D7C-1224-4488-A87E-E611223FFA24}" type="presParOf" srcId="{D971B0DA-EC86-4E34-83E7-74904733D184}" destId="{CAC53C40-BE43-47E5-9419-85D190E21A4E}" srcOrd="1" destOrd="0" presId="urn:microsoft.com/office/officeart/2005/8/layout/orgChart1"/>
    <dgm:cxn modelId="{715FE058-7D98-4762-9337-DB2770631F34}" type="presParOf" srcId="{7390E577-544D-47B5-9674-0287F34BD5F0}" destId="{23F7A6B4-F99D-499A-B632-06609598148D}" srcOrd="1" destOrd="0" presId="urn:microsoft.com/office/officeart/2005/8/layout/orgChart1"/>
    <dgm:cxn modelId="{BE87D361-4317-4477-B360-BFDBB725A954}" type="presParOf" srcId="{23F7A6B4-F99D-499A-B632-06609598148D}" destId="{EDDDE3D1-1ED3-4C27-A28F-F62BE587708B}" srcOrd="0" destOrd="0" presId="urn:microsoft.com/office/officeart/2005/8/layout/orgChart1"/>
    <dgm:cxn modelId="{EFC47930-4980-4CFE-90C5-DF981EBF868E}" type="presParOf" srcId="{23F7A6B4-F99D-499A-B632-06609598148D}" destId="{C9635CA5-CAB0-4D0D-938F-B1695E49D8BF}" srcOrd="1" destOrd="0" presId="urn:microsoft.com/office/officeart/2005/8/layout/orgChart1"/>
    <dgm:cxn modelId="{34474CD4-1AC3-4803-B15D-D1EC7CDBA9F5}" type="presParOf" srcId="{C9635CA5-CAB0-4D0D-938F-B1695E49D8BF}" destId="{B5D1C3F7-0DC7-4D71-9373-9E427B190081}" srcOrd="0" destOrd="0" presId="urn:microsoft.com/office/officeart/2005/8/layout/orgChart1"/>
    <dgm:cxn modelId="{3AD67D9A-7C0F-4511-9237-B9BD6FFF249B}" type="presParOf" srcId="{B5D1C3F7-0DC7-4D71-9373-9E427B190081}" destId="{1236185F-17E9-4BEC-9D53-2100D0414C95}" srcOrd="0" destOrd="0" presId="urn:microsoft.com/office/officeart/2005/8/layout/orgChart1"/>
    <dgm:cxn modelId="{C7E31A58-5270-4249-86D0-2331D2A657EB}" type="presParOf" srcId="{B5D1C3F7-0DC7-4D71-9373-9E427B190081}" destId="{0F8FD114-379E-47F0-9811-949BD3A4CA26}" srcOrd="1" destOrd="0" presId="urn:microsoft.com/office/officeart/2005/8/layout/orgChart1"/>
    <dgm:cxn modelId="{A0EBFF0B-61A2-4A2B-A1E4-6E275BD1B90E}" type="presParOf" srcId="{C9635CA5-CAB0-4D0D-938F-B1695E49D8BF}" destId="{62251487-F936-4D81-8D21-36BE6EDF82CA}" srcOrd="1" destOrd="0" presId="urn:microsoft.com/office/officeart/2005/8/layout/orgChart1"/>
    <dgm:cxn modelId="{B2FE4627-E787-4E99-BE43-2554E5CE6771}" type="presParOf" srcId="{62251487-F936-4D81-8D21-36BE6EDF82CA}" destId="{CECC391D-4628-44D4-A241-0D382961C856}" srcOrd="0" destOrd="0" presId="urn:microsoft.com/office/officeart/2005/8/layout/orgChart1"/>
    <dgm:cxn modelId="{51F8ECE9-36D9-4C5F-BD51-7D4009AE722A}" type="presParOf" srcId="{62251487-F936-4D81-8D21-36BE6EDF82CA}" destId="{D60840F3-4E6F-471C-8446-3CFC3CEA5FB1}" srcOrd="1" destOrd="0" presId="urn:microsoft.com/office/officeart/2005/8/layout/orgChart1"/>
    <dgm:cxn modelId="{1C8ECB93-38DD-4579-8BD4-283BA4350D79}" type="presParOf" srcId="{D60840F3-4E6F-471C-8446-3CFC3CEA5FB1}" destId="{75ECA95C-6052-483A-BEC6-740117FCDEFF}" srcOrd="0" destOrd="0" presId="urn:microsoft.com/office/officeart/2005/8/layout/orgChart1"/>
    <dgm:cxn modelId="{AD67CEB6-F45A-49D4-BF4A-2B2C566F4116}" type="presParOf" srcId="{75ECA95C-6052-483A-BEC6-740117FCDEFF}" destId="{98A37ACF-C39D-4C53-8096-E55B324BE885}" srcOrd="0" destOrd="0" presId="urn:microsoft.com/office/officeart/2005/8/layout/orgChart1"/>
    <dgm:cxn modelId="{AA57A9EC-0427-466B-9DDB-36C9C6BF3B67}" type="presParOf" srcId="{75ECA95C-6052-483A-BEC6-740117FCDEFF}" destId="{FBAD155D-BAE4-42DB-AF34-246D6DFE23BA}" srcOrd="1" destOrd="0" presId="urn:microsoft.com/office/officeart/2005/8/layout/orgChart1"/>
    <dgm:cxn modelId="{8336A1FE-8F72-458A-80F2-49A090F47689}" type="presParOf" srcId="{D60840F3-4E6F-471C-8446-3CFC3CEA5FB1}" destId="{25EC0DE5-37D5-45E1-BFF8-F8C4021DE225}" srcOrd="1" destOrd="0" presId="urn:microsoft.com/office/officeart/2005/8/layout/orgChart1"/>
    <dgm:cxn modelId="{0240D130-7333-41C5-9D48-85BBC13C3A9C}" type="presParOf" srcId="{D60840F3-4E6F-471C-8446-3CFC3CEA5FB1}" destId="{49E9A592-E37F-43F6-A76A-2F8C559D662F}" srcOrd="2" destOrd="0" presId="urn:microsoft.com/office/officeart/2005/8/layout/orgChart1"/>
    <dgm:cxn modelId="{9F76BAAD-516F-4C9B-9E4F-3D487511D58B}" type="presParOf" srcId="{62251487-F936-4D81-8D21-36BE6EDF82CA}" destId="{1141214C-61E3-40D1-AE20-10D900DD6715}" srcOrd="2" destOrd="0" presId="urn:microsoft.com/office/officeart/2005/8/layout/orgChart1"/>
    <dgm:cxn modelId="{D5624E6A-757A-4373-A0DB-A5BA382ED5FD}" type="presParOf" srcId="{62251487-F936-4D81-8D21-36BE6EDF82CA}" destId="{E5D8F99C-346D-4660-B002-FCD28531B7B2}" srcOrd="3" destOrd="0" presId="urn:microsoft.com/office/officeart/2005/8/layout/orgChart1"/>
    <dgm:cxn modelId="{A6E0CC76-9979-40A8-99F6-40A41B4C9D6F}" type="presParOf" srcId="{E5D8F99C-346D-4660-B002-FCD28531B7B2}" destId="{5B3983C4-71C3-4A5A-B259-A441702FA46F}" srcOrd="0" destOrd="0" presId="urn:microsoft.com/office/officeart/2005/8/layout/orgChart1"/>
    <dgm:cxn modelId="{D4A3C8BC-14A6-4FFC-A914-53373D0385A5}" type="presParOf" srcId="{5B3983C4-71C3-4A5A-B259-A441702FA46F}" destId="{828ADEA8-F628-4483-BAC5-448B8B30AEC2}" srcOrd="0" destOrd="0" presId="urn:microsoft.com/office/officeart/2005/8/layout/orgChart1"/>
    <dgm:cxn modelId="{69150003-CAC0-4951-9EAF-01C3106654B4}" type="presParOf" srcId="{5B3983C4-71C3-4A5A-B259-A441702FA46F}" destId="{72BAD04A-9807-4069-B0ED-74E81230ABFA}" srcOrd="1" destOrd="0" presId="urn:microsoft.com/office/officeart/2005/8/layout/orgChart1"/>
    <dgm:cxn modelId="{86B2C01D-5986-42D2-83AA-30166A011FD2}" type="presParOf" srcId="{E5D8F99C-346D-4660-B002-FCD28531B7B2}" destId="{49F50A7A-2EA1-427A-AB42-B8E3D59D1D4C}" srcOrd="1" destOrd="0" presId="urn:microsoft.com/office/officeart/2005/8/layout/orgChart1"/>
    <dgm:cxn modelId="{7DA6E3F0-CCFA-45B0-911C-05B3C3B230A9}" type="presParOf" srcId="{E5D8F99C-346D-4660-B002-FCD28531B7B2}" destId="{52E467F5-B20A-4482-A510-1F004A447AA8}" srcOrd="2" destOrd="0" presId="urn:microsoft.com/office/officeart/2005/8/layout/orgChart1"/>
    <dgm:cxn modelId="{5BEEC04B-6614-4C01-8CBB-6CC7F89672F3}" type="presParOf" srcId="{62251487-F936-4D81-8D21-36BE6EDF82CA}" destId="{5CBA1612-E287-4B5D-8EB0-1B98E745CE43}" srcOrd="4" destOrd="0" presId="urn:microsoft.com/office/officeart/2005/8/layout/orgChart1"/>
    <dgm:cxn modelId="{F557652F-339A-44E3-A3CC-E9E43D794A79}" type="presParOf" srcId="{62251487-F936-4D81-8D21-36BE6EDF82CA}" destId="{81839DC7-8462-4B54-A495-65F565CB03B3}" srcOrd="5" destOrd="0" presId="urn:microsoft.com/office/officeart/2005/8/layout/orgChart1"/>
    <dgm:cxn modelId="{6B4B4E5A-AF9F-4F39-B6C2-10117E154710}" type="presParOf" srcId="{81839DC7-8462-4B54-A495-65F565CB03B3}" destId="{3EFDD1A6-4243-42AF-B9D9-47D2A9F20083}" srcOrd="0" destOrd="0" presId="urn:microsoft.com/office/officeart/2005/8/layout/orgChart1"/>
    <dgm:cxn modelId="{7EA0C26D-D740-4FE4-9EA7-688E7BBB4ECA}" type="presParOf" srcId="{3EFDD1A6-4243-42AF-B9D9-47D2A9F20083}" destId="{08227408-5FA7-4CF4-9C32-6B19ED8BA89B}" srcOrd="0" destOrd="0" presId="urn:microsoft.com/office/officeart/2005/8/layout/orgChart1"/>
    <dgm:cxn modelId="{DEC91C24-C8F5-468D-A2E8-BB3690E45DA4}" type="presParOf" srcId="{3EFDD1A6-4243-42AF-B9D9-47D2A9F20083}" destId="{79A11132-E48E-4A57-88F6-356CBE770C95}" srcOrd="1" destOrd="0" presId="urn:microsoft.com/office/officeart/2005/8/layout/orgChart1"/>
    <dgm:cxn modelId="{88883534-3F64-4FA6-A16F-BA902D6FBEDF}" type="presParOf" srcId="{81839DC7-8462-4B54-A495-65F565CB03B3}" destId="{B18EABAF-4CF6-4AB1-B8C2-D7A842AC5660}" srcOrd="1" destOrd="0" presId="urn:microsoft.com/office/officeart/2005/8/layout/orgChart1"/>
    <dgm:cxn modelId="{2DCE74AC-A152-4524-A44C-0D022C4C1343}" type="presParOf" srcId="{81839DC7-8462-4B54-A495-65F565CB03B3}" destId="{DED94E76-CD90-4410-8F26-EE8EF05D8B9D}" srcOrd="2" destOrd="0" presId="urn:microsoft.com/office/officeart/2005/8/layout/orgChart1"/>
    <dgm:cxn modelId="{9D267702-8365-47D6-ACD6-74DB9FEF7C67}" type="presParOf" srcId="{62251487-F936-4D81-8D21-36BE6EDF82CA}" destId="{90153FBE-CA84-46A7-83B5-5F517EDA8D54}" srcOrd="6" destOrd="0" presId="urn:microsoft.com/office/officeart/2005/8/layout/orgChart1"/>
    <dgm:cxn modelId="{7CBCFA82-A24B-4E8C-9B3A-156FCF6130A4}" type="presParOf" srcId="{62251487-F936-4D81-8D21-36BE6EDF82CA}" destId="{DE9F60FE-7998-4482-8301-C3E41A459D35}" srcOrd="7" destOrd="0" presId="urn:microsoft.com/office/officeart/2005/8/layout/orgChart1"/>
    <dgm:cxn modelId="{96692544-83CB-46E1-BEE1-92A2E68160CB}" type="presParOf" srcId="{DE9F60FE-7998-4482-8301-C3E41A459D35}" destId="{60714403-EAAC-428A-A050-2A5DDE9083B1}" srcOrd="0" destOrd="0" presId="urn:microsoft.com/office/officeart/2005/8/layout/orgChart1"/>
    <dgm:cxn modelId="{8C8DCA5D-63AF-4697-918F-791FB0E3A621}" type="presParOf" srcId="{60714403-EAAC-428A-A050-2A5DDE9083B1}" destId="{A37596FC-E128-4A62-B64A-3FB3244F2F17}" srcOrd="0" destOrd="0" presId="urn:microsoft.com/office/officeart/2005/8/layout/orgChart1"/>
    <dgm:cxn modelId="{9183FFEF-BA5B-43F5-AF1A-799B171E1FF4}" type="presParOf" srcId="{60714403-EAAC-428A-A050-2A5DDE9083B1}" destId="{43A7C1D5-B8BF-4B9C-BAD0-DD785D8607E3}" srcOrd="1" destOrd="0" presId="urn:microsoft.com/office/officeart/2005/8/layout/orgChart1"/>
    <dgm:cxn modelId="{B25FD1B1-859E-43E4-B12A-3EA73B6A28D3}" type="presParOf" srcId="{DE9F60FE-7998-4482-8301-C3E41A459D35}" destId="{79975DEE-BEDC-4163-9F01-273AF983F1C1}" srcOrd="1" destOrd="0" presId="urn:microsoft.com/office/officeart/2005/8/layout/orgChart1"/>
    <dgm:cxn modelId="{0CAC20F3-69EF-446D-906E-8FCDEACD002A}" type="presParOf" srcId="{DE9F60FE-7998-4482-8301-C3E41A459D35}" destId="{A55F7138-E46B-467C-B1CC-A80BEB133330}" srcOrd="2" destOrd="0" presId="urn:microsoft.com/office/officeart/2005/8/layout/orgChart1"/>
    <dgm:cxn modelId="{E09E2509-1D88-4B20-B7A7-3F5ACFF249AE}" type="presParOf" srcId="{62251487-F936-4D81-8D21-36BE6EDF82CA}" destId="{755F36E0-8F23-48D6-93BA-354A80591F7D}" srcOrd="8" destOrd="0" presId="urn:microsoft.com/office/officeart/2005/8/layout/orgChart1"/>
    <dgm:cxn modelId="{011FA574-AD9A-4CB1-8129-D5840D38C4F4}" type="presParOf" srcId="{62251487-F936-4D81-8D21-36BE6EDF82CA}" destId="{CC0627C4-0A86-47C4-8033-5312B286474E}" srcOrd="9" destOrd="0" presId="urn:microsoft.com/office/officeart/2005/8/layout/orgChart1"/>
    <dgm:cxn modelId="{FFFA4290-0E41-42E5-A2FC-FAFC66FD7E28}" type="presParOf" srcId="{CC0627C4-0A86-47C4-8033-5312B286474E}" destId="{2145FCF5-5A05-43CA-A4D1-D7C35DF47CAC}" srcOrd="0" destOrd="0" presId="urn:microsoft.com/office/officeart/2005/8/layout/orgChart1"/>
    <dgm:cxn modelId="{7C185639-B039-4587-B902-634BBA673680}" type="presParOf" srcId="{2145FCF5-5A05-43CA-A4D1-D7C35DF47CAC}" destId="{236742E2-6702-4032-A5E9-3D719D106FE5}" srcOrd="0" destOrd="0" presId="urn:microsoft.com/office/officeart/2005/8/layout/orgChart1"/>
    <dgm:cxn modelId="{231BEC5D-180A-4FE5-805E-7F14706C7F0C}" type="presParOf" srcId="{2145FCF5-5A05-43CA-A4D1-D7C35DF47CAC}" destId="{106CAF6B-4BE4-429F-A57F-DF0A834CD909}" srcOrd="1" destOrd="0" presId="urn:microsoft.com/office/officeart/2005/8/layout/orgChart1"/>
    <dgm:cxn modelId="{B164A983-AABF-474D-8BD4-8F873C25FFEE}" type="presParOf" srcId="{CC0627C4-0A86-47C4-8033-5312B286474E}" destId="{6FB1A499-65E4-4123-9FAF-CDB1791A74DD}" srcOrd="1" destOrd="0" presId="urn:microsoft.com/office/officeart/2005/8/layout/orgChart1"/>
    <dgm:cxn modelId="{1E1996A3-F2CA-4463-95B7-5D4D7689D955}" type="presParOf" srcId="{CC0627C4-0A86-47C4-8033-5312B286474E}" destId="{CF16D723-CB73-4D7B-BEDD-318F73DACFB1}" srcOrd="2" destOrd="0" presId="urn:microsoft.com/office/officeart/2005/8/layout/orgChart1"/>
    <dgm:cxn modelId="{1F464526-0796-407D-8CC4-0BC8BD167865}" type="presParOf" srcId="{C9635CA5-CAB0-4D0D-938F-B1695E49D8BF}" destId="{1778B60E-3D16-46F2-9D24-2D37E6A206FC}" srcOrd="2" destOrd="0" presId="urn:microsoft.com/office/officeart/2005/8/layout/orgChart1"/>
    <dgm:cxn modelId="{7BFA0FA7-367A-4163-AD48-0D1516E62025}" type="presParOf" srcId="{23F7A6B4-F99D-499A-B632-06609598148D}" destId="{E8CB1E7E-0381-4286-92BC-4203084CD88A}" srcOrd="2" destOrd="0" presId="urn:microsoft.com/office/officeart/2005/8/layout/orgChart1"/>
    <dgm:cxn modelId="{CBD184D2-288F-4AFA-8D74-D31425C47626}" type="presParOf" srcId="{23F7A6B4-F99D-499A-B632-06609598148D}" destId="{9FDCCD32-770F-46DB-BFEB-F2CE7A202620}" srcOrd="3" destOrd="0" presId="urn:microsoft.com/office/officeart/2005/8/layout/orgChart1"/>
    <dgm:cxn modelId="{9067FAA0-A8C1-4BC2-90EA-A744BFEA5722}" type="presParOf" srcId="{9FDCCD32-770F-46DB-BFEB-F2CE7A202620}" destId="{121C55A2-D9BA-46AB-A2A7-A6A8AC1686FA}" srcOrd="0" destOrd="0" presId="urn:microsoft.com/office/officeart/2005/8/layout/orgChart1"/>
    <dgm:cxn modelId="{5AB9EDDF-1A6E-4B69-B2DA-835689CCA459}" type="presParOf" srcId="{121C55A2-D9BA-46AB-A2A7-A6A8AC1686FA}" destId="{87EDE0FC-6EE5-477E-886C-0E7A1548A6B2}" srcOrd="0" destOrd="0" presId="urn:microsoft.com/office/officeart/2005/8/layout/orgChart1"/>
    <dgm:cxn modelId="{17D12FA8-5941-4014-A0F4-01AA9D9045B9}" type="presParOf" srcId="{121C55A2-D9BA-46AB-A2A7-A6A8AC1686FA}" destId="{A89120E3-13D3-4E91-A833-AECBE0D4B6F6}" srcOrd="1" destOrd="0" presId="urn:microsoft.com/office/officeart/2005/8/layout/orgChart1"/>
    <dgm:cxn modelId="{03E18F79-2734-49ED-B43D-DD630ECD8248}" type="presParOf" srcId="{9FDCCD32-770F-46DB-BFEB-F2CE7A202620}" destId="{883EAC51-2894-4C68-ADA6-BE218AE8D42B}" srcOrd="1" destOrd="0" presId="urn:microsoft.com/office/officeart/2005/8/layout/orgChart1"/>
    <dgm:cxn modelId="{257713DB-BAC9-4176-8D49-80D1B1292C6F}" type="presParOf" srcId="{883EAC51-2894-4C68-ADA6-BE218AE8D42B}" destId="{46B9E650-561C-47C5-BFE8-068B19797ECE}" srcOrd="0" destOrd="0" presId="urn:microsoft.com/office/officeart/2005/8/layout/orgChart1"/>
    <dgm:cxn modelId="{8CAD3C09-7A87-424E-A98C-2CE093DB00B9}" type="presParOf" srcId="{883EAC51-2894-4C68-ADA6-BE218AE8D42B}" destId="{E8E8FA7F-EDE6-4461-83FC-B3FD783CC546}" srcOrd="1" destOrd="0" presId="urn:microsoft.com/office/officeart/2005/8/layout/orgChart1"/>
    <dgm:cxn modelId="{3CA9C2C6-2F41-4ECE-9FC7-10807F732931}" type="presParOf" srcId="{E8E8FA7F-EDE6-4461-83FC-B3FD783CC546}" destId="{B5D397A0-C1CB-4272-97F7-050F7E6CFF24}" srcOrd="0" destOrd="0" presId="urn:microsoft.com/office/officeart/2005/8/layout/orgChart1"/>
    <dgm:cxn modelId="{29901E91-1B7A-4185-B2E0-0828CCF386F5}" type="presParOf" srcId="{B5D397A0-C1CB-4272-97F7-050F7E6CFF24}" destId="{15CFD216-C5C8-483D-8AB0-18E4EE2F244F}" srcOrd="0" destOrd="0" presId="urn:microsoft.com/office/officeart/2005/8/layout/orgChart1"/>
    <dgm:cxn modelId="{78AE9862-AF85-4C70-BC93-9CF030444B75}" type="presParOf" srcId="{B5D397A0-C1CB-4272-97F7-050F7E6CFF24}" destId="{3769FD05-FB3D-4CAC-AB34-BD0C9B468E23}" srcOrd="1" destOrd="0" presId="urn:microsoft.com/office/officeart/2005/8/layout/orgChart1"/>
    <dgm:cxn modelId="{DFA55477-69B3-4150-AD18-389D569D8B56}" type="presParOf" srcId="{E8E8FA7F-EDE6-4461-83FC-B3FD783CC546}" destId="{44D78E5D-697F-4180-AEFC-7BCB0790EBD3}" srcOrd="1" destOrd="0" presId="urn:microsoft.com/office/officeart/2005/8/layout/orgChart1"/>
    <dgm:cxn modelId="{ECD51DF8-75A5-4545-8879-326BA8E40273}" type="presParOf" srcId="{E8E8FA7F-EDE6-4461-83FC-B3FD783CC546}" destId="{4A1B7968-53F7-41C2-B7CE-FB67025975CF}" srcOrd="2" destOrd="0" presId="urn:microsoft.com/office/officeart/2005/8/layout/orgChart1"/>
    <dgm:cxn modelId="{8AFD9D12-983F-40AB-A8AC-0BE2FCBBF091}" type="presParOf" srcId="{883EAC51-2894-4C68-ADA6-BE218AE8D42B}" destId="{F26BDCBA-20EB-4437-8FAA-1886D91DB9A0}" srcOrd="2" destOrd="0" presId="urn:microsoft.com/office/officeart/2005/8/layout/orgChart1"/>
    <dgm:cxn modelId="{AE32ACAC-7533-4E2A-9EE2-ED2582D4D3CE}" type="presParOf" srcId="{883EAC51-2894-4C68-ADA6-BE218AE8D42B}" destId="{E75BBFE1-1D1D-49C5-8594-A8EAE03C0BFB}" srcOrd="3" destOrd="0" presId="urn:microsoft.com/office/officeart/2005/8/layout/orgChart1"/>
    <dgm:cxn modelId="{99CF4A96-268E-42AF-9151-55C0443DFD45}" type="presParOf" srcId="{E75BBFE1-1D1D-49C5-8594-A8EAE03C0BFB}" destId="{592F5647-A5CC-48E4-A556-E07B81BCF31D}" srcOrd="0" destOrd="0" presId="urn:microsoft.com/office/officeart/2005/8/layout/orgChart1"/>
    <dgm:cxn modelId="{46B016D6-357A-42B0-8B32-40300E4737E5}" type="presParOf" srcId="{592F5647-A5CC-48E4-A556-E07B81BCF31D}" destId="{6F7E4472-1C25-4085-A9BF-E59FC62894E5}" srcOrd="0" destOrd="0" presId="urn:microsoft.com/office/officeart/2005/8/layout/orgChart1"/>
    <dgm:cxn modelId="{5D04F085-AAB0-4821-A97A-009F43A2540B}" type="presParOf" srcId="{592F5647-A5CC-48E4-A556-E07B81BCF31D}" destId="{A94705EC-CC1A-41FF-B3D1-B22070FA8DCE}" srcOrd="1" destOrd="0" presId="urn:microsoft.com/office/officeart/2005/8/layout/orgChart1"/>
    <dgm:cxn modelId="{95E9FD93-7261-4D40-940C-BC7A8B299C8D}" type="presParOf" srcId="{E75BBFE1-1D1D-49C5-8594-A8EAE03C0BFB}" destId="{C2D674B8-62B1-472E-BB74-A7F9783B4F81}" srcOrd="1" destOrd="0" presId="urn:microsoft.com/office/officeart/2005/8/layout/orgChart1"/>
    <dgm:cxn modelId="{40B65147-72A7-43B6-A825-FD917D68EF5C}" type="presParOf" srcId="{E75BBFE1-1D1D-49C5-8594-A8EAE03C0BFB}" destId="{244D4DE0-9734-4096-BF67-5A2C20BCD0B8}" srcOrd="2" destOrd="0" presId="urn:microsoft.com/office/officeart/2005/8/layout/orgChart1"/>
    <dgm:cxn modelId="{47691304-4661-4CC1-818A-B7FFFE40CCEF}" type="presParOf" srcId="{883EAC51-2894-4C68-ADA6-BE218AE8D42B}" destId="{5C67CF5E-1904-4F57-A11B-533D4BFBFB29}" srcOrd="4" destOrd="0" presId="urn:microsoft.com/office/officeart/2005/8/layout/orgChart1"/>
    <dgm:cxn modelId="{F145E29A-8859-4F94-A2CA-EE7A743F40C1}" type="presParOf" srcId="{883EAC51-2894-4C68-ADA6-BE218AE8D42B}" destId="{B3B8C7CF-D92F-43B5-B18A-330A3DA7DAC4}" srcOrd="5" destOrd="0" presId="urn:microsoft.com/office/officeart/2005/8/layout/orgChart1"/>
    <dgm:cxn modelId="{42D41101-2496-482B-AAE0-028CC078D3B5}" type="presParOf" srcId="{B3B8C7CF-D92F-43B5-B18A-330A3DA7DAC4}" destId="{1DA939EA-B493-4D6A-963A-EA3A545110C4}" srcOrd="0" destOrd="0" presId="urn:microsoft.com/office/officeart/2005/8/layout/orgChart1"/>
    <dgm:cxn modelId="{FB36A514-96EA-44D5-8102-03CBCC02E077}" type="presParOf" srcId="{1DA939EA-B493-4D6A-963A-EA3A545110C4}" destId="{7BDA5774-420D-45CC-94AB-40749AA9F9EA}" srcOrd="0" destOrd="0" presId="urn:microsoft.com/office/officeart/2005/8/layout/orgChart1"/>
    <dgm:cxn modelId="{2B02C5B5-65CB-4EB1-969B-B55439169F48}" type="presParOf" srcId="{1DA939EA-B493-4D6A-963A-EA3A545110C4}" destId="{15E199DE-EB10-433B-BAE3-00DBD9128378}" srcOrd="1" destOrd="0" presId="urn:microsoft.com/office/officeart/2005/8/layout/orgChart1"/>
    <dgm:cxn modelId="{492E7CD2-CB01-4EB9-8B60-553D87B54925}" type="presParOf" srcId="{B3B8C7CF-D92F-43B5-B18A-330A3DA7DAC4}" destId="{4C66E092-4CF5-47B5-8739-18B09C234077}" srcOrd="1" destOrd="0" presId="urn:microsoft.com/office/officeart/2005/8/layout/orgChart1"/>
    <dgm:cxn modelId="{8572E35F-A53E-4CD7-86D3-AA0660E5D00F}" type="presParOf" srcId="{B3B8C7CF-D92F-43B5-B18A-330A3DA7DAC4}" destId="{39B84F4B-92F0-4FB8-A72B-696815E0D1E7}" srcOrd="2" destOrd="0" presId="urn:microsoft.com/office/officeart/2005/8/layout/orgChart1"/>
    <dgm:cxn modelId="{E46BF3AE-07EF-46CB-8DB8-1910F58E8583}" type="presParOf" srcId="{9FDCCD32-770F-46DB-BFEB-F2CE7A202620}" destId="{3AB36671-8FF2-4159-8191-FA36E135695D}" srcOrd="2" destOrd="0" presId="urn:microsoft.com/office/officeart/2005/8/layout/orgChart1"/>
    <dgm:cxn modelId="{6C255574-33A5-4238-B385-E117386F9CAC}" type="presParOf" srcId="{23F7A6B4-F99D-499A-B632-06609598148D}" destId="{F2C8238F-C381-4A82-A12B-9AFE78C5F4E6}" srcOrd="4" destOrd="0" presId="urn:microsoft.com/office/officeart/2005/8/layout/orgChart1"/>
    <dgm:cxn modelId="{70B30A36-0BDB-4EC0-8AFB-68EB1311105D}" type="presParOf" srcId="{23F7A6B4-F99D-499A-B632-06609598148D}" destId="{9CB506E9-3438-449B-A9C7-2B7FBE8EDBA6}" srcOrd="5" destOrd="0" presId="urn:microsoft.com/office/officeart/2005/8/layout/orgChart1"/>
    <dgm:cxn modelId="{859FCC5C-FB78-4AFB-AA96-55349E71F988}" type="presParOf" srcId="{9CB506E9-3438-449B-A9C7-2B7FBE8EDBA6}" destId="{EE9FFD77-8D23-4D46-9719-E41CC6CA63CF}" srcOrd="0" destOrd="0" presId="urn:microsoft.com/office/officeart/2005/8/layout/orgChart1"/>
    <dgm:cxn modelId="{C9CDEF72-3319-4F40-8FD1-A5BCAEFC3C90}" type="presParOf" srcId="{EE9FFD77-8D23-4D46-9719-E41CC6CA63CF}" destId="{E5D1939A-C1F2-4F66-BC1C-F320BA42D660}" srcOrd="0" destOrd="0" presId="urn:microsoft.com/office/officeart/2005/8/layout/orgChart1"/>
    <dgm:cxn modelId="{33DCAD35-4445-4E43-BD59-7EA287C00E40}" type="presParOf" srcId="{EE9FFD77-8D23-4D46-9719-E41CC6CA63CF}" destId="{134C4350-0887-43EB-89F6-B157E5E7CE7A}" srcOrd="1" destOrd="0" presId="urn:microsoft.com/office/officeart/2005/8/layout/orgChart1"/>
    <dgm:cxn modelId="{8F0671E4-EFFA-49FB-826C-BEA79022FE13}" type="presParOf" srcId="{9CB506E9-3438-449B-A9C7-2B7FBE8EDBA6}" destId="{B0CBD6AB-607C-4ED7-8506-FBECD0104033}" srcOrd="1" destOrd="0" presId="urn:microsoft.com/office/officeart/2005/8/layout/orgChart1"/>
    <dgm:cxn modelId="{A8ED72CC-5BA7-4051-B44B-0DF2A13E3458}" type="presParOf" srcId="{B0CBD6AB-607C-4ED7-8506-FBECD0104033}" destId="{F197D13D-F1DF-4A2E-8802-93767B50B9A3}" srcOrd="0" destOrd="0" presId="urn:microsoft.com/office/officeart/2005/8/layout/orgChart1"/>
    <dgm:cxn modelId="{B58EF8A4-5CD4-496D-8CE5-1943265C8BA1}" type="presParOf" srcId="{B0CBD6AB-607C-4ED7-8506-FBECD0104033}" destId="{E3377775-0A0B-4009-A1AA-39354AE0B506}" srcOrd="1" destOrd="0" presId="urn:microsoft.com/office/officeart/2005/8/layout/orgChart1"/>
    <dgm:cxn modelId="{BDC5F42F-9523-47CE-922D-D27451949055}" type="presParOf" srcId="{E3377775-0A0B-4009-A1AA-39354AE0B506}" destId="{23797DA3-2982-4324-A4F1-EB46C082C916}" srcOrd="0" destOrd="0" presId="urn:microsoft.com/office/officeart/2005/8/layout/orgChart1"/>
    <dgm:cxn modelId="{0C1CC1B7-26F9-4C22-9FD6-A27CD3E01FC5}" type="presParOf" srcId="{23797DA3-2982-4324-A4F1-EB46C082C916}" destId="{F7F44BE7-D5E9-4205-9DE6-643EF29CAD3F}" srcOrd="0" destOrd="0" presId="urn:microsoft.com/office/officeart/2005/8/layout/orgChart1"/>
    <dgm:cxn modelId="{3F402609-5197-4E7B-AF34-3AA48E8D683B}" type="presParOf" srcId="{23797DA3-2982-4324-A4F1-EB46C082C916}" destId="{5C6C5495-2B76-46CF-BEF1-979B081C662E}" srcOrd="1" destOrd="0" presId="urn:microsoft.com/office/officeart/2005/8/layout/orgChart1"/>
    <dgm:cxn modelId="{76F068AB-C7A8-48D5-8454-70EFA959D545}" type="presParOf" srcId="{E3377775-0A0B-4009-A1AA-39354AE0B506}" destId="{ADEF4F9A-EBB9-4BD3-9DAA-AEA1196E7B63}" srcOrd="1" destOrd="0" presId="urn:microsoft.com/office/officeart/2005/8/layout/orgChart1"/>
    <dgm:cxn modelId="{E15AD6F8-8325-412A-8B3F-7566995582FC}" type="presParOf" srcId="{E3377775-0A0B-4009-A1AA-39354AE0B506}" destId="{741B47B6-4D71-46E2-82FF-4B69E184521A}" srcOrd="2" destOrd="0" presId="urn:microsoft.com/office/officeart/2005/8/layout/orgChart1"/>
    <dgm:cxn modelId="{61143CA4-C0CE-4535-977F-04A7173BB1C8}" type="presParOf" srcId="{9CB506E9-3438-449B-A9C7-2B7FBE8EDBA6}" destId="{FFC1B987-F833-4AC3-9B23-AC418197599E}" srcOrd="2" destOrd="0" presId="urn:microsoft.com/office/officeart/2005/8/layout/orgChart1"/>
    <dgm:cxn modelId="{5EF944F1-79AF-4B62-A529-CE1A792E6229}" type="presParOf" srcId="{23F7A6B4-F99D-499A-B632-06609598148D}" destId="{C93A6C67-58B7-4340-A6D5-3C95E7649694}" srcOrd="6" destOrd="0" presId="urn:microsoft.com/office/officeart/2005/8/layout/orgChart1"/>
    <dgm:cxn modelId="{6D2D3D73-BF45-4CF2-BFB1-3A43251FAD34}" type="presParOf" srcId="{23F7A6B4-F99D-499A-B632-06609598148D}" destId="{D27FC52B-06EF-4333-A875-A8D35FA70F5A}" srcOrd="7" destOrd="0" presId="urn:microsoft.com/office/officeart/2005/8/layout/orgChart1"/>
    <dgm:cxn modelId="{6A9A1A01-46F1-4E04-989E-75960B299063}" type="presParOf" srcId="{D27FC52B-06EF-4333-A875-A8D35FA70F5A}" destId="{1D5E42FA-1C66-4270-980F-F687AEFE9F05}" srcOrd="0" destOrd="0" presId="urn:microsoft.com/office/officeart/2005/8/layout/orgChart1"/>
    <dgm:cxn modelId="{6AFF3055-5999-482B-B4BA-8530B458C784}" type="presParOf" srcId="{1D5E42FA-1C66-4270-980F-F687AEFE9F05}" destId="{0080A804-71AD-4091-801F-8B68D83F8FA8}" srcOrd="0" destOrd="0" presId="urn:microsoft.com/office/officeart/2005/8/layout/orgChart1"/>
    <dgm:cxn modelId="{491E4DE1-EC72-48A6-82A6-5F90ABC98B10}" type="presParOf" srcId="{1D5E42FA-1C66-4270-980F-F687AEFE9F05}" destId="{EB182B7F-B125-4142-BDB4-DA890551C2BB}" srcOrd="1" destOrd="0" presId="urn:microsoft.com/office/officeart/2005/8/layout/orgChart1"/>
    <dgm:cxn modelId="{666CF176-72CB-4270-AA3B-37387B9056A1}" type="presParOf" srcId="{D27FC52B-06EF-4333-A875-A8D35FA70F5A}" destId="{0B5438D6-803F-473C-B6EF-E905E52E59B5}" srcOrd="1" destOrd="0" presId="urn:microsoft.com/office/officeart/2005/8/layout/orgChart1"/>
    <dgm:cxn modelId="{09A4D4C1-6EE8-4CB7-82EA-BC37DE35B253}" type="presParOf" srcId="{0B5438D6-803F-473C-B6EF-E905E52E59B5}" destId="{DC4E8862-583F-483B-9E4B-A39BE40B3CF0}" srcOrd="0" destOrd="0" presId="urn:microsoft.com/office/officeart/2005/8/layout/orgChart1"/>
    <dgm:cxn modelId="{ABF764DA-2ACD-4B5E-AE1E-5BC8E97FDCD8}" type="presParOf" srcId="{0B5438D6-803F-473C-B6EF-E905E52E59B5}" destId="{C10AC485-7D92-45D8-AC5E-B693A0976D2C}" srcOrd="1" destOrd="0" presId="urn:microsoft.com/office/officeart/2005/8/layout/orgChart1"/>
    <dgm:cxn modelId="{2EC0DF1C-0CC8-45F6-BBF0-54F936B4CFE8}" type="presParOf" srcId="{C10AC485-7D92-45D8-AC5E-B693A0976D2C}" destId="{16EDA29E-A069-427D-AF76-A59F9F02891E}" srcOrd="0" destOrd="0" presId="urn:microsoft.com/office/officeart/2005/8/layout/orgChart1"/>
    <dgm:cxn modelId="{71760EAC-21AD-4021-91DF-AA18C1AB39D5}" type="presParOf" srcId="{16EDA29E-A069-427D-AF76-A59F9F02891E}" destId="{C8F5C56A-6B4E-44DA-BC9F-19D59EE6EE6E}" srcOrd="0" destOrd="0" presId="urn:microsoft.com/office/officeart/2005/8/layout/orgChart1"/>
    <dgm:cxn modelId="{F990FA10-687D-420B-8539-CE7EA71B2151}" type="presParOf" srcId="{16EDA29E-A069-427D-AF76-A59F9F02891E}" destId="{73253CCF-087B-456A-B889-CCED9374DE2C}" srcOrd="1" destOrd="0" presId="urn:microsoft.com/office/officeart/2005/8/layout/orgChart1"/>
    <dgm:cxn modelId="{110CAE07-5AA3-4A8E-9FFC-EA5BF3806C44}" type="presParOf" srcId="{C10AC485-7D92-45D8-AC5E-B693A0976D2C}" destId="{4EACCB59-7ACE-4CDA-9319-22E76B1111E9}" srcOrd="1" destOrd="0" presId="urn:microsoft.com/office/officeart/2005/8/layout/orgChart1"/>
    <dgm:cxn modelId="{36A7D62D-75EA-476C-A90D-5038A76C1D0A}" type="presParOf" srcId="{C10AC485-7D92-45D8-AC5E-B693A0976D2C}" destId="{252DFA5D-CC9F-48E0-85C6-695C030027BF}" srcOrd="2" destOrd="0" presId="urn:microsoft.com/office/officeart/2005/8/layout/orgChart1"/>
    <dgm:cxn modelId="{CD6B208B-F0F9-42C1-8695-05E88A16BB3C}" type="presParOf" srcId="{0B5438D6-803F-473C-B6EF-E905E52E59B5}" destId="{E347027C-3DA8-4793-8F70-C7D47D279771}" srcOrd="2" destOrd="0" presId="urn:microsoft.com/office/officeart/2005/8/layout/orgChart1"/>
    <dgm:cxn modelId="{BF83F2B0-5204-4C04-B836-EE6BCA42BB4E}" type="presParOf" srcId="{0B5438D6-803F-473C-B6EF-E905E52E59B5}" destId="{E19A8F5D-359D-4205-BF7E-798E8437E456}" srcOrd="3" destOrd="0" presId="urn:microsoft.com/office/officeart/2005/8/layout/orgChart1"/>
    <dgm:cxn modelId="{8C466AE6-A670-4087-B5BE-3F13BFED6D02}" type="presParOf" srcId="{E19A8F5D-359D-4205-BF7E-798E8437E456}" destId="{99413550-250A-4C60-85DD-972F2EC2A955}" srcOrd="0" destOrd="0" presId="urn:microsoft.com/office/officeart/2005/8/layout/orgChart1"/>
    <dgm:cxn modelId="{26C309B7-C9B9-4758-A017-056B4174C5B4}" type="presParOf" srcId="{99413550-250A-4C60-85DD-972F2EC2A955}" destId="{ECD11B18-2525-4359-AA6B-C6EA291C4B9A}" srcOrd="0" destOrd="0" presId="urn:microsoft.com/office/officeart/2005/8/layout/orgChart1"/>
    <dgm:cxn modelId="{973F0B8A-2EE3-4ADE-BD83-820CE2FAD590}" type="presParOf" srcId="{99413550-250A-4C60-85DD-972F2EC2A955}" destId="{09E33EC5-6662-4E9D-917A-2C99E005C362}" srcOrd="1" destOrd="0" presId="urn:microsoft.com/office/officeart/2005/8/layout/orgChart1"/>
    <dgm:cxn modelId="{FC41EA5E-3F5A-4156-B8AC-D20DD1624E47}" type="presParOf" srcId="{E19A8F5D-359D-4205-BF7E-798E8437E456}" destId="{CDDFB8AA-F3B2-4351-A559-45D8A24ABA9D}" srcOrd="1" destOrd="0" presId="urn:microsoft.com/office/officeart/2005/8/layout/orgChart1"/>
    <dgm:cxn modelId="{75A7C3A0-6FCB-42E1-80C3-425D7F8E77C2}" type="presParOf" srcId="{E19A8F5D-359D-4205-BF7E-798E8437E456}" destId="{DF1C228A-0ABF-4DE2-9020-53E251E1BDBC}" srcOrd="2" destOrd="0" presId="urn:microsoft.com/office/officeart/2005/8/layout/orgChart1"/>
    <dgm:cxn modelId="{51F53464-4D6E-477A-9676-29623D43F803}" type="presParOf" srcId="{D27FC52B-06EF-4333-A875-A8D35FA70F5A}" destId="{AA6DFD3E-505A-4BB3-81AF-3C191E4D8733}" srcOrd="2" destOrd="0" presId="urn:microsoft.com/office/officeart/2005/8/layout/orgChart1"/>
    <dgm:cxn modelId="{3698DAC8-C724-47FA-9A53-80E164831486}" type="presParOf" srcId="{23F7A6B4-F99D-499A-B632-06609598148D}" destId="{6CE55D3C-434C-4397-B8AE-B66DC3D02E0F}" srcOrd="8" destOrd="0" presId="urn:microsoft.com/office/officeart/2005/8/layout/orgChart1"/>
    <dgm:cxn modelId="{BD25A9B0-C9EB-4B2D-830D-0524D2DF0795}" type="presParOf" srcId="{23F7A6B4-F99D-499A-B632-06609598148D}" destId="{27F43DEF-DA46-4BE0-9C44-A68A4F846C40}" srcOrd="9" destOrd="0" presId="urn:microsoft.com/office/officeart/2005/8/layout/orgChart1"/>
    <dgm:cxn modelId="{DA8BDD91-DC87-42BA-B4F2-4C8900576A24}" type="presParOf" srcId="{27F43DEF-DA46-4BE0-9C44-A68A4F846C40}" destId="{7DA59A80-D103-4ECA-B120-47D9E6E83DED}" srcOrd="0" destOrd="0" presId="urn:microsoft.com/office/officeart/2005/8/layout/orgChart1"/>
    <dgm:cxn modelId="{ECB09488-CF36-4788-B72A-2B5C630AA26A}" type="presParOf" srcId="{7DA59A80-D103-4ECA-B120-47D9E6E83DED}" destId="{2B6EA13D-BE70-4339-B47C-A6A188C77F35}" srcOrd="0" destOrd="0" presId="urn:microsoft.com/office/officeart/2005/8/layout/orgChart1"/>
    <dgm:cxn modelId="{2C648BC4-229F-46C4-AD76-C8FB7A20928D}" type="presParOf" srcId="{7DA59A80-D103-4ECA-B120-47D9E6E83DED}" destId="{DB96DB5A-CC0F-4BC5-981D-218E35D6DE6F}" srcOrd="1" destOrd="0" presId="urn:microsoft.com/office/officeart/2005/8/layout/orgChart1"/>
    <dgm:cxn modelId="{BEB3ADD6-F912-4FEA-B691-A3DA2CFDF3FD}" type="presParOf" srcId="{27F43DEF-DA46-4BE0-9C44-A68A4F846C40}" destId="{28274AA9-53CF-49BF-9BBE-E23AF8677133}" srcOrd="1" destOrd="0" presId="urn:microsoft.com/office/officeart/2005/8/layout/orgChart1"/>
    <dgm:cxn modelId="{00F274C9-B1F2-4945-BEF2-130A2C36B6E0}" type="presParOf" srcId="{28274AA9-53CF-49BF-9BBE-E23AF8677133}" destId="{88147C95-17EA-4E0E-8362-8421F9E786C3}" srcOrd="0" destOrd="0" presId="urn:microsoft.com/office/officeart/2005/8/layout/orgChart1"/>
    <dgm:cxn modelId="{CB177EDC-C00B-48C6-8B27-197B201BBD93}" type="presParOf" srcId="{28274AA9-53CF-49BF-9BBE-E23AF8677133}" destId="{45978CDA-1A1C-4044-8A1F-820D07597EA9}" srcOrd="1" destOrd="0" presId="urn:microsoft.com/office/officeart/2005/8/layout/orgChart1"/>
    <dgm:cxn modelId="{C7625248-BCDC-445A-A23C-C0C243020AE8}" type="presParOf" srcId="{45978CDA-1A1C-4044-8A1F-820D07597EA9}" destId="{D0B85663-71F8-452C-9BD0-C9A57EFE4047}" srcOrd="0" destOrd="0" presId="urn:microsoft.com/office/officeart/2005/8/layout/orgChart1"/>
    <dgm:cxn modelId="{7AFF2AE3-D1D1-4DF9-B167-F6325F47EF5E}" type="presParOf" srcId="{D0B85663-71F8-452C-9BD0-C9A57EFE4047}" destId="{BE3E0C99-1339-4675-B116-ED5F8FE1668B}" srcOrd="0" destOrd="0" presId="urn:microsoft.com/office/officeart/2005/8/layout/orgChart1"/>
    <dgm:cxn modelId="{022EB871-28BA-4C44-B9EA-C7175A639FB0}" type="presParOf" srcId="{D0B85663-71F8-452C-9BD0-C9A57EFE4047}" destId="{490C6C09-C4B5-416F-9B2D-29B6CF719A8A}" srcOrd="1" destOrd="0" presId="urn:microsoft.com/office/officeart/2005/8/layout/orgChart1"/>
    <dgm:cxn modelId="{CF7705F1-2909-48E3-B25F-1548BA5D5BDC}" type="presParOf" srcId="{45978CDA-1A1C-4044-8A1F-820D07597EA9}" destId="{C53E002E-3F2B-428F-A538-37F7F029F988}" srcOrd="1" destOrd="0" presId="urn:microsoft.com/office/officeart/2005/8/layout/orgChart1"/>
    <dgm:cxn modelId="{75BB6421-C023-4369-ABE3-B94C8D9D5CBB}" type="presParOf" srcId="{45978CDA-1A1C-4044-8A1F-820D07597EA9}" destId="{33680DA6-F445-4310-A9F1-0A31D859115D}" srcOrd="2" destOrd="0" presId="urn:microsoft.com/office/officeart/2005/8/layout/orgChart1"/>
    <dgm:cxn modelId="{55940BFB-0949-48DF-BC64-CB4ADC212489}" type="presParOf" srcId="{28274AA9-53CF-49BF-9BBE-E23AF8677133}" destId="{EB12FD76-09F2-4121-A563-3A9A4D494306}" srcOrd="2" destOrd="0" presId="urn:microsoft.com/office/officeart/2005/8/layout/orgChart1"/>
    <dgm:cxn modelId="{6FC2DBAC-81D2-4951-81A6-5A65A52A59DC}" type="presParOf" srcId="{28274AA9-53CF-49BF-9BBE-E23AF8677133}" destId="{FB036ECF-C0FA-46B3-926B-C4F3F0FD385B}" srcOrd="3" destOrd="0" presId="urn:microsoft.com/office/officeart/2005/8/layout/orgChart1"/>
    <dgm:cxn modelId="{48111732-FB43-4D1F-BD67-BE0585B5A869}" type="presParOf" srcId="{FB036ECF-C0FA-46B3-926B-C4F3F0FD385B}" destId="{0259DED1-0095-46F6-90B6-30DB7CF4F602}" srcOrd="0" destOrd="0" presId="urn:microsoft.com/office/officeart/2005/8/layout/orgChart1"/>
    <dgm:cxn modelId="{0844606D-3E7D-487A-9748-AEA106FF8B48}" type="presParOf" srcId="{0259DED1-0095-46F6-90B6-30DB7CF4F602}" destId="{19BE5F0F-5A55-476D-AF9E-8778B5271F7C}" srcOrd="0" destOrd="0" presId="urn:microsoft.com/office/officeart/2005/8/layout/orgChart1"/>
    <dgm:cxn modelId="{71C32752-6B31-4314-AE96-3E3DBE6189CC}" type="presParOf" srcId="{0259DED1-0095-46F6-90B6-30DB7CF4F602}" destId="{78828868-41A8-4D30-BD4C-F71062A6C03E}" srcOrd="1" destOrd="0" presId="urn:microsoft.com/office/officeart/2005/8/layout/orgChart1"/>
    <dgm:cxn modelId="{02F5ADB0-19E0-4F8E-BECC-76FAFC2B2C7A}" type="presParOf" srcId="{FB036ECF-C0FA-46B3-926B-C4F3F0FD385B}" destId="{7A8451C5-938B-47DD-A03E-2A05C617768C}" srcOrd="1" destOrd="0" presId="urn:microsoft.com/office/officeart/2005/8/layout/orgChart1"/>
    <dgm:cxn modelId="{CD08DC8C-FF0B-4E2F-B275-4762130E7D68}" type="presParOf" srcId="{FB036ECF-C0FA-46B3-926B-C4F3F0FD385B}" destId="{C36B05FB-6B12-4A5F-9173-98A852FAD206}" srcOrd="2" destOrd="0" presId="urn:microsoft.com/office/officeart/2005/8/layout/orgChart1"/>
    <dgm:cxn modelId="{AAA41623-7432-4CBC-8C0E-41EB62B3946C}" type="presParOf" srcId="{28274AA9-53CF-49BF-9BBE-E23AF8677133}" destId="{9C63E6F1-73FB-4B59-A625-701880687564}" srcOrd="4" destOrd="0" presId="urn:microsoft.com/office/officeart/2005/8/layout/orgChart1"/>
    <dgm:cxn modelId="{14AFEBAE-DBFC-4C83-BB51-B90DDC648A26}" type="presParOf" srcId="{28274AA9-53CF-49BF-9BBE-E23AF8677133}" destId="{FA17568B-9F2B-4612-9691-3132F1AF374D}" srcOrd="5" destOrd="0" presId="urn:microsoft.com/office/officeart/2005/8/layout/orgChart1"/>
    <dgm:cxn modelId="{FF40B64E-F294-46B6-80E4-E84C025438A9}" type="presParOf" srcId="{FA17568B-9F2B-4612-9691-3132F1AF374D}" destId="{89C0D5F7-F148-410D-A981-B4712C9862FE}" srcOrd="0" destOrd="0" presId="urn:microsoft.com/office/officeart/2005/8/layout/orgChart1"/>
    <dgm:cxn modelId="{E2C5975E-2456-4A80-87BC-55B3C39EF482}" type="presParOf" srcId="{89C0D5F7-F148-410D-A981-B4712C9862FE}" destId="{BEBFEC46-06E4-4736-8BF7-6B716FC1C93D}" srcOrd="0" destOrd="0" presId="urn:microsoft.com/office/officeart/2005/8/layout/orgChart1"/>
    <dgm:cxn modelId="{367F2999-9891-4A8E-A9F9-C44C97E51C38}" type="presParOf" srcId="{89C0D5F7-F148-410D-A981-B4712C9862FE}" destId="{429F5872-DCBB-4235-8EB0-6E176CEE99C0}" srcOrd="1" destOrd="0" presId="urn:microsoft.com/office/officeart/2005/8/layout/orgChart1"/>
    <dgm:cxn modelId="{C54C7A06-7E18-42FF-B097-FB273FEC576D}" type="presParOf" srcId="{FA17568B-9F2B-4612-9691-3132F1AF374D}" destId="{9BB11F8D-66E9-46CB-A3FA-3580CC96411B}" srcOrd="1" destOrd="0" presId="urn:microsoft.com/office/officeart/2005/8/layout/orgChart1"/>
    <dgm:cxn modelId="{21801BD9-13FF-4B93-B003-34D2D40C8E52}" type="presParOf" srcId="{FA17568B-9F2B-4612-9691-3132F1AF374D}" destId="{B48D416F-D478-4014-958A-B7ECC4FE0D73}" srcOrd="2" destOrd="0" presId="urn:microsoft.com/office/officeart/2005/8/layout/orgChart1"/>
    <dgm:cxn modelId="{64956E53-B4ED-4056-B691-88A9E4846BEA}" type="presParOf" srcId="{27F43DEF-DA46-4BE0-9C44-A68A4F846C40}" destId="{52A2DC68-85E3-4008-886B-75CE4E6F5143}" srcOrd="2" destOrd="0" presId="urn:microsoft.com/office/officeart/2005/8/layout/orgChart1"/>
    <dgm:cxn modelId="{C69A2572-29A9-4271-B9E7-08866244B70C}" type="presParOf" srcId="{7390E577-544D-47B5-9674-0287F34BD5F0}" destId="{F0D780E2-2DF1-4CE6-8769-81B47416F695}"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3E6F1-73FB-4B59-A625-701880687564}">
      <dsp:nvSpPr>
        <dsp:cNvPr id="0" name=""/>
        <dsp:cNvSpPr/>
      </dsp:nvSpPr>
      <dsp:spPr>
        <a:xfrm>
          <a:off x="7233494" y="1676830"/>
          <a:ext cx="239839" cy="2020286"/>
        </a:xfrm>
        <a:custGeom>
          <a:avLst/>
          <a:gdLst/>
          <a:ahLst/>
          <a:cxnLst/>
          <a:rect l="0" t="0" r="0" b="0"/>
          <a:pathLst>
            <a:path>
              <a:moveTo>
                <a:pt x="0" y="0"/>
              </a:moveTo>
              <a:lnTo>
                <a:pt x="0" y="2020286"/>
              </a:lnTo>
              <a:lnTo>
                <a:pt x="239839" y="2020286"/>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EB12FD76-09F2-4121-A563-3A9A4D494306}">
      <dsp:nvSpPr>
        <dsp:cNvPr id="0" name=""/>
        <dsp:cNvSpPr/>
      </dsp:nvSpPr>
      <dsp:spPr>
        <a:xfrm>
          <a:off x="7233494" y="1676830"/>
          <a:ext cx="239839" cy="1270353"/>
        </a:xfrm>
        <a:custGeom>
          <a:avLst/>
          <a:gdLst/>
          <a:ahLst/>
          <a:cxnLst/>
          <a:rect l="0" t="0" r="0" b="0"/>
          <a:pathLst>
            <a:path>
              <a:moveTo>
                <a:pt x="0" y="0"/>
              </a:moveTo>
              <a:lnTo>
                <a:pt x="0" y="1270353"/>
              </a:lnTo>
              <a:lnTo>
                <a:pt x="239839" y="1270353"/>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88147C95-17EA-4E0E-8362-8421F9E786C3}">
      <dsp:nvSpPr>
        <dsp:cNvPr id="0" name=""/>
        <dsp:cNvSpPr/>
      </dsp:nvSpPr>
      <dsp:spPr>
        <a:xfrm>
          <a:off x="7233494" y="1676830"/>
          <a:ext cx="239839" cy="520419"/>
        </a:xfrm>
        <a:custGeom>
          <a:avLst/>
          <a:gdLst/>
          <a:ahLst/>
          <a:cxnLst/>
          <a:rect l="0" t="0" r="0" b="0"/>
          <a:pathLst>
            <a:path>
              <a:moveTo>
                <a:pt x="0" y="0"/>
              </a:moveTo>
              <a:lnTo>
                <a:pt x="0" y="520419"/>
              </a:lnTo>
              <a:lnTo>
                <a:pt x="239839" y="520419"/>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6CE55D3C-434C-4397-B8AE-B66DC3D02E0F}">
      <dsp:nvSpPr>
        <dsp:cNvPr id="0" name=""/>
        <dsp:cNvSpPr/>
      </dsp:nvSpPr>
      <dsp:spPr>
        <a:xfrm>
          <a:off x="4381499" y="693292"/>
          <a:ext cx="3491565" cy="290905"/>
        </a:xfrm>
        <a:custGeom>
          <a:avLst/>
          <a:gdLst/>
          <a:ahLst/>
          <a:cxnLst/>
          <a:rect l="0" t="0" r="0" b="0"/>
          <a:pathLst>
            <a:path>
              <a:moveTo>
                <a:pt x="0" y="0"/>
              </a:moveTo>
              <a:lnTo>
                <a:pt x="0" y="145452"/>
              </a:lnTo>
              <a:lnTo>
                <a:pt x="3491565" y="145452"/>
              </a:lnTo>
              <a:lnTo>
                <a:pt x="3491565" y="2909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E347027C-3DA8-4793-8F70-C7D47D279771}">
      <dsp:nvSpPr>
        <dsp:cNvPr id="0" name=""/>
        <dsp:cNvSpPr/>
      </dsp:nvSpPr>
      <dsp:spPr>
        <a:xfrm>
          <a:off x="5535958" y="1676830"/>
          <a:ext cx="268048" cy="1208847"/>
        </a:xfrm>
        <a:custGeom>
          <a:avLst/>
          <a:gdLst/>
          <a:ahLst/>
          <a:cxnLst/>
          <a:rect l="0" t="0" r="0" b="0"/>
          <a:pathLst>
            <a:path>
              <a:moveTo>
                <a:pt x="0" y="0"/>
              </a:moveTo>
              <a:lnTo>
                <a:pt x="0" y="1208847"/>
              </a:lnTo>
              <a:lnTo>
                <a:pt x="268048" y="1208847"/>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DC4E8862-583F-483B-9E4B-A39BE40B3CF0}">
      <dsp:nvSpPr>
        <dsp:cNvPr id="0" name=""/>
        <dsp:cNvSpPr/>
      </dsp:nvSpPr>
      <dsp:spPr>
        <a:xfrm>
          <a:off x="5535958" y="1676830"/>
          <a:ext cx="268048" cy="462584"/>
        </a:xfrm>
        <a:custGeom>
          <a:avLst/>
          <a:gdLst/>
          <a:ahLst/>
          <a:cxnLst/>
          <a:rect l="0" t="0" r="0" b="0"/>
          <a:pathLst>
            <a:path>
              <a:moveTo>
                <a:pt x="0" y="0"/>
              </a:moveTo>
              <a:lnTo>
                <a:pt x="0" y="462584"/>
              </a:lnTo>
              <a:lnTo>
                <a:pt x="268048" y="462584"/>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C93A6C67-58B7-4340-A6D5-3C95E7649694}">
      <dsp:nvSpPr>
        <dsp:cNvPr id="0" name=""/>
        <dsp:cNvSpPr/>
      </dsp:nvSpPr>
      <dsp:spPr>
        <a:xfrm>
          <a:off x="4381499" y="693292"/>
          <a:ext cx="1708564" cy="290905"/>
        </a:xfrm>
        <a:custGeom>
          <a:avLst/>
          <a:gdLst/>
          <a:ahLst/>
          <a:cxnLst/>
          <a:rect l="0" t="0" r="0" b="0"/>
          <a:pathLst>
            <a:path>
              <a:moveTo>
                <a:pt x="0" y="0"/>
              </a:moveTo>
              <a:lnTo>
                <a:pt x="0" y="145452"/>
              </a:lnTo>
              <a:lnTo>
                <a:pt x="1708564" y="145452"/>
              </a:lnTo>
              <a:lnTo>
                <a:pt x="1708564" y="2909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F197D13D-F1DF-4A2E-8802-93767B50B9A3}">
      <dsp:nvSpPr>
        <dsp:cNvPr id="0" name=""/>
        <dsp:cNvSpPr/>
      </dsp:nvSpPr>
      <dsp:spPr>
        <a:xfrm>
          <a:off x="3827401" y="1683230"/>
          <a:ext cx="240177" cy="504703"/>
        </a:xfrm>
        <a:custGeom>
          <a:avLst/>
          <a:gdLst/>
          <a:ahLst/>
          <a:cxnLst/>
          <a:rect l="0" t="0" r="0" b="0"/>
          <a:pathLst>
            <a:path>
              <a:moveTo>
                <a:pt x="0" y="0"/>
              </a:moveTo>
              <a:lnTo>
                <a:pt x="0" y="504703"/>
              </a:lnTo>
              <a:lnTo>
                <a:pt x="240177" y="504703"/>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F2C8238F-C381-4A82-A12B-9AFE78C5F4E6}">
      <dsp:nvSpPr>
        <dsp:cNvPr id="0" name=""/>
        <dsp:cNvSpPr/>
      </dsp:nvSpPr>
      <dsp:spPr>
        <a:xfrm>
          <a:off x="4335779" y="693292"/>
          <a:ext cx="91440" cy="297305"/>
        </a:xfrm>
        <a:custGeom>
          <a:avLst/>
          <a:gdLst/>
          <a:ahLst/>
          <a:cxnLst/>
          <a:rect l="0" t="0" r="0" b="0"/>
          <a:pathLst>
            <a:path>
              <a:moveTo>
                <a:pt x="45720" y="0"/>
              </a:moveTo>
              <a:lnTo>
                <a:pt x="45720" y="151852"/>
              </a:lnTo>
              <a:lnTo>
                <a:pt x="45726" y="151852"/>
              </a:lnTo>
              <a:lnTo>
                <a:pt x="45726" y="2973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5C67CF5E-1904-4F57-A11B-533D4BFBFB29}">
      <dsp:nvSpPr>
        <dsp:cNvPr id="0" name=""/>
        <dsp:cNvSpPr/>
      </dsp:nvSpPr>
      <dsp:spPr>
        <a:xfrm>
          <a:off x="1933797" y="1676830"/>
          <a:ext cx="249426" cy="1973707"/>
        </a:xfrm>
        <a:custGeom>
          <a:avLst/>
          <a:gdLst/>
          <a:ahLst/>
          <a:cxnLst/>
          <a:rect l="0" t="0" r="0" b="0"/>
          <a:pathLst>
            <a:path>
              <a:moveTo>
                <a:pt x="0" y="0"/>
              </a:moveTo>
              <a:lnTo>
                <a:pt x="0" y="1973707"/>
              </a:lnTo>
              <a:lnTo>
                <a:pt x="249426" y="1973707"/>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F26BDCBA-20EB-4437-8FAA-1886D91DB9A0}">
      <dsp:nvSpPr>
        <dsp:cNvPr id="0" name=""/>
        <dsp:cNvSpPr/>
      </dsp:nvSpPr>
      <dsp:spPr>
        <a:xfrm>
          <a:off x="1933797" y="1676830"/>
          <a:ext cx="249426" cy="1242405"/>
        </a:xfrm>
        <a:custGeom>
          <a:avLst/>
          <a:gdLst/>
          <a:ahLst/>
          <a:cxnLst/>
          <a:rect l="0" t="0" r="0" b="0"/>
          <a:pathLst>
            <a:path>
              <a:moveTo>
                <a:pt x="0" y="0"/>
              </a:moveTo>
              <a:lnTo>
                <a:pt x="0" y="1242405"/>
              </a:lnTo>
              <a:lnTo>
                <a:pt x="249426" y="1242405"/>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46B9E650-561C-47C5-BFE8-068B19797ECE}">
      <dsp:nvSpPr>
        <dsp:cNvPr id="0" name=""/>
        <dsp:cNvSpPr/>
      </dsp:nvSpPr>
      <dsp:spPr>
        <a:xfrm>
          <a:off x="1933797" y="1676830"/>
          <a:ext cx="249426" cy="511103"/>
        </a:xfrm>
        <a:custGeom>
          <a:avLst/>
          <a:gdLst/>
          <a:ahLst/>
          <a:cxnLst/>
          <a:rect l="0" t="0" r="0" b="0"/>
          <a:pathLst>
            <a:path>
              <a:moveTo>
                <a:pt x="0" y="0"/>
              </a:moveTo>
              <a:lnTo>
                <a:pt x="0" y="511103"/>
              </a:lnTo>
              <a:lnTo>
                <a:pt x="249426" y="511103"/>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E8CB1E7E-0381-4286-92BC-4203084CD88A}">
      <dsp:nvSpPr>
        <dsp:cNvPr id="0" name=""/>
        <dsp:cNvSpPr/>
      </dsp:nvSpPr>
      <dsp:spPr>
        <a:xfrm>
          <a:off x="2598934" y="693292"/>
          <a:ext cx="1782565" cy="290905"/>
        </a:xfrm>
        <a:custGeom>
          <a:avLst/>
          <a:gdLst/>
          <a:ahLst/>
          <a:cxnLst/>
          <a:rect l="0" t="0" r="0" b="0"/>
          <a:pathLst>
            <a:path>
              <a:moveTo>
                <a:pt x="1782565" y="0"/>
              </a:moveTo>
              <a:lnTo>
                <a:pt x="1782565" y="145452"/>
              </a:lnTo>
              <a:lnTo>
                <a:pt x="0" y="145452"/>
              </a:lnTo>
              <a:lnTo>
                <a:pt x="0" y="2909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755F36E0-8F23-48D6-93BA-354A80591F7D}">
      <dsp:nvSpPr>
        <dsp:cNvPr id="0" name=""/>
        <dsp:cNvSpPr/>
      </dsp:nvSpPr>
      <dsp:spPr>
        <a:xfrm>
          <a:off x="229084" y="1676830"/>
          <a:ext cx="207920" cy="3436310"/>
        </a:xfrm>
        <a:custGeom>
          <a:avLst/>
          <a:gdLst/>
          <a:ahLst/>
          <a:cxnLst/>
          <a:rect l="0" t="0" r="0" b="0"/>
          <a:pathLst>
            <a:path>
              <a:moveTo>
                <a:pt x="0" y="0"/>
              </a:moveTo>
              <a:lnTo>
                <a:pt x="0" y="3436310"/>
              </a:lnTo>
              <a:lnTo>
                <a:pt x="207920" y="3436310"/>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90153FBE-CA84-46A7-83B5-5F517EDA8D54}">
      <dsp:nvSpPr>
        <dsp:cNvPr id="0" name=""/>
        <dsp:cNvSpPr/>
      </dsp:nvSpPr>
      <dsp:spPr>
        <a:xfrm>
          <a:off x="229084" y="1676830"/>
          <a:ext cx="207920" cy="2705009"/>
        </a:xfrm>
        <a:custGeom>
          <a:avLst/>
          <a:gdLst/>
          <a:ahLst/>
          <a:cxnLst/>
          <a:rect l="0" t="0" r="0" b="0"/>
          <a:pathLst>
            <a:path>
              <a:moveTo>
                <a:pt x="0" y="0"/>
              </a:moveTo>
              <a:lnTo>
                <a:pt x="0" y="2705009"/>
              </a:lnTo>
              <a:lnTo>
                <a:pt x="207920" y="2705009"/>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5CBA1612-E287-4B5D-8EB0-1B98E745CE43}">
      <dsp:nvSpPr>
        <dsp:cNvPr id="0" name=""/>
        <dsp:cNvSpPr/>
      </dsp:nvSpPr>
      <dsp:spPr>
        <a:xfrm>
          <a:off x="229084" y="1676830"/>
          <a:ext cx="207920" cy="1973707"/>
        </a:xfrm>
        <a:custGeom>
          <a:avLst/>
          <a:gdLst/>
          <a:ahLst/>
          <a:cxnLst/>
          <a:rect l="0" t="0" r="0" b="0"/>
          <a:pathLst>
            <a:path>
              <a:moveTo>
                <a:pt x="0" y="0"/>
              </a:moveTo>
              <a:lnTo>
                <a:pt x="0" y="1973707"/>
              </a:lnTo>
              <a:lnTo>
                <a:pt x="207920" y="1973707"/>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1141214C-61E3-40D1-AE20-10D900DD6715}">
      <dsp:nvSpPr>
        <dsp:cNvPr id="0" name=""/>
        <dsp:cNvSpPr/>
      </dsp:nvSpPr>
      <dsp:spPr>
        <a:xfrm>
          <a:off x="229084" y="1676830"/>
          <a:ext cx="207920" cy="1242405"/>
        </a:xfrm>
        <a:custGeom>
          <a:avLst/>
          <a:gdLst/>
          <a:ahLst/>
          <a:cxnLst/>
          <a:rect l="0" t="0" r="0" b="0"/>
          <a:pathLst>
            <a:path>
              <a:moveTo>
                <a:pt x="0" y="0"/>
              </a:moveTo>
              <a:lnTo>
                <a:pt x="0" y="1242405"/>
              </a:lnTo>
              <a:lnTo>
                <a:pt x="207920" y="1242405"/>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CECC391D-4628-44D4-A241-0D382961C856}">
      <dsp:nvSpPr>
        <dsp:cNvPr id="0" name=""/>
        <dsp:cNvSpPr/>
      </dsp:nvSpPr>
      <dsp:spPr>
        <a:xfrm>
          <a:off x="229084" y="1676830"/>
          <a:ext cx="207920" cy="511103"/>
        </a:xfrm>
        <a:custGeom>
          <a:avLst/>
          <a:gdLst/>
          <a:ahLst/>
          <a:cxnLst/>
          <a:rect l="0" t="0" r="0" b="0"/>
          <a:pathLst>
            <a:path>
              <a:moveTo>
                <a:pt x="0" y="0"/>
              </a:moveTo>
              <a:lnTo>
                <a:pt x="0" y="511103"/>
              </a:lnTo>
              <a:lnTo>
                <a:pt x="207920" y="511103"/>
              </a:lnTo>
            </a:path>
          </a:pathLst>
        </a:custGeom>
        <a:noFill/>
        <a:ln w="6350" cap="flat" cmpd="sng" algn="ctr">
          <a:solidFill>
            <a:srgbClr val="A9C0DB"/>
          </a:solidFill>
          <a:prstDash val="solid"/>
          <a:miter lim="800000"/>
        </a:ln>
        <a:effectLst/>
        <a:scene3d>
          <a:camera prst="orthographicFront"/>
          <a:lightRig rig="flat" dir="t"/>
        </a:scene3d>
      </dsp:spPr>
      <dsp:style>
        <a:lnRef idx="1">
          <a:schemeClr val="accent2"/>
        </a:lnRef>
        <a:fillRef idx="0">
          <a:schemeClr val="accent2"/>
        </a:fillRef>
        <a:effectRef idx="0">
          <a:schemeClr val="accent2"/>
        </a:effectRef>
        <a:fontRef idx="minor">
          <a:schemeClr val="tx1"/>
        </a:fontRef>
      </dsp:style>
    </dsp:sp>
    <dsp:sp modelId="{EDDDE3D1-1ED3-4C27-A28F-F62BE587708B}">
      <dsp:nvSpPr>
        <dsp:cNvPr id="0" name=""/>
        <dsp:cNvSpPr/>
      </dsp:nvSpPr>
      <dsp:spPr>
        <a:xfrm>
          <a:off x="783539" y="693292"/>
          <a:ext cx="3597960" cy="290905"/>
        </a:xfrm>
        <a:custGeom>
          <a:avLst/>
          <a:gdLst/>
          <a:ahLst/>
          <a:cxnLst/>
          <a:rect l="0" t="0" r="0" b="0"/>
          <a:pathLst>
            <a:path>
              <a:moveTo>
                <a:pt x="3597960" y="0"/>
              </a:moveTo>
              <a:lnTo>
                <a:pt x="3597960" y="145452"/>
              </a:lnTo>
              <a:lnTo>
                <a:pt x="0" y="145452"/>
              </a:lnTo>
              <a:lnTo>
                <a:pt x="0" y="290905"/>
              </a:lnTo>
            </a:path>
          </a:pathLst>
        </a:custGeom>
        <a:noFill/>
        <a:ln w="6350" cap="flat" cmpd="sng" algn="ctr">
          <a:solidFill>
            <a:schemeClr val="accent6">
              <a:lumMod val="60000"/>
              <a:lumOff val="40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sp>
    <dsp:sp modelId="{CCE09612-AE23-4325-A16E-C5C04B88BEE2}">
      <dsp:nvSpPr>
        <dsp:cNvPr id="0" name=""/>
        <dsp:cNvSpPr/>
      </dsp:nvSpPr>
      <dsp:spPr>
        <a:xfrm>
          <a:off x="3177670" y="660"/>
          <a:ext cx="2407658" cy="692632"/>
        </a:xfrm>
        <a:prstGeom prst="rect">
          <a:avLst/>
        </a:prstGeom>
        <a:solidFill>
          <a:schemeClr val="accent3">
            <a:lumMod val="60000"/>
            <a:lumOff val="40000"/>
          </a:schemeClr>
        </a:solidFill>
        <a:ln w="6350" cap="flat" cmpd="sng" algn="ctr">
          <a:solidFill>
            <a:schemeClr val="accent3">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b="1" kern="1200" dirty="0">
              <a:solidFill>
                <a:schemeClr val="tx1"/>
              </a:solidFill>
              <a:latin typeface="+mn-lt"/>
            </a:rPr>
            <a:t>SQL Components</a:t>
          </a:r>
        </a:p>
      </dsp:txBody>
      <dsp:txXfrm>
        <a:off x="3177670" y="660"/>
        <a:ext cx="2407658" cy="692632"/>
      </dsp:txXfrm>
    </dsp:sp>
    <dsp:sp modelId="{1236185F-17E9-4BEC-9D53-2100D0414C95}">
      <dsp:nvSpPr>
        <dsp:cNvPr id="0" name=""/>
        <dsp:cNvSpPr/>
      </dsp:nvSpPr>
      <dsp:spPr>
        <a:xfrm>
          <a:off x="90470" y="984198"/>
          <a:ext cx="1386136"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kern="1200" dirty="0">
              <a:solidFill>
                <a:schemeClr val="tx1"/>
              </a:solidFill>
              <a:latin typeface="+mn-lt"/>
            </a:rPr>
            <a:t>Data Definition Language(DDL)</a:t>
          </a:r>
        </a:p>
      </dsp:txBody>
      <dsp:txXfrm>
        <a:off x="90470" y="984198"/>
        <a:ext cx="1386136" cy="692632"/>
      </dsp:txXfrm>
    </dsp:sp>
    <dsp:sp modelId="{98A37ACF-C39D-4C53-8096-E55B324BE885}">
      <dsp:nvSpPr>
        <dsp:cNvPr id="0" name=""/>
        <dsp:cNvSpPr/>
      </dsp:nvSpPr>
      <dsp:spPr>
        <a:xfrm>
          <a:off x="437004" y="1967735"/>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en-US" sz="2000" kern="1200" dirty="0">
              <a:solidFill>
                <a:schemeClr val="tx1"/>
              </a:solidFill>
              <a:latin typeface="+mn-lt"/>
              <a:ea typeface="+mn-ea"/>
              <a:cs typeface="+mn-cs"/>
            </a:rPr>
            <a:t>Create</a:t>
          </a:r>
        </a:p>
      </dsp:txBody>
      <dsp:txXfrm>
        <a:off x="437004" y="1967735"/>
        <a:ext cx="1042494" cy="440396"/>
      </dsp:txXfrm>
    </dsp:sp>
    <dsp:sp modelId="{828ADEA8-F628-4483-BAC5-448B8B30AEC2}">
      <dsp:nvSpPr>
        <dsp:cNvPr id="0" name=""/>
        <dsp:cNvSpPr/>
      </dsp:nvSpPr>
      <dsp:spPr>
        <a:xfrm>
          <a:off x="437004" y="2699037"/>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en-US" sz="2000" kern="1200" dirty="0">
              <a:solidFill>
                <a:schemeClr val="tx1"/>
              </a:solidFill>
              <a:latin typeface="+mn-lt"/>
              <a:ea typeface="+mn-ea"/>
              <a:cs typeface="+mn-cs"/>
            </a:rPr>
            <a:t>Alter</a:t>
          </a:r>
        </a:p>
      </dsp:txBody>
      <dsp:txXfrm>
        <a:off x="437004" y="2699037"/>
        <a:ext cx="1042494" cy="440396"/>
      </dsp:txXfrm>
    </dsp:sp>
    <dsp:sp modelId="{08227408-5FA7-4CF4-9C32-6B19ED8BA89B}">
      <dsp:nvSpPr>
        <dsp:cNvPr id="0" name=""/>
        <dsp:cNvSpPr/>
      </dsp:nvSpPr>
      <dsp:spPr>
        <a:xfrm>
          <a:off x="437004" y="3430339"/>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en-US" sz="2000" kern="1200" dirty="0">
              <a:solidFill>
                <a:schemeClr val="tx1"/>
              </a:solidFill>
              <a:latin typeface="+mn-lt"/>
              <a:ea typeface="+mn-ea"/>
              <a:cs typeface="+mn-cs"/>
            </a:rPr>
            <a:t>Drop</a:t>
          </a:r>
        </a:p>
      </dsp:txBody>
      <dsp:txXfrm>
        <a:off x="437004" y="3430339"/>
        <a:ext cx="1042494" cy="440396"/>
      </dsp:txXfrm>
    </dsp:sp>
    <dsp:sp modelId="{A37596FC-E128-4A62-B64A-3FB3244F2F17}">
      <dsp:nvSpPr>
        <dsp:cNvPr id="0" name=""/>
        <dsp:cNvSpPr/>
      </dsp:nvSpPr>
      <dsp:spPr>
        <a:xfrm>
          <a:off x="437004" y="4161641"/>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en-US" sz="2000" kern="1200" dirty="0">
              <a:solidFill>
                <a:schemeClr val="tx1"/>
              </a:solidFill>
              <a:latin typeface="+mn-lt"/>
              <a:ea typeface="+mn-ea"/>
              <a:cs typeface="+mn-cs"/>
            </a:rPr>
            <a:t>Truncate</a:t>
          </a:r>
        </a:p>
      </dsp:txBody>
      <dsp:txXfrm>
        <a:off x="437004" y="4161641"/>
        <a:ext cx="1042494" cy="440396"/>
      </dsp:txXfrm>
    </dsp:sp>
    <dsp:sp modelId="{236742E2-6702-4032-A5E9-3D719D106FE5}">
      <dsp:nvSpPr>
        <dsp:cNvPr id="0" name=""/>
        <dsp:cNvSpPr/>
      </dsp:nvSpPr>
      <dsp:spPr>
        <a:xfrm>
          <a:off x="437004" y="4892943"/>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en-US" sz="2000" kern="1200" dirty="0">
              <a:solidFill>
                <a:schemeClr val="tx1"/>
              </a:solidFill>
              <a:latin typeface="+mn-lt"/>
              <a:ea typeface="+mn-ea"/>
              <a:cs typeface="+mn-cs"/>
            </a:rPr>
            <a:t>Rename</a:t>
          </a:r>
        </a:p>
      </dsp:txBody>
      <dsp:txXfrm>
        <a:off x="437004" y="4892943"/>
        <a:ext cx="1042494" cy="440396"/>
      </dsp:txXfrm>
    </dsp:sp>
    <dsp:sp modelId="{87EDE0FC-6EE5-477E-886C-0E7A1548A6B2}">
      <dsp:nvSpPr>
        <dsp:cNvPr id="0" name=""/>
        <dsp:cNvSpPr/>
      </dsp:nvSpPr>
      <dsp:spPr>
        <a:xfrm>
          <a:off x="1767513" y="984198"/>
          <a:ext cx="1662843"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kern="1200" dirty="0">
              <a:solidFill>
                <a:schemeClr val="tx1"/>
              </a:solidFill>
              <a:latin typeface="+mn-lt"/>
            </a:rPr>
            <a:t>Data Manipulation Language(DML)</a:t>
          </a:r>
        </a:p>
      </dsp:txBody>
      <dsp:txXfrm>
        <a:off x="1767513" y="984198"/>
        <a:ext cx="1662843" cy="692632"/>
      </dsp:txXfrm>
    </dsp:sp>
    <dsp:sp modelId="{15CFD216-C5C8-483D-8AB0-18E4EE2F244F}">
      <dsp:nvSpPr>
        <dsp:cNvPr id="0" name=""/>
        <dsp:cNvSpPr/>
      </dsp:nvSpPr>
      <dsp:spPr>
        <a:xfrm>
          <a:off x="2183224" y="1967735"/>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latin typeface="+mn-lt"/>
            </a:rPr>
            <a:t>Insert</a:t>
          </a:r>
        </a:p>
      </dsp:txBody>
      <dsp:txXfrm>
        <a:off x="2183224" y="1967735"/>
        <a:ext cx="1042494" cy="440396"/>
      </dsp:txXfrm>
    </dsp:sp>
    <dsp:sp modelId="{6F7E4472-1C25-4085-A9BF-E59FC62894E5}">
      <dsp:nvSpPr>
        <dsp:cNvPr id="0" name=""/>
        <dsp:cNvSpPr/>
      </dsp:nvSpPr>
      <dsp:spPr>
        <a:xfrm>
          <a:off x="2183224" y="2699037"/>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latin typeface="+mn-lt"/>
            </a:rPr>
            <a:t>Update</a:t>
          </a:r>
        </a:p>
      </dsp:txBody>
      <dsp:txXfrm>
        <a:off x="2183224" y="2699037"/>
        <a:ext cx="1042494" cy="440396"/>
      </dsp:txXfrm>
    </dsp:sp>
    <dsp:sp modelId="{7BDA5774-420D-45CC-94AB-40749AA9F9EA}">
      <dsp:nvSpPr>
        <dsp:cNvPr id="0" name=""/>
        <dsp:cNvSpPr/>
      </dsp:nvSpPr>
      <dsp:spPr>
        <a:xfrm>
          <a:off x="2183224" y="3430339"/>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latin typeface="+mn-lt"/>
            </a:rPr>
            <a:t>Delete</a:t>
          </a:r>
        </a:p>
      </dsp:txBody>
      <dsp:txXfrm>
        <a:off x="2183224" y="3430339"/>
        <a:ext cx="1042494" cy="440396"/>
      </dsp:txXfrm>
    </dsp:sp>
    <dsp:sp modelId="{E5D1939A-C1F2-4F66-BC1C-F320BA42D660}">
      <dsp:nvSpPr>
        <dsp:cNvPr id="0" name=""/>
        <dsp:cNvSpPr/>
      </dsp:nvSpPr>
      <dsp:spPr>
        <a:xfrm>
          <a:off x="3688874" y="990598"/>
          <a:ext cx="1385264"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0" kern="1200" dirty="0">
              <a:solidFill>
                <a:schemeClr val="tx1"/>
              </a:solidFill>
              <a:latin typeface="+mn-lt"/>
              <a:ea typeface="+mn-ea"/>
              <a:cs typeface="+mn-cs"/>
            </a:rPr>
            <a:t>Data Query Language(DQL)</a:t>
          </a:r>
          <a:endParaRPr lang="en-US" sz="1600" b="0" kern="1200" dirty="0">
            <a:solidFill>
              <a:schemeClr val="tx1"/>
            </a:solidFill>
            <a:latin typeface="+mn-lt"/>
            <a:ea typeface="+mn-ea"/>
            <a:cs typeface="+mn-cs"/>
          </a:endParaRPr>
        </a:p>
      </dsp:txBody>
      <dsp:txXfrm>
        <a:off x="3688874" y="990598"/>
        <a:ext cx="1385264" cy="692632"/>
      </dsp:txXfrm>
    </dsp:sp>
    <dsp:sp modelId="{F7F44BE7-D5E9-4205-9DE6-643EF29CAD3F}">
      <dsp:nvSpPr>
        <dsp:cNvPr id="0" name=""/>
        <dsp:cNvSpPr/>
      </dsp:nvSpPr>
      <dsp:spPr>
        <a:xfrm>
          <a:off x="4067578" y="1967735"/>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mn-lt"/>
              <a:ea typeface="+mn-ea"/>
              <a:cs typeface="+mn-cs"/>
            </a:rPr>
            <a:t>Select</a:t>
          </a:r>
        </a:p>
      </dsp:txBody>
      <dsp:txXfrm>
        <a:off x="4067578" y="1967735"/>
        <a:ext cx="1042494" cy="440396"/>
      </dsp:txXfrm>
    </dsp:sp>
    <dsp:sp modelId="{0080A804-71AD-4091-801F-8B68D83F8FA8}">
      <dsp:nvSpPr>
        <dsp:cNvPr id="0" name=""/>
        <dsp:cNvSpPr/>
      </dsp:nvSpPr>
      <dsp:spPr>
        <a:xfrm>
          <a:off x="5397432" y="984198"/>
          <a:ext cx="1385264"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0" kern="1200" dirty="0">
              <a:solidFill>
                <a:schemeClr val="tx1"/>
              </a:solidFill>
              <a:latin typeface="+mn-lt"/>
              <a:ea typeface="+mn-ea"/>
              <a:cs typeface="+mn-cs"/>
            </a:rPr>
            <a:t>Data Control Language(DCL)</a:t>
          </a:r>
          <a:endParaRPr lang="en-US" sz="1600" b="0" kern="1200" dirty="0">
            <a:solidFill>
              <a:schemeClr val="tx1"/>
            </a:solidFill>
            <a:latin typeface="+mn-lt"/>
            <a:ea typeface="+mn-ea"/>
            <a:cs typeface="+mn-cs"/>
          </a:endParaRPr>
        </a:p>
      </dsp:txBody>
      <dsp:txXfrm>
        <a:off x="5397432" y="984198"/>
        <a:ext cx="1385264" cy="692632"/>
      </dsp:txXfrm>
    </dsp:sp>
    <dsp:sp modelId="{C8F5C56A-6B4E-44DA-BC9F-19D59EE6EE6E}">
      <dsp:nvSpPr>
        <dsp:cNvPr id="0" name=""/>
        <dsp:cNvSpPr/>
      </dsp:nvSpPr>
      <dsp:spPr>
        <a:xfrm>
          <a:off x="5804007" y="1919217"/>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kern="1200" dirty="0">
              <a:solidFill>
                <a:schemeClr val="tx1"/>
              </a:solidFill>
              <a:latin typeface="+mn-lt"/>
            </a:rPr>
            <a:t>Grant</a:t>
          </a:r>
        </a:p>
      </dsp:txBody>
      <dsp:txXfrm>
        <a:off x="5804007" y="1919217"/>
        <a:ext cx="1042494" cy="440396"/>
      </dsp:txXfrm>
    </dsp:sp>
    <dsp:sp modelId="{ECD11B18-2525-4359-AA6B-C6EA291C4B9A}">
      <dsp:nvSpPr>
        <dsp:cNvPr id="0" name=""/>
        <dsp:cNvSpPr/>
      </dsp:nvSpPr>
      <dsp:spPr>
        <a:xfrm>
          <a:off x="5804007" y="2665479"/>
          <a:ext cx="1042494" cy="440396"/>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kern="1200" dirty="0">
              <a:solidFill>
                <a:schemeClr val="tx1"/>
              </a:solidFill>
              <a:latin typeface="+mn-lt"/>
            </a:rPr>
            <a:t>Revoke</a:t>
          </a:r>
        </a:p>
      </dsp:txBody>
      <dsp:txXfrm>
        <a:off x="5804007" y="2665479"/>
        <a:ext cx="1042494" cy="440396"/>
      </dsp:txXfrm>
    </dsp:sp>
    <dsp:sp modelId="{2B6EA13D-BE70-4339-B47C-A6A188C77F35}">
      <dsp:nvSpPr>
        <dsp:cNvPr id="0" name=""/>
        <dsp:cNvSpPr/>
      </dsp:nvSpPr>
      <dsp:spPr>
        <a:xfrm>
          <a:off x="7073601" y="984198"/>
          <a:ext cx="1598927" cy="692632"/>
        </a:xfrm>
        <a:prstGeom prst="rect">
          <a:avLst/>
        </a:prstGeom>
        <a:solidFill>
          <a:schemeClr val="accent6">
            <a:lumMod val="60000"/>
            <a:lumOff val="40000"/>
          </a:schemeClr>
        </a:solidFill>
        <a:ln w="6350" cap="flat" cmpd="sng" algn="ctr">
          <a:solidFill>
            <a:schemeClr val="accent6">
              <a:lumMod val="75000"/>
            </a:schemeClr>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a:solidFill>
                <a:schemeClr val="tx1"/>
              </a:solidFill>
              <a:latin typeface="+mn-lt"/>
              <a:ea typeface="+mn-ea"/>
              <a:cs typeface="+mn-cs"/>
            </a:rPr>
            <a:t>Data Transaction Language(DTL)</a:t>
          </a:r>
        </a:p>
      </dsp:txBody>
      <dsp:txXfrm>
        <a:off x="7073601" y="984198"/>
        <a:ext cx="1598927" cy="692632"/>
      </dsp:txXfrm>
    </dsp:sp>
    <dsp:sp modelId="{BE3E0C99-1339-4675-B116-ED5F8FE1668B}">
      <dsp:nvSpPr>
        <dsp:cNvPr id="0" name=""/>
        <dsp:cNvSpPr/>
      </dsp:nvSpPr>
      <dsp:spPr>
        <a:xfrm>
          <a:off x="7473333" y="1967735"/>
          <a:ext cx="1086601" cy="459028"/>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mn-lt"/>
              <a:ea typeface="+mn-ea"/>
              <a:cs typeface="+mn-cs"/>
            </a:rPr>
            <a:t>Commit</a:t>
          </a:r>
        </a:p>
      </dsp:txBody>
      <dsp:txXfrm>
        <a:off x="7473333" y="1967735"/>
        <a:ext cx="1086601" cy="459028"/>
      </dsp:txXfrm>
    </dsp:sp>
    <dsp:sp modelId="{19BE5F0F-5A55-476D-AF9E-8778B5271F7C}">
      <dsp:nvSpPr>
        <dsp:cNvPr id="0" name=""/>
        <dsp:cNvSpPr/>
      </dsp:nvSpPr>
      <dsp:spPr>
        <a:xfrm>
          <a:off x="7473333" y="2717669"/>
          <a:ext cx="1086601" cy="459028"/>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r>
            <a:rPr lang="en-IN" sz="2000" kern="1200" dirty="0">
              <a:solidFill>
                <a:schemeClr val="tx1"/>
              </a:solidFill>
              <a:latin typeface="+mn-lt"/>
              <a:ea typeface="+mn-ea"/>
              <a:cs typeface="+mn-cs"/>
            </a:rPr>
            <a:t>Rollback</a:t>
          </a:r>
        </a:p>
      </dsp:txBody>
      <dsp:txXfrm>
        <a:off x="7473333" y="2717669"/>
        <a:ext cx="1086601" cy="459028"/>
      </dsp:txXfrm>
    </dsp:sp>
    <dsp:sp modelId="{BEBFEC46-06E4-4736-8BF7-6B716FC1C93D}">
      <dsp:nvSpPr>
        <dsp:cNvPr id="0" name=""/>
        <dsp:cNvSpPr/>
      </dsp:nvSpPr>
      <dsp:spPr>
        <a:xfrm>
          <a:off x="7473333" y="3467603"/>
          <a:ext cx="1086601" cy="459028"/>
        </a:xfrm>
        <a:prstGeom prst="rect">
          <a:avLst/>
        </a:prstGeom>
        <a:solidFill>
          <a:srgbClr val="A9C0DB"/>
        </a:solidFill>
        <a:ln w="6350" cap="flat" cmpd="sng" algn="ctr">
          <a:solidFill>
            <a:srgbClr val="4271A4"/>
          </a:solidFill>
          <a:prstDash val="solid"/>
          <a:miter lim="800000"/>
        </a:ln>
        <a:effectLst/>
        <a:scene3d>
          <a:camera prst="orthographicFront"/>
          <a:lightRig rig="flat" dir="t"/>
        </a:scene3d>
      </dsp:spPr>
      <dsp:style>
        <a:lnRef idx="1">
          <a:schemeClr val="accent6"/>
        </a:lnRef>
        <a:fillRef idx="3">
          <a:schemeClr val="accent6"/>
        </a:fillRef>
        <a:effectRef idx="2">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r>
            <a:rPr lang="en-IN" sz="2000" kern="1200" dirty="0" err="1">
              <a:solidFill>
                <a:schemeClr val="tx1"/>
              </a:solidFill>
              <a:latin typeface="+mn-lt"/>
              <a:ea typeface="+mn-ea"/>
              <a:cs typeface="+mn-cs"/>
            </a:rPr>
            <a:t>Savepoint</a:t>
          </a:r>
          <a:endParaRPr lang="en-IN" sz="2000" kern="1200" dirty="0">
            <a:solidFill>
              <a:schemeClr val="tx1"/>
            </a:solidFill>
            <a:latin typeface="+mn-lt"/>
            <a:ea typeface="+mn-ea"/>
            <a:cs typeface="+mn-cs"/>
          </a:endParaRPr>
        </a:p>
      </dsp:txBody>
      <dsp:txXfrm>
        <a:off x="7473333" y="3467603"/>
        <a:ext cx="1086601" cy="4590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B8961EB9-3BA2-B72E-11E5-1A931889BBD3}"/>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6736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77050">
                <a:srgbClr val="0690E0"/>
              </a:gs>
              <a:gs pos="10000">
                <a:srgbClr val="0E47A1"/>
              </a:gs>
              <a:gs pos="49425">
                <a:srgbClr val="0972C6"/>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0238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985968E-5769-B4EE-68D6-24E5D0D3CE44}"/>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74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63F52789-B056-877D-995D-1DAB6C50DC12}"/>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5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17">
            <a:extLst>
              <a:ext uri="{FF2B5EF4-FFF2-40B4-BE49-F238E27FC236}">
                <a16:creationId xmlns:a16="http://schemas.microsoft.com/office/drawing/2014/main" id="{830E9B56-6CD2-0324-CBA9-D4D9040D1D12}"/>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 name="Title 1">
            <a:extLst>
              <a:ext uri="{FF2B5EF4-FFF2-40B4-BE49-F238E27FC236}">
                <a16:creationId xmlns:a16="http://schemas.microsoft.com/office/drawing/2014/main" id="{0BE67A2A-C110-D13B-20C2-A9C8F8165A3D}"/>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0E47A1"/>
                    </a:gs>
                    <a:gs pos="100000">
                      <a:srgbClr val="03A9F5"/>
                    </a:gs>
                  </a:gsLst>
                  <a:lin ang="0" scaled="1"/>
                  <a:tileRect/>
                </a:gradFill>
                <a:effectLst/>
                <a:latin typeface="+mn-lt"/>
                <a:ea typeface="+mn-ea"/>
                <a:cs typeface="+mn-cs"/>
              </a:defRPr>
            </a:lvl1pPr>
          </a:lstStyle>
          <a:p>
            <a:r>
              <a:rPr lang="en-US" dirty="0"/>
              <a:t>Write here Section Title</a:t>
            </a:r>
          </a:p>
        </p:txBody>
      </p:sp>
    </p:spTree>
    <p:extLst>
      <p:ext uri="{BB962C8B-B14F-4D97-AF65-F5344CB8AC3E}">
        <p14:creationId xmlns:p14="http://schemas.microsoft.com/office/powerpoint/2010/main" val="1565973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836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#2301CS302 (DBMS - I)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SQL</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4741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72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071377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93500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6/4/2025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4380285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8" r:id="rId7"/>
    <p:sldLayoutId id="2147483729" r:id="rId8"/>
    <p:sldLayoutId id="2147483738" r:id="rId9"/>
    <p:sldLayoutId id="2147483716"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07.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0.png"/><Relationship Id="rId5" Type="http://schemas.microsoft.com/office/2007/relationships/hdphoto" Target="../media/hdphoto12.wdp"/><Relationship Id="rId4" Type="http://schemas.openxmlformats.org/officeDocument/2006/relationships/image" Target="../media/image79.png"/></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27.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28.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31.xml.rels><?xml version="1.0" encoding="UTF-8" standalone="yes"?>
<Relationships xmlns="http://schemas.openxmlformats.org/package/2006/relationships"><Relationship Id="rId8" Type="http://schemas.openxmlformats.org/officeDocument/2006/relationships/hyperlink" Target="mailto:priti@gmail.com" TargetMode="External"/><Relationship Id="rId3" Type="http://schemas.openxmlformats.org/officeDocument/2006/relationships/hyperlink" Target="mailto:mahesh@gmail.com" TargetMode="External"/><Relationship Id="rId7" Type="http://schemas.openxmlformats.org/officeDocument/2006/relationships/hyperlink" Target="mailto:pritesh@gmail.com" TargetMode="Externa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hyperlink" Target="mailto:kirit@gmail.com" TargetMode="External"/><Relationship Id="rId5" Type="http://schemas.openxmlformats.org/officeDocument/2006/relationships/hyperlink" Target="mailto:mukesh@gmail.com" TargetMode="External"/><Relationship Id="rId4" Type="http://schemas.openxmlformats.org/officeDocument/2006/relationships/hyperlink" Target="mailto:rakesh@gmail.com" TargetMode="External"/><Relationship Id="rId9" Type="http://schemas.openxmlformats.org/officeDocument/2006/relationships/hyperlink" Target="mailto:hitesh@gmail.com"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34.xml.rels><?xml version="1.0" encoding="UTF-8" standalone="yes"?>
<Relationships xmlns="http://schemas.openxmlformats.org/package/2006/relationships"><Relationship Id="rId8" Type="http://schemas.openxmlformats.org/officeDocument/2006/relationships/hyperlink" Target="mailto:priti@gmail.com" TargetMode="External"/><Relationship Id="rId3" Type="http://schemas.openxmlformats.org/officeDocument/2006/relationships/hyperlink" Target="mailto:mahesh@gmail.com" TargetMode="External"/><Relationship Id="rId7" Type="http://schemas.openxmlformats.org/officeDocument/2006/relationships/hyperlink" Target="mailto:pritesh@gmail.com" TargetMode="Externa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hyperlink" Target="mailto:kirit@gmail.com" TargetMode="External"/><Relationship Id="rId5" Type="http://schemas.openxmlformats.org/officeDocument/2006/relationships/hyperlink" Target="mailto:mukesh@gmail.com" TargetMode="External"/><Relationship Id="rId4" Type="http://schemas.openxmlformats.org/officeDocument/2006/relationships/hyperlink" Target="mailto:rakesh@gmail.com" TargetMode="External"/><Relationship Id="rId9" Type="http://schemas.openxmlformats.org/officeDocument/2006/relationships/hyperlink" Target="mailto:hitesh@gmail.com" TargetMode="External"/></Relationships>
</file>

<file path=ppt/slides/_rels/slide135.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36.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37.xml.rels><?xml version="1.0" encoding="UTF-8" standalone="yes"?>
<Relationships xmlns="http://schemas.openxmlformats.org/package/2006/relationships"><Relationship Id="rId8" Type="http://schemas.openxmlformats.org/officeDocument/2006/relationships/hyperlink" Target="mailto:hitesh@gmail.com" TargetMode="External"/><Relationship Id="rId3" Type="http://schemas.openxmlformats.org/officeDocument/2006/relationships/hyperlink" Target="mailto:rakesh@gmail.com" TargetMode="External"/><Relationship Id="rId7" Type="http://schemas.openxmlformats.org/officeDocument/2006/relationships/hyperlink" Target="mailto:priti@gmail.com" TargetMode="External"/><Relationship Id="rId2" Type="http://schemas.openxmlformats.org/officeDocument/2006/relationships/hyperlink" Target="mailto:mahesh@gmail.com" TargetMode="External"/><Relationship Id="rId1" Type="http://schemas.openxmlformats.org/officeDocument/2006/relationships/slideLayout" Target="../slideLayouts/slideLayout2.xml"/><Relationship Id="rId6" Type="http://schemas.openxmlformats.org/officeDocument/2006/relationships/hyperlink" Target="mailto:pritesh@gmail.com" TargetMode="External"/><Relationship Id="rId5" Type="http://schemas.openxmlformats.org/officeDocument/2006/relationships/hyperlink" Target="mailto:kirit@gmail.com" TargetMode="External"/><Relationship Id="rId4" Type="http://schemas.openxmlformats.org/officeDocument/2006/relationships/hyperlink" Target="mailto:mukesh@gmail.com"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5.wdp"/><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gif"/><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g"/><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a:t>
            </a:r>
            <a:r>
              <a:rPr lang="en-US" dirty="0"/>
              <a:t> </a:t>
            </a:r>
            <a:r>
              <a:rPr lang="en-US" sz="4800" b="0" dirty="0">
                <a:latin typeface="Roboto Condensed Light" panose="02000000000000000000" pitchFamily="2" charset="0"/>
                <a:ea typeface="Roboto Condensed Light" panose="02000000000000000000" pitchFamily="2" charset="0"/>
              </a:rPr>
              <a:t>– 1</a:t>
            </a:r>
            <a:r>
              <a:rPr lang="en-US" dirty="0"/>
              <a:t/>
            </a:r>
            <a:br>
              <a:rPr lang="en-US" dirty="0"/>
            </a:br>
            <a:r>
              <a:rPr lang="en-IN" sz="4800" dirty="0"/>
              <a:t>Introduction to SQL</a:t>
            </a:r>
            <a:endParaRPr lang="en-US" sz="4800" dirty="0"/>
          </a:p>
        </p:txBody>
      </p:sp>
      <p:sp>
        <p:nvSpPr>
          <p:cNvPr id="16" name="Text Placeholder 15">
            <a:extLst>
              <a:ext uri="{FF2B5EF4-FFF2-40B4-BE49-F238E27FC236}">
                <a16:creationId xmlns:a16="http://schemas.microsoft.com/office/drawing/2014/main" id="{05EEC38D-B69A-4F45-9CFB-3F832F2054F3}"/>
              </a:ext>
            </a:extLst>
          </p:cNvPr>
          <p:cNvSpPr>
            <a:spLocks noGrp="1"/>
          </p:cNvSpPr>
          <p:nvPr>
            <p:ph type="body" sz="quarter" idx="11"/>
          </p:nvPr>
        </p:nvSpPr>
        <p:spPr/>
        <p:txBody>
          <a:bodyPr/>
          <a:lstStyle/>
          <a:p>
            <a:r>
              <a:rPr lang="en-US" dirty="0"/>
              <a:t>dixita.kagathara@darshan.ac.in</a:t>
            </a:r>
          </a:p>
        </p:txBody>
      </p:sp>
      <p:sp>
        <p:nvSpPr>
          <p:cNvPr id="17" name="Text Placeholder 16">
            <a:extLst>
              <a:ext uri="{FF2B5EF4-FFF2-40B4-BE49-F238E27FC236}">
                <a16:creationId xmlns:a16="http://schemas.microsoft.com/office/drawing/2014/main" id="{3B892750-977A-4A19-B627-46C829D9CDA2}"/>
              </a:ext>
            </a:extLst>
          </p:cNvPr>
          <p:cNvSpPr>
            <a:spLocks noGrp="1"/>
          </p:cNvSpPr>
          <p:nvPr>
            <p:ph type="body" sz="quarter" idx="12"/>
          </p:nvPr>
        </p:nvSpPr>
        <p:spPr/>
        <p:txBody>
          <a:bodyPr/>
          <a:lstStyle/>
          <a:p>
            <a:r>
              <a:rPr lang="en-US" dirty="0"/>
              <a:t>+91 - 97277 47317 (CE Department)</a:t>
            </a:r>
          </a:p>
        </p:txBody>
      </p:sp>
      <p:sp>
        <p:nvSpPr>
          <p:cNvPr id="18" name="Text Placeholder 17">
            <a:extLst>
              <a:ext uri="{FF2B5EF4-FFF2-40B4-BE49-F238E27FC236}">
                <a16:creationId xmlns:a16="http://schemas.microsoft.com/office/drawing/2014/main" id="{DDD3C75D-9CAD-401D-B6F2-D687EEC3CDEC}"/>
              </a:ext>
            </a:extLst>
          </p:cNvPr>
          <p:cNvSpPr>
            <a:spLocks noGrp="1"/>
          </p:cNvSpPr>
          <p:nvPr>
            <p:ph type="body" sz="quarter" idx="13"/>
          </p:nvPr>
        </p:nvSpPr>
        <p:spPr/>
        <p:txBody>
          <a:bodyPr/>
          <a:lstStyle/>
          <a:p>
            <a:r>
              <a:rPr lang="en-US" dirty="0"/>
              <a:t>Computer Engineering Department</a:t>
            </a:r>
          </a:p>
        </p:txBody>
      </p:sp>
      <p:sp>
        <p:nvSpPr>
          <p:cNvPr id="19" name="Text Placeholder 18">
            <a:extLst>
              <a:ext uri="{FF2B5EF4-FFF2-40B4-BE49-F238E27FC236}">
                <a16:creationId xmlns:a16="http://schemas.microsoft.com/office/drawing/2014/main" id="{D6DA44CB-50AE-4D51-AC18-616176252887}"/>
              </a:ext>
            </a:extLst>
          </p:cNvPr>
          <p:cNvSpPr>
            <a:spLocks noGrp="1"/>
          </p:cNvSpPr>
          <p:nvPr>
            <p:ph type="body" sz="quarter" idx="14"/>
          </p:nvPr>
        </p:nvSpPr>
        <p:spPr/>
        <p:txBody>
          <a:bodyPr/>
          <a:lstStyle/>
          <a:p>
            <a:r>
              <a:rPr lang="en-US" dirty="0"/>
              <a:t>Prof. Dixita B. Kagathara</a:t>
            </a:r>
          </a:p>
        </p:txBody>
      </p:sp>
      <p:sp>
        <p:nvSpPr>
          <p:cNvPr id="20" name="Text Placeholder 19">
            <a:extLst>
              <a:ext uri="{FF2B5EF4-FFF2-40B4-BE49-F238E27FC236}">
                <a16:creationId xmlns:a16="http://schemas.microsoft.com/office/drawing/2014/main" id="{FF5B8673-7BA1-4EA7-991A-5F4DCD3054D0}"/>
              </a:ext>
            </a:extLst>
          </p:cNvPr>
          <p:cNvSpPr>
            <a:spLocks noGrp="1"/>
          </p:cNvSpPr>
          <p:nvPr>
            <p:ph type="body" sz="quarter" idx="16"/>
          </p:nvPr>
        </p:nvSpPr>
        <p:spPr/>
        <p:txBody>
          <a:bodyPr/>
          <a:lstStyle/>
          <a:p>
            <a:r>
              <a:rPr lang="en-US" b="1" dirty="0"/>
              <a:t>Database Management System </a:t>
            </a:r>
            <a:r>
              <a:rPr lang="en-US" dirty="0">
                <a:latin typeface="Roboto Condensed Light" panose="02000000000000000000" pitchFamily="2" charset="0"/>
                <a:ea typeface="Roboto Condensed Light" panose="02000000000000000000" pitchFamily="2" charset="0"/>
              </a:rPr>
              <a:t>(DBMS-I)</a:t>
            </a:r>
          </a:p>
          <a:p>
            <a:r>
              <a:rPr lang="en-US" dirty="0">
                <a:latin typeface="Roboto Condensed Light" panose="02000000000000000000" pitchFamily="2" charset="0"/>
                <a:ea typeface="Roboto Condensed Light" panose="02000000000000000000" pitchFamily="2" charset="0"/>
              </a:rPr>
              <a:t>DU # 2301CS302</a:t>
            </a:r>
          </a:p>
        </p:txBody>
      </p:sp>
      <p:pic>
        <p:nvPicPr>
          <p:cNvPr id="7" name="Picture Placeholder 6">
            <a:extLst>
              <a:ext uri="{FF2B5EF4-FFF2-40B4-BE49-F238E27FC236}">
                <a16:creationId xmlns:a16="http://schemas.microsoft.com/office/drawing/2014/main" id="{B2139967-14AB-0A8F-ED6A-0A58891FE05E}"/>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43203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8A621A-1F4B-D677-A378-7844F10EBD6B}"/>
              </a:ext>
            </a:extLst>
          </p:cNvPr>
          <p:cNvSpPr>
            <a:spLocks noGrp="1"/>
          </p:cNvSpPr>
          <p:nvPr>
            <p:ph type="body" idx="1"/>
          </p:nvPr>
        </p:nvSpPr>
        <p:spPr/>
        <p:txBody>
          <a:bodyPr/>
          <a:lstStyle/>
          <a:p>
            <a:endParaRPr lang="en-IN" dirty="0"/>
          </a:p>
        </p:txBody>
      </p:sp>
      <p:sp>
        <p:nvSpPr>
          <p:cNvPr id="4" name="Title 3">
            <a:extLst>
              <a:ext uri="{FF2B5EF4-FFF2-40B4-BE49-F238E27FC236}">
                <a16:creationId xmlns:a16="http://schemas.microsoft.com/office/drawing/2014/main" id="{7F40D424-CACE-91AC-494F-262841997798}"/>
              </a:ext>
            </a:extLst>
          </p:cNvPr>
          <p:cNvSpPr>
            <a:spLocks noGrp="1"/>
          </p:cNvSpPr>
          <p:nvPr>
            <p:ph type="title"/>
          </p:nvPr>
        </p:nvSpPr>
        <p:spPr/>
        <p:txBody>
          <a:bodyPr/>
          <a:lstStyle/>
          <a:p>
            <a:r>
              <a:rPr lang="en-US" dirty="0"/>
              <a:t>Database concepts</a:t>
            </a:r>
            <a:endParaRPr lang="en-IN" dirty="0"/>
          </a:p>
        </p:txBody>
      </p:sp>
    </p:spTree>
    <p:extLst>
      <p:ext uri="{BB962C8B-B14F-4D97-AF65-F5344CB8AC3E}">
        <p14:creationId xmlns:p14="http://schemas.microsoft.com/office/powerpoint/2010/main" val="34936711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normAutofit/>
          </a:bodyPr>
          <a:lstStyle/>
          <a:p>
            <a:r>
              <a:rPr lang="en-US" sz="3100" dirty="0"/>
              <a:t>Aggregate Functions Group By with Having &amp; Order by</a:t>
            </a:r>
          </a:p>
        </p:txBody>
      </p:sp>
      <p:graphicFrame>
        <p:nvGraphicFramePr>
          <p:cNvPr id="1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993184984"/>
              </p:ext>
            </p:extLst>
          </p:nvPr>
        </p:nvGraphicFramePr>
        <p:xfrm>
          <a:off x="4781437" y="1291285"/>
          <a:ext cx="1100455" cy="787378"/>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78737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80366" y="1282397"/>
          <a:ext cx="6103087" cy="807720"/>
        </p:xfrm>
        <a:graphic>
          <a:graphicData uri="http://schemas.openxmlformats.org/drawingml/2006/table">
            <a:tbl>
              <a:tblPr firstRow="1" bandRow="1">
                <a:tableStyleId>{8EC20E35-A176-4012-BC5E-935CFFF8708E}</a:tableStyleId>
              </a:tblPr>
              <a:tblGrid>
                <a:gridCol w="6103087">
                  <a:extLst>
                    <a:ext uri="{9D8B030D-6E8A-4147-A177-3AD203B41FA5}">
                      <a16:colId xmlns:a16="http://schemas.microsoft.com/office/drawing/2014/main" val="20000"/>
                    </a:ext>
                  </a:extLst>
                </a:gridCol>
              </a:tblGrid>
              <a:tr h="285488">
                <a:tc>
                  <a:txBody>
                    <a:bodyPr/>
                    <a:lstStyle/>
                    <a:p>
                      <a:pPr algn="l"/>
                      <a:r>
                        <a:rPr lang="en-US" sz="1400" b="0" kern="1200" dirty="0">
                          <a:solidFill>
                            <a:schemeClr val="tx1"/>
                          </a:solidFill>
                          <a:latin typeface="+mn-lt"/>
                          <a:ea typeface="+mn-ea"/>
                          <a:cs typeface="+mn-cs"/>
                        </a:rPr>
                        <a:t>Find out Branch wise &amp; Semester wise minimum</a:t>
                      </a:r>
                      <a:r>
                        <a:rPr lang="en-US" sz="1400" b="0" kern="1200" baseline="0" dirty="0">
                          <a:solidFill>
                            <a:schemeClr val="tx1"/>
                          </a:solidFill>
                          <a:latin typeface="+mn-lt"/>
                          <a:ea typeface="+mn-ea"/>
                          <a:cs typeface="+mn-cs"/>
                        </a:rPr>
                        <a:t> </a:t>
                      </a:r>
                      <a:r>
                        <a:rPr lang="en-US" sz="1400" b="0" kern="1200" dirty="0">
                          <a:solidFill>
                            <a:schemeClr val="tx1"/>
                          </a:solidFill>
                          <a:latin typeface="+mn-lt"/>
                          <a:ea typeface="+mn-ea"/>
                          <a:cs typeface="+mn-cs"/>
                        </a:rPr>
                        <a:t>CPI</a:t>
                      </a:r>
                      <a:r>
                        <a:rPr lang="en-US" sz="1400" b="0" kern="1200" baseline="0" dirty="0">
                          <a:solidFill>
                            <a:schemeClr val="tx1"/>
                          </a:solidFill>
                          <a:latin typeface="+mn-lt"/>
                          <a:ea typeface="+mn-ea"/>
                          <a:cs typeface="+mn-cs"/>
                        </a:rPr>
                        <a:t> details of CE branch’s students in which minimum CPI is greater than 7</a:t>
                      </a:r>
                      <a:r>
                        <a:rPr lang="en-US" sz="1900" b="0" kern="1200" baseline="0" dirty="0">
                          <a:solidFill>
                            <a:schemeClr val="tx1"/>
                          </a:solidFill>
                          <a:latin typeface="+mn-lt"/>
                          <a:ea typeface="+mn-ea"/>
                          <a:cs typeface="+mn-cs"/>
                        </a:rPr>
                        <a:t>. </a:t>
                      </a:r>
                      <a:r>
                        <a:rPr lang="en-US" sz="1400" b="0" kern="1200" baseline="0" dirty="0">
                          <a:solidFill>
                            <a:schemeClr val="tx1"/>
                          </a:solidFill>
                          <a:latin typeface="+mn-lt"/>
                          <a:ea typeface="+mn-ea"/>
                          <a:cs typeface="+mn-cs"/>
                        </a:rPr>
                        <a:t>D</a:t>
                      </a:r>
                      <a:r>
                        <a:rPr lang="en-US" sz="1400" b="0" kern="1200" dirty="0">
                          <a:solidFill>
                            <a:schemeClr val="tx1"/>
                          </a:solidFill>
                          <a:latin typeface="+mn-lt"/>
                          <a:ea typeface="+mn-ea"/>
                          <a:cs typeface="+mn-cs"/>
                        </a:rPr>
                        <a:t>o</a:t>
                      </a:r>
                      <a:r>
                        <a:rPr lang="en-US" sz="1900" b="0" kern="1200" baseline="0" dirty="0">
                          <a:solidFill>
                            <a:schemeClr val="tx1"/>
                          </a:solidFill>
                          <a:latin typeface="+mn-lt"/>
                          <a:ea typeface="+mn-ea"/>
                          <a:cs typeface="+mn-cs"/>
                        </a:rPr>
                        <a:t> </a:t>
                      </a:r>
                      <a:r>
                        <a:rPr lang="en-US" sz="1400" b="0" kern="1200" baseline="0" dirty="0">
                          <a:solidFill>
                            <a:schemeClr val="tx1"/>
                          </a:solidFill>
                          <a:latin typeface="+mn-lt"/>
                          <a:ea typeface="+mn-ea"/>
                          <a:cs typeface="+mn-cs"/>
                        </a:rPr>
                        <a:t>arrange the result in descending order to semester.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576185222"/>
              </p:ext>
            </p:extLst>
          </p:nvPr>
        </p:nvGraphicFramePr>
        <p:xfrm>
          <a:off x="5933732" y="2160607"/>
          <a:ext cx="6237248" cy="1737360"/>
        </p:xfrm>
        <a:graphic>
          <a:graphicData uri="http://schemas.openxmlformats.org/drawingml/2006/table">
            <a:tbl>
              <a:tblPr firstRow="1" bandRow="1">
                <a:tableStyleId>{8EC20E35-A176-4012-BC5E-935CFFF8708E}</a:tableStyleId>
              </a:tblPr>
              <a:tblGrid>
                <a:gridCol w="6237248">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Branch, Semester</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MIN</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[Min]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p>
                    <a:p>
                      <a:r>
                        <a:rPr lang="en-IN" sz="1800" b="0" dirty="0">
                          <a:solidFill>
                            <a:srgbClr val="0000FF"/>
                          </a:solidFill>
                          <a:latin typeface="Consolas" panose="020B0609020204030204" pitchFamily="49" charset="0"/>
                        </a:rPr>
                        <a:t>Where</a:t>
                      </a:r>
                      <a:r>
                        <a:rPr lang="en-IN" sz="1800" b="0" dirty="0">
                          <a:solidFill>
                            <a:prstClr val="black"/>
                          </a:solidFill>
                          <a:latin typeface="Consolas" panose="020B0609020204030204" pitchFamily="49" charset="0"/>
                        </a:rPr>
                        <a:t> Branch</a:t>
                      </a:r>
                      <a:r>
                        <a:rPr lang="en-IN" sz="1800" b="0" dirty="0">
                          <a:solidFill>
                            <a:srgbClr val="808080"/>
                          </a:solidFill>
                          <a:latin typeface="Consolas" panose="020B0609020204030204" pitchFamily="49" charset="0"/>
                        </a:rPr>
                        <a:t>=</a:t>
                      </a:r>
                      <a:r>
                        <a:rPr lang="en-IN" sz="1800" b="0" dirty="0">
                          <a:solidFill>
                            <a:srgbClr val="FF0000"/>
                          </a:solidFill>
                          <a:latin typeface="Consolas" panose="020B0609020204030204" pitchFamily="49" charset="0"/>
                        </a:rPr>
                        <a:t>'CE'</a:t>
                      </a:r>
                      <a:endParaRPr lang="en-IN" sz="1800" b="0" dirty="0">
                        <a:solidFill>
                          <a:prstClr val="black"/>
                        </a:solidFill>
                        <a:latin typeface="Consolas" panose="020B0609020204030204" pitchFamily="49" charset="0"/>
                      </a:endParaRPr>
                    </a:p>
                    <a:p>
                      <a:r>
                        <a:rPr lang="en-IN" sz="1800" b="0" dirty="0">
                          <a:solidFill>
                            <a:srgbClr val="0000FF"/>
                          </a:solidFill>
                          <a:latin typeface="Consolas" panose="020B0609020204030204" pitchFamily="49" charset="0"/>
                        </a:rPr>
                        <a:t>Group</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Branch, Semester</a:t>
                      </a:r>
                    </a:p>
                    <a:p>
                      <a:r>
                        <a:rPr lang="en-IN" sz="1800" b="0" dirty="0">
                          <a:solidFill>
                            <a:srgbClr val="0000FF"/>
                          </a:solidFill>
                          <a:latin typeface="Consolas" panose="020B0609020204030204" pitchFamily="49" charset="0"/>
                        </a:rPr>
                        <a:t>Having</a:t>
                      </a:r>
                      <a:r>
                        <a:rPr lang="en-IN" sz="1800" b="0" dirty="0">
                          <a:solidFill>
                            <a:prstClr val="black"/>
                          </a:solidFill>
                          <a:latin typeface="Consolas" panose="020B0609020204030204" pitchFamily="49" charset="0"/>
                        </a:rPr>
                        <a:t> </a:t>
                      </a:r>
                      <a:r>
                        <a:rPr lang="en-IN" sz="1800" b="0" dirty="0">
                          <a:solidFill>
                            <a:srgbClr val="FF00FF"/>
                          </a:solidFill>
                          <a:latin typeface="Consolas" panose="020B0609020204030204" pitchFamily="49" charset="0"/>
                        </a:rPr>
                        <a:t>MIN</a:t>
                      </a:r>
                      <a:r>
                        <a:rPr lang="en-IN" sz="1800" b="0" dirty="0">
                          <a:solidFill>
                            <a:srgbClr val="808080"/>
                          </a:solidFill>
                          <a:latin typeface="Consolas" panose="020B0609020204030204" pitchFamily="49" charset="0"/>
                        </a:rPr>
                        <a:t>(</a:t>
                      </a:r>
                      <a:r>
                        <a:rPr lang="en-IN" sz="1800" b="0" dirty="0">
                          <a:solidFill>
                            <a:prstClr val="black"/>
                          </a:solidFill>
                          <a:latin typeface="Consolas" panose="020B0609020204030204" pitchFamily="49" charset="0"/>
                        </a:rPr>
                        <a:t>CPI</a:t>
                      </a:r>
                      <a:r>
                        <a:rPr lang="en-IN" sz="1800" b="0" dirty="0">
                          <a:solidFill>
                            <a:srgbClr val="808080"/>
                          </a:solidFill>
                          <a:latin typeface="Consolas" panose="020B0609020204030204" pitchFamily="49" charset="0"/>
                        </a:rPr>
                        <a:t>)</a:t>
                      </a:r>
                      <a:r>
                        <a:rPr lang="en-IN" sz="1800" b="0" dirty="0">
                          <a:solidFill>
                            <a:prstClr val="black"/>
                          </a:solidFill>
                          <a:latin typeface="Consolas" panose="020B0609020204030204" pitchFamily="49" charset="0"/>
                        </a:rPr>
                        <a:t> </a:t>
                      </a:r>
                      <a:r>
                        <a:rPr lang="en-IN" sz="1800" b="0" dirty="0">
                          <a:solidFill>
                            <a:srgbClr val="808080"/>
                          </a:solidFill>
                          <a:latin typeface="Consolas" panose="020B0609020204030204" pitchFamily="49" charset="0"/>
                        </a:rPr>
                        <a:t>&gt;</a:t>
                      </a:r>
                      <a:r>
                        <a:rPr lang="en-IN" sz="1800" b="0" dirty="0">
                          <a:solidFill>
                            <a:prstClr val="black"/>
                          </a:solidFill>
                          <a:latin typeface="Consolas" panose="020B0609020204030204" pitchFamily="49" charset="0"/>
                        </a:rPr>
                        <a:t> 7</a:t>
                      </a:r>
                    </a:p>
                    <a:p>
                      <a:r>
                        <a:rPr lang="en-IN" sz="1800" b="0" dirty="0">
                          <a:solidFill>
                            <a:srgbClr val="0000FF"/>
                          </a:solidFill>
                          <a:latin typeface="Consolas" panose="020B0609020204030204" pitchFamily="49" charset="0"/>
                        </a:rPr>
                        <a:t>Order</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Semester </a:t>
                      </a:r>
                      <a:r>
                        <a:rPr lang="en-IN" sz="1800" b="0" dirty="0" err="1">
                          <a:solidFill>
                            <a:srgbClr val="0000FF"/>
                          </a:solidFill>
                          <a:latin typeface="Consolas" panose="020B0609020204030204" pitchFamily="49" charset="0"/>
                        </a:rPr>
                        <a:t>Desc</a:t>
                      </a:r>
                      <a:endParaRPr lang="en-IN" sz="18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958448943"/>
              </p:ext>
            </p:extLst>
          </p:nvPr>
        </p:nvGraphicFramePr>
        <p:xfrm>
          <a:off x="4781437" y="4200218"/>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4000">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41" name="Straight Connector 40"/>
          <p:cNvCxnSpPr/>
          <p:nvPr/>
        </p:nvCxnSpPr>
        <p:spPr>
          <a:xfrm>
            <a:off x="4781437" y="2078663"/>
            <a:ext cx="6913258" cy="515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49"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979539656"/>
              </p:ext>
            </p:extLst>
          </p:nvPr>
        </p:nvGraphicFramePr>
        <p:xfrm>
          <a:off x="4781437" y="207866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806206" y="4599726"/>
            <a:ext cx="2148320" cy="830684"/>
          </a:xfrm>
          <a:prstGeom prst="rect">
            <a:avLst/>
          </a:prstGeom>
        </p:spPr>
      </p:pic>
    </p:spTree>
    <p:extLst>
      <p:ext uri="{BB962C8B-B14F-4D97-AF65-F5344CB8AC3E}">
        <p14:creationId xmlns:p14="http://schemas.microsoft.com/office/powerpoint/2010/main" val="201127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DDDF-5AA5-C516-6D9B-28743780A5AC}"/>
              </a:ext>
            </a:extLst>
          </p:cNvPr>
          <p:cNvSpPr>
            <a:spLocks noGrp="1"/>
          </p:cNvSpPr>
          <p:nvPr>
            <p:ph type="title"/>
          </p:nvPr>
        </p:nvSpPr>
        <p:spPr/>
        <p:txBody>
          <a:bodyPr/>
          <a:lstStyle/>
          <a:p>
            <a:r>
              <a:rPr lang="en-IN" dirty="0"/>
              <a:t>Exercise – Group by, Order by</a:t>
            </a:r>
          </a:p>
        </p:txBody>
      </p:sp>
      <p:sp>
        <p:nvSpPr>
          <p:cNvPr id="3" name="Content Placeholder 2">
            <a:extLst>
              <a:ext uri="{FF2B5EF4-FFF2-40B4-BE49-F238E27FC236}">
                <a16:creationId xmlns:a16="http://schemas.microsoft.com/office/drawing/2014/main" id="{BEF3CB96-CFB4-E1A8-2FC4-ACACEC1AB6F7}"/>
              </a:ext>
            </a:extLst>
          </p:cNvPr>
          <p:cNvSpPr>
            <a:spLocks noGrp="1"/>
          </p:cNvSpPr>
          <p:nvPr>
            <p:ph idx="1"/>
          </p:nvPr>
        </p:nvSpPr>
        <p:spPr/>
        <p:txBody>
          <a:bodyPr/>
          <a:lstStyle/>
          <a:p>
            <a:r>
              <a:rPr lang="en-IN" sz="1800" dirty="0"/>
              <a:t>Find branch wise highest salary.</a:t>
            </a:r>
          </a:p>
          <a:p>
            <a:r>
              <a:rPr lang="en-IN" sz="1800" dirty="0"/>
              <a:t>Find  city wise lowest salary.</a:t>
            </a:r>
          </a:p>
          <a:p>
            <a:r>
              <a:rPr lang="en-IN" sz="1800" dirty="0"/>
              <a:t>Find  branch</a:t>
            </a:r>
            <a:r>
              <a:rPr lang="en-US" sz="1800" dirty="0"/>
              <a:t> wise highest, lowest and average salary.</a:t>
            </a:r>
          </a:p>
          <a:p>
            <a:r>
              <a:rPr lang="en-IN" sz="1800" dirty="0"/>
              <a:t>Find  </a:t>
            </a:r>
            <a:r>
              <a:rPr lang="en-US" sz="1800" dirty="0"/>
              <a:t>average salary of Computer branch.</a:t>
            </a:r>
          </a:p>
          <a:p>
            <a:r>
              <a:rPr lang="en-US" sz="1800" dirty="0"/>
              <a:t>Find branch wise </a:t>
            </a:r>
            <a:r>
              <a:rPr lang="en-IN" sz="1800" dirty="0"/>
              <a:t>highest</a:t>
            </a:r>
            <a:r>
              <a:rPr lang="en-US" sz="1800" dirty="0"/>
              <a:t> salary, where</a:t>
            </a:r>
            <a:r>
              <a:rPr lang="en-IN" sz="1800" dirty="0"/>
              <a:t> highest</a:t>
            </a:r>
            <a:r>
              <a:rPr lang="en-US" sz="1800" dirty="0"/>
              <a:t> salary is more then 50000.</a:t>
            </a:r>
          </a:p>
          <a:p>
            <a:r>
              <a:rPr lang="en-US" sz="1800" dirty="0"/>
              <a:t>Find city wise, branch wise total salary.</a:t>
            </a:r>
          </a:p>
          <a:p>
            <a:r>
              <a:rPr lang="en-US" sz="1800" dirty="0"/>
              <a:t>Find city wise average salary and display then in ascending order.</a:t>
            </a:r>
          </a:p>
          <a:p>
            <a:r>
              <a:rPr lang="en-US" sz="1800" dirty="0"/>
              <a:t>Display branch wise maximum salary in descending order.</a:t>
            </a:r>
          </a:p>
          <a:p>
            <a:r>
              <a:rPr lang="en-US" sz="1800" dirty="0"/>
              <a:t>Find branch wise total faculties in descending order.</a:t>
            </a:r>
          </a:p>
          <a:p>
            <a:pPr>
              <a:lnSpc>
                <a:spcPct val="100000"/>
              </a:lnSpc>
            </a:pPr>
            <a:r>
              <a:rPr lang="en-US" sz="1800" dirty="0"/>
              <a:t>Find out branch wise &amp; city wise total salary of computer branch with total salary is greater than 50000.do arrange the result in descending order to total salary</a:t>
            </a:r>
            <a:r>
              <a:rPr lang="en-US" sz="2200" dirty="0"/>
              <a:t>.</a:t>
            </a:r>
          </a:p>
          <a:p>
            <a:endParaRPr lang="en-IN" cap="all" dirty="0"/>
          </a:p>
        </p:txBody>
      </p:sp>
      <p:graphicFrame>
        <p:nvGraphicFramePr>
          <p:cNvPr id="4" name="Table 3">
            <a:extLst>
              <a:ext uri="{FF2B5EF4-FFF2-40B4-BE49-F238E27FC236}">
                <a16:creationId xmlns:a16="http://schemas.microsoft.com/office/drawing/2014/main" id="{293E4114-D46A-6CF7-7E56-B6285D770C46}"/>
              </a:ext>
            </a:extLst>
          </p:cNvPr>
          <p:cNvGraphicFramePr>
            <a:graphicFrameLocks noGrp="1"/>
          </p:cNvGraphicFramePr>
          <p:nvPr>
            <p:extLst>
              <p:ext uri="{D42A27DB-BD31-4B8C-83A1-F6EECF244321}">
                <p14:modId xmlns:p14="http://schemas.microsoft.com/office/powerpoint/2010/main" val="1206741708"/>
              </p:ext>
            </p:extLst>
          </p:nvPr>
        </p:nvGraphicFramePr>
        <p:xfrm>
          <a:off x="7170502" y="1000747"/>
          <a:ext cx="4904954" cy="2368030"/>
        </p:xfrm>
        <a:graphic>
          <a:graphicData uri="http://schemas.openxmlformats.org/drawingml/2006/table">
            <a:tbl>
              <a:tblPr firstRow="1" bandRow="1">
                <a:tableStyleId>{073A0DAA-6AF3-43AB-8588-CEC1D06C72B9}</a:tableStyleId>
              </a:tblPr>
              <a:tblGrid>
                <a:gridCol w="544830">
                  <a:extLst>
                    <a:ext uri="{9D8B030D-6E8A-4147-A177-3AD203B41FA5}">
                      <a16:colId xmlns:a16="http://schemas.microsoft.com/office/drawing/2014/main" val="3494103671"/>
                    </a:ext>
                  </a:extLst>
                </a:gridCol>
                <a:gridCol w="1357630">
                  <a:extLst>
                    <a:ext uri="{9D8B030D-6E8A-4147-A177-3AD203B41FA5}">
                      <a16:colId xmlns:a16="http://schemas.microsoft.com/office/drawing/2014/main" val="3563248749"/>
                    </a:ext>
                  </a:extLst>
                </a:gridCol>
                <a:gridCol w="738505">
                  <a:extLst>
                    <a:ext uri="{9D8B030D-6E8A-4147-A177-3AD203B41FA5}">
                      <a16:colId xmlns:a16="http://schemas.microsoft.com/office/drawing/2014/main" val="3075158583"/>
                    </a:ext>
                  </a:extLst>
                </a:gridCol>
                <a:gridCol w="1030605">
                  <a:extLst>
                    <a:ext uri="{9D8B030D-6E8A-4147-A177-3AD203B41FA5}">
                      <a16:colId xmlns:a16="http://schemas.microsoft.com/office/drawing/2014/main" val="3754116018"/>
                    </a:ext>
                  </a:extLst>
                </a:gridCol>
                <a:gridCol w="1233384">
                  <a:extLst>
                    <a:ext uri="{9D8B030D-6E8A-4147-A177-3AD203B41FA5}">
                      <a16:colId xmlns:a16="http://schemas.microsoft.com/office/drawing/2014/main" val="1321371382"/>
                    </a:ext>
                  </a:extLst>
                </a:gridCol>
              </a:tblGrid>
              <a:tr h="339494">
                <a:tc>
                  <a:txBody>
                    <a:bodyPr/>
                    <a:lstStyle/>
                    <a:p>
                      <a:pPr algn="ctr"/>
                      <a:r>
                        <a:rPr lang="en-US" sz="1600" b="1" dirty="0">
                          <a:solidFill>
                            <a:schemeClr val="bg1"/>
                          </a:solidFill>
                        </a:rPr>
                        <a:t>ID </a:t>
                      </a:r>
                    </a:p>
                  </a:txBody>
                  <a:tcPr anchor="ctr"/>
                </a:tc>
                <a:tc>
                  <a:txBody>
                    <a:bodyPr/>
                    <a:lstStyle/>
                    <a:p>
                      <a:pPr algn="ctr"/>
                      <a:r>
                        <a:rPr lang="en-US" sz="1600" b="1" dirty="0">
                          <a:solidFill>
                            <a:schemeClr val="bg1"/>
                          </a:solidFill>
                        </a:rPr>
                        <a:t>Name</a:t>
                      </a:r>
                    </a:p>
                  </a:txBody>
                  <a:tcPr anchor="ctr"/>
                </a:tc>
                <a:tc>
                  <a:txBody>
                    <a:bodyPr/>
                    <a:lstStyle/>
                    <a:p>
                      <a:pPr algn="ctr"/>
                      <a:r>
                        <a:rPr lang="en-US" sz="1600" kern="1200" dirty="0">
                          <a:solidFill>
                            <a:schemeClr val="bg1"/>
                          </a:solidFill>
                        </a:rPr>
                        <a:t>Salary</a:t>
                      </a:r>
                      <a:endParaRPr lang="en-US" sz="1600" b="1" kern="1200" dirty="0">
                        <a:solidFill>
                          <a:schemeClr val="bg1"/>
                        </a:solidFill>
                        <a:latin typeface="+mn-lt"/>
                        <a:ea typeface="+mn-ea"/>
                        <a:cs typeface="+mn-cs"/>
                      </a:endParaRPr>
                    </a:p>
                  </a:txBody>
                  <a:tcPr anchor="ctr"/>
                </a:tc>
                <a:tc>
                  <a:txBody>
                    <a:bodyPr/>
                    <a:lstStyle/>
                    <a:p>
                      <a:pPr algn="ctr"/>
                      <a:r>
                        <a:rPr lang="en-US" sz="1600" b="1" kern="1200" dirty="0">
                          <a:solidFill>
                            <a:schemeClr val="bg1"/>
                          </a:solidFill>
                        </a:rPr>
                        <a:t>City</a:t>
                      </a:r>
                      <a:endParaRPr lang="en-US" sz="1600" b="1" kern="1200" dirty="0">
                        <a:solidFill>
                          <a:schemeClr val="bg1"/>
                        </a:solidFill>
                        <a:latin typeface="+mn-lt"/>
                        <a:ea typeface="+mn-ea"/>
                        <a:cs typeface="+mn-cs"/>
                      </a:endParaRPr>
                    </a:p>
                  </a:txBody>
                  <a:tcPr anchor="ctr"/>
                </a:tc>
                <a:tc>
                  <a:txBody>
                    <a:bodyPr/>
                    <a:lstStyle/>
                    <a:p>
                      <a:pPr algn="ctr"/>
                      <a:r>
                        <a:rPr lang="en-US" sz="1600" b="1" kern="1200" dirty="0">
                          <a:solidFill>
                            <a:schemeClr val="bg1"/>
                          </a:solidFill>
                        </a:rPr>
                        <a:t>Branch</a:t>
                      </a:r>
                      <a:endParaRPr lang="en-US" sz="16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600" b="0" u="none" strike="noStrike" dirty="0">
                          <a:solidFill>
                            <a:srgbClr val="000000"/>
                          </a:solidFill>
                          <a:effectLst/>
                        </a:rPr>
                        <a:t>258</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Ankit Patel</a:t>
                      </a:r>
                      <a:endParaRPr lang="en-US" sz="1600" b="0" i="0" u="none" strike="noStrike" dirty="0">
                        <a:solidFill>
                          <a:srgbClr val="000000"/>
                        </a:solidFill>
                        <a:effectLst/>
                        <a:latin typeface="+mn-lt"/>
                      </a:endParaRPr>
                    </a:p>
                  </a:txBody>
                  <a:tcPr anchor="ctr"/>
                </a:tc>
                <a:tc>
                  <a:txBody>
                    <a:bodyPr/>
                    <a:lstStyle/>
                    <a:p>
                      <a:pPr algn="ctr" fontAlgn="b"/>
                      <a:r>
                        <a:rPr lang="en-US" sz="1600" b="0" i="0" u="none" strike="noStrike" dirty="0">
                          <a:solidFill>
                            <a:srgbClr val="000000"/>
                          </a:solidFill>
                          <a:effectLst/>
                          <a:latin typeface="+mn-lt"/>
                        </a:rPr>
                        <a:t>50000</a:t>
                      </a:r>
                    </a:p>
                  </a:txBody>
                  <a:tcPr anchor="b"/>
                </a:tc>
                <a:tc>
                  <a:txBody>
                    <a:bodyPr/>
                    <a:lstStyle/>
                    <a:p>
                      <a:pPr algn="l" fontAlgn="b"/>
                      <a:r>
                        <a:rPr lang="en-US" sz="1600" b="0" u="none" strike="noStrike" dirty="0" err="1">
                          <a:solidFill>
                            <a:srgbClr val="000000"/>
                          </a:solidFill>
                          <a:effectLst/>
                        </a:rPr>
                        <a:t>Jetpur</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Electrical</a:t>
                      </a:r>
                      <a:endParaRPr lang="en-US" sz="1600" b="0" i="0" u="none" strike="noStrike" dirty="0">
                        <a:solidFill>
                          <a:srgbClr val="000000"/>
                        </a:solidFill>
                        <a:effectLst/>
                        <a:latin typeface="+mn-lt"/>
                      </a:endParaRPr>
                    </a:p>
                  </a:txBody>
                  <a:tcPr anchor="ctr"/>
                </a:tc>
                <a:extLst>
                  <a:ext uri="{0D108BD9-81ED-4DB2-BD59-A6C34878D82A}">
                    <a16:rowId xmlns:a16="http://schemas.microsoft.com/office/drawing/2014/main" val="3729563750"/>
                  </a:ext>
                </a:extLst>
              </a:tr>
              <a:tr h="202347">
                <a:tc>
                  <a:txBody>
                    <a:bodyPr/>
                    <a:lstStyle/>
                    <a:p>
                      <a:pPr algn="ctr" fontAlgn="b"/>
                      <a:r>
                        <a:rPr lang="en-US" sz="1600" b="0" u="none" strike="noStrike" dirty="0">
                          <a:solidFill>
                            <a:srgbClr val="000000"/>
                          </a:solidFill>
                          <a:effectLst/>
                        </a:rPr>
                        <a:t>742</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Ketan Parmar</a:t>
                      </a:r>
                      <a:endParaRPr lang="en-US" sz="1600" b="0" i="0" u="none" strike="noStrike" dirty="0">
                        <a:solidFill>
                          <a:srgbClr val="000000"/>
                        </a:solidFill>
                        <a:effectLst/>
                        <a:latin typeface="+mn-lt"/>
                      </a:endParaRPr>
                    </a:p>
                  </a:txBody>
                  <a:tcPr anchor="ctr"/>
                </a:tc>
                <a:tc>
                  <a:txBody>
                    <a:bodyPr/>
                    <a:lstStyle/>
                    <a:p>
                      <a:pPr algn="ctr" fontAlgn="b"/>
                      <a:r>
                        <a:rPr lang="en-US" sz="1600" b="0" i="0" u="none" strike="noStrike" dirty="0">
                          <a:solidFill>
                            <a:srgbClr val="000000"/>
                          </a:solidFill>
                          <a:effectLst/>
                          <a:latin typeface="+mn-lt"/>
                        </a:rPr>
                        <a:t>75000</a:t>
                      </a:r>
                    </a:p>
                  </a:txBody>
                  <a:tcPr anchor="b"/>
                </a:tc>
                <a:tc>
                  <a:txBody>
                    <a:bodyPr/>
                    <a:lstStyle/>
                    <a:p>
                      <a:pPr algn="l" fontAlgn="b"/>
                      <a:r>
                        <a:rPr lang="en-US" sz="1600" b="0" u="none" strike="noStrike" dirty="0">
                          <a:solidFill>
                            <a:srgbClr val="000000"/>
                          </a:solidFill>
                          <a:effectLst/>
                        </a:rPr>
                        <a:t>Baroda</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Computer</a:t>
                      </a:r>
                      <a:endParaRPr lang="en-US" sz="16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600" b="0" u="none" strike="noStrike">
                          <a:solidFill>
                            <a:srgbClr val="000000"/>
                          </a:solidFill>
                          <a:effectLst/>
                        </a:rPr>
                        <a:t>325</a:t>
                      </a:r>
                      <a:endParaRPr lang="en-US" sz="1600" b="0" i="0" u="none" strike="noStrike">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Manan Doshi</a:t>
                      </a:r>
                      <a:endParaRPr lang="en-US" sz="1600" b="0" i="0" u="none" strike="noStrike" dirty="0">
                        <a:solidFill>
                          <a:srgbClr val="000000"/>
                        </a:solidFill>
                        <a:effectLst/>
                        <a:latin typeface="+mn-lt"/>
                      </a:endParaRPr>
                    </a:p>
                  </a:txBody>
                  <a:tcPr anchor="ctr"/>
                </a:tc>
                <a:tc>
                  <a:txBody>
                    <a:bodyPr/>
                    <a:lstStyle/>
                    <a:p>
                      <a:pPr algn="ctr" fontAlgn="b"/>
                      <a:r>
                        <a:rPr lang="en-US" sz="1600" b="0" i="0" u="none" strike="noStrike" dirty="0">
                          <a:solidFill>
                            <a:srgbClr val="000000"/>
                          </a:solidFill>
                          <a:effectLst/>
                          <a:latin typeface="+mn-lt"/>
                        </a:rPr>
                        <a:t>65000</a:t>
                      </a:r>
                    </a:p>
                  </a:txBody>
                  <a:tcPr anchor="b"/>
                </a:tc>
                <a:tc>
                  <a:txBody>
                    <a:bodyPr/>
                    <a:lstStyle/>
                    <a:p>
                      <a:pPr algn="l" fontAlgn="b"/>
                      <a:r>
                        <a:rPr lang="en-US" sz="1600" b="0" u="none" strike="noStrike" dirty="0" err="1">
                          <a:solidFill>
                            <a:srgbClr val="000000"/>
                          </a:solidFill>
                          <a:effectLst/>
                        </a:rPr>
                        <a:t>Gondal</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a:solidFill>
                            <a:srgbClr val="000000"/>
                          </a:solidFill>
                          <a:effectLst/>
                        </a:rPr>
                        <a:t>Civil</a:t>
                      </a:r>
                      <a:endParaRPr lang="en-US" sz="16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600" b="0" u="none" strike="noStrike" dirty="0">
                          <a:solidFill>
                            <a:srgbClr val="000000"/>
                          </a:solidFill>
                          <a:effectLst/>
                        </a:rPr>
                        <a:t>125</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Mitesh Manek</a:t>
                      </a:r>
                      <a:endParaRPr lang="en-US" sz="1600" b="0" i="0" u="none" strike="noStrike" dirty="0">
                        <a:solidFill>
                          <a:srgbClr val="000000"/>
                        </a:solidFill>
                        <a:effectLst/>
                        <a:latin typeface="+mn-lt"/>
                      </a:endParaRPr>
                    </a:p>
                  </a:txBody>
                  <a:tcPr anchor="ctr"/>
                </a:tc>
                <a:tc>
                  <a:txBody>
                    <a:bodyPr/>
                    <a:lstStyle/>
                    <a:p>
                      <a:pPr algn="ctr" fontAlgn="b"/>
                      <a:r>
                        <a:rPr lang="en-US" sz="1600" b="0" i="0" u="none" strike="noStrike" dirty="0">
                          <a:solidFill>
                            <a:srgbClr val="000000"/>
                          </a:solidFill>
                          <a:effectLst/>
                          <a:latin typeface="+mn-lt"/>
                        </a:rPr>
                        <a:t>55000</a:t>
                      </a:r>
                    </a:p>
                  </a:txBody>
                  <a:tcPr anchor="b"/>
                </a:tc>
                <a:tc>
                  <a:txBody>
                    <a:bodyPr/>
                    <a:lstStyle/>
                    <a:p>
                      <a:pPr algn="l" fontAlgn="b"/>
                      <a:r>
                        <a:rPr lang="en-US" sz="1600" b="0" u="none" strike="noStrike" dirty="0">
                          <a:solidFill>
                            <a:srgbClr val="000000"/>
                          </a:solidFill>
                          <a:effectLst/>
                        </a:rPr>
                        <a:t>Rajkot</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Computer</a:t>
                      </a:r>
                      <a:endParaRPr lang="en-US" sz="16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600" b="0" u="none" strike="noStrike" dirty="0">
                          <a:solidFill>
                            <a:srgbClr val="000000"/>
                          </a:solidFill>
                          <a:effectLst/>
                        </a:rPr>
                        <a:t>312</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Ketan Akbari</a:t>
                      </a:r>
                      <a:endParaRPr lang="en-US" sz="1600" b="0" i="0" u="none" strike="noStrike" dirty="0">
                        <a:solidFill>
                          <a:srgbClr val="000000"/>
                        </a:solidFill>
                        <a:effectLst/>
                        <a:latin typeface="+mn-lt"/>
                      </a:endParaRPr>
                    </a:p>
                  </a:txBody>
                  <a:tcPr anchor="ctr"/>
                </a:tc>
                <a:tc>
                  <a:txBody>
                    <a:bodyPr/>
                    <a:lstStyle/>
                    <a:p>
                      <a:pPr algn="ctr" fontAlgn="b"/>
                      <a:r>
                        <a:rPr lang="en-US" sz="1600" b="0" i="0" u="none" strike="noStrike" dirty="0">
                          <a:solidFill>
                            <a:srgbClr val="000000"/>
                          </a:solidFill>
                          <a:effectLst/>
                          <a:latin typeface="+mn-lt"/>
                        </a:rPr>
                        <a:t>28000</a:t>
                      </a:r>
                    </a:p>
                  </a:txBody>
                  <a:tcPr anchor="b"/>
                </a:tc>
                <a:tc>
                  <a:txBody>
                    <a:bodyPr/>
                    <a:lstStyle/>
                    <a:p>
                      <a:pPr algn="l" fontAlgn="b"/>
                      <a:r>
                        <a:rPr lang="en-US" sz="1600" b="0" u="none" strike="noStrike" dirty="0">
                          <a:solidFill>
                            <a:srgbClr val="000000"/>
                          </a:solidFill>
                          <a:effectLst/>
                        </a:rPr>
                        <a:t>Rajkot</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Civil</a:t>
                      </a:r>
                      <a:endParaRPr lang="en-US" sz="16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600" b="0" u="none" strike="noStrike" dirty="0">
                          <a:solidFill>
                            <a:srgbClr val="000000"/>
                          </a:solidFill>
                          <a:effectLst/>
                        </a:rPr>
                        <a:t>Null</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Bhavin Patel</a:t>
                      </a:r>
                      <a:endParaRPr lang="en-US" sz="1600" b="0" i="0" u="none" strike="noStrike" dirty="0">
                        <a:solidFill>
                          <a:srgbClr val="000000"/>
                        </a:solidFill>
                        <a:effectLst/>
                        <a:latin typeface="+mn-lt"/>
                      </a:endParaRPr>
                    </a:p>
                  </a:txBody>
                  <a:tcPr anchor="ctr"/>
                </a:tc>
                <a:tc>
                  <a:txBody>
                    <a:bodyPr/>
                    <a:lstStyle/>
                    <a:p>
                      <a:pPr algn="ctr" fontAlgn="b"/>
                      <a:r>
                        <a:rPr lang="en-US" sz="1600" b="0" i="0" u="none" strike="noStrike" dirty="0">
                          <a:solidFill>
                            <a:srgbClr val="000000"/>
                          </a:solidFill>
                          <a:effectLst/>
                          <a:latin typeface="+mn-lt"/>
                        </a:rPr>
                        <a:t>35000</a:t>
                      </a:r>
                    </a:p>
                  </a:txBody>
                  <a:tcPr anchor="b"/>
                </a:tc>
                <a:tc>
                  <a:txBody>
                    <a:bodyPr/>
                    <a:lstStyle/>
                    <a:p>
                      <a:pPr algn="l" fontAlgn="b"/>
                      <a:r>
                        <a:rPr lang="en-US" sz="1600" b="0" u="none" strike="noStrike" dirty="0">
                          <a:solidFill>
                            <a:srgbClr val="000000"/>
                          </a:solidFill>
                          <a:effectLst/>
                        </a:rPr>
                        <a:t>Jamnagar</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Mechanical</a:t>
                      </a:r>
                      <a:endParaRPr lang="en-US" sz="16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7" name="Rectangle 6">
            <a:extLst>
              <a:ext uri="{FF2B5EF4-FFF2-40B4-BE49-F238E27FC236}">
                <a16:creationId xmlns:a16="http://schemas.microsoft.com/office/drawing/2014/main" id="{0D328B47-F61F-4ADE-F90D-175CCEF352EB}"/>
              </a:ext>
            </a:extLst>
          </p:cNvPr>
          <p:cNvSpPr/>
          <p:nvPr/>
        </p:nvSpPr>
        <p:spPr>
          <a:xfrm>
            <a:off x="7071217" y="775366"/>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234099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5BD478-1161-3E2F-E867-7BF65346988A}"/>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361315F8-371E-84E2-DE94-98B32E60D100}"/>
              </a:ext>
            </a:extLst>
          </p:cNvPr>
          <p:cNvSpPr>
            <a:spLocks noGrp="1"/>
          </p:cNvSpPr>
          <p:nvPr>
            <p:ph type="title"/>
          </p:nvPr>
        </p:nvSpPr>
        <p:spPr/>
        <p:txBody>
          <a:bodyPr/>
          <a:lstStyle/>
          <a:p>
            <a:r>
              <a:rPr lang="en-US" dirty="0"/>
              <a:t>SQL in-built Functions</a:t>
            </a:r>
            <a:endParaRPr lang="en-IN" dirty="0"/>
          </a:p>
        </p:txBody>
      </p:sp>
    </p:spTree>
    <p:extLst>
      <p:ext uri="{BB962C8B-B14F-4D97-AF65-F5344CB8AC3E}">
        <p14:creationId xmlns:p14="http://schemas.microsoft.com/office/powerpoint/2010/main" val="18824449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SQL in-built Functions</a:t>
            </a:r>
          </a:p>
        </p:txBody>
      </p:sp>
      <p:pic>
        <p:nvPicPr>
          <p:cNvPr id="4" name="Picture 3">
            <a:extLst>
              <a:ext uri="{FF2B5EF4-FFF2-40B4-BE49-F238E27FC236}">
                <a16:creationId xmlns:a16="http://schemas.microsoft.com/office/drawing/2014/main" id="{C8FF3D11-D760-1536-4DFB-3F9B3E6BF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65038"/>
            <a:ext cx="4271963" cy="5440951"/>
          </a:xfrm>
          <a:prstGeom prst="rect">
            <a:avLst/>
          </a:prstGeom>
        </p:spPr>
      </p:pic>
      <p:sp>
        <p:nvSpPr>
          <p:cNvPr id="5" name="Rectangle 4">
            <a:extLst>
              <a:ext uri="{FF2B5EF4-FFF2-40B4-BE49-F238E27FC236}">
                <a16:creationId xmlns:a16="http://schemas.microsoft.com/office/drawing/2014/main" id="{6043E1DE-D336-27E2-6E73-0D010F2AF74E}"/>
              </a:ext>
            </a:extLst>
          </p:cNvPr>
          <p:cNvSpPr/>
          <p:nvPr/>
        </p:nvSpPr>
        <p:spPr>
          <a:xfrm>
            <a:off x="7430813" y="3342289"/>
            <a:ext cx="1865587" cy="2183196"/>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Left 3">
            <a:extLst>
              <a:ext uri="{FF2B5EF4-FFF2-40B4-BE49-F238E27FC236}">
                <a16:creationId xmlns:a16="http://schemas.microsoft.com/office/drawing/2014/main" id="{0A8696B3-C7C3-43DD-0940-820E303B2436}"/>
              </a:ext>
            </a:extLst>
          </p:cNvPr>
          <p:cNvSpPr/>
          <p:nvPr/>
        </p:nvSpPr>
        <p:spPr>
          <a:xfrm>
            <a:off x="9514175" y="4312037"/>
            <a:ext cx="439449" cy="243699"/>
          </a:xfrm>
          <a:prstGeom prst="leftArrow">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189186" y="865038"/>
            <a:ext cx="5906814" cy="1200329"/>
          </a:xfrm>
          <a:prstGeom prst="rect">
            <a:avLst/>
          </a:prstGeom>
          <a:noFill/>
        </p:spPr>
        <p:txBody>
          <a:bodyPr wrap="square" rtlCol="0">
            <a:spAutoFit/>
          </a:bodyPr>
          <a:lstStyle/>
          <a:p>
            <a:pPr algn="just">
              <a:buClr>
                <a:schemeClr val="tx2"/>
              </a:buClr>
            </a:pPr>
            <a:r>
              <a:rPr lang="en-US" sz="2400" dirty="0"/>
              <a:t>Built-in or System functions are available with every database, we can use it as per our requirement. </a:t>
            </a:r>
          </a:p>
        </p:txBody>
      </p:sp>
      <p:graphicFrame>
        <p:nvGraphicFramePr>
          <p:cNvPr id="10" name="Table 2">
            <a:extLst>
              <a:ext uri="{FF2B5EF4-FFF2-40B4-BE49-F238E27FC236}">
                <a16:creationId xmlns:a16="http://schemas.microsoft.com/office/drawing/2014/main" id="{A53AC5F8-58AB-4FFD-AC38-4C4939B55090}"/>
              </a:ext>
            </a:extLst>
          </p:cNvPr>
          <p:cNvGraphicFramePr>
            <a:graphicFrameLocks noGrp="1"/>
          </p:cNvGraphicFramePr>
          <p:nvPr>
            <p:extLst>
              <p:ext uri="{D42A27DB-BD31-4B8C-83A1-F6EECF244321}">
                <p14:modId xmlns:p14="http://schemas.microsoft.com/office/powerpoint/2010/main" val="3139002827"/>
              </p:ext>
            </p:extLst>
          </p:nvPr>
        </p:nvGraphicFramePr>
        <p:xfrm>
          <a:off x="555070" y="2229769"/>
          <a:ext cx="4681060" cy="2225040"/>
        </p:xfrm>
        <a:graphic>
          <a:graphicData uri="http://schemas.openxmlformats.org/drawingml/2006/table">
            <a:tbl>
              <a:tblPr firstRow="1" bandRow="1">
                <a:tableStyleId>{5940675A-B579-460E-94D1-54222C63F5DA}</a:tableStyleId>
              </a:tblPr>
              <a:tblGrid>
                <a:gridCol w="627118">
                  <a:extLst>
                    <a:ext uri="{9D8B030D-6E8A-4147-A177-3AD203B41FA5}">
                      <a16:colId xmlns:a16="http://schemas.microsoft.com/office/drawing/2014/main" val="1785440712"/>
                    </a:ext>
                  </a:extLst>
                </a:gridCol>
                <a:gridCol w="4053942">
                  <a:extLst>
                    <a:ext uri="{9D8B030D-6E8A-4147-A177-3AD203B41FA5}">
                      <a16:colId xmlns:a16="http://schemas.microsoft.com/office/drawing/2014/main" val="1774611958"/>
                    </a:ext>
                  </a:extLst>
                </a:gridCol>
              </a:tblGrid>
              <a:tr h="370840">
                <a:tc>
                  <a:txBody>
                    <a:bodyPr/>
                    <a:lstStyle/>
                    <a:p>
                      <a:pPr algn="l"/>
                      <a:r>
                        <a:rPr lang="en-US" b="1" dirty="0"/>
                        <a:t>Sr.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US" b="1" dirty="0"/>
                        <a:t>System</a:t>
                      </a:r>
                      <a:r>
                        <a:rPr lang="en-US" b="1" baseline="0" dirty="0"/>
                        <a:t> Functions</a:t>
                      </a:r>
                      <a:endParaRPr lang="en-US"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70840">
                <a:tc>
                  <a:txBody>
                    <a:bodyPr/>
                    <a:lstStyle/>
                    <a:p>
                      <a:pPr algn="l"/>
                      <a:r>
                        <a:rPr lang="en-US" dirty="0"/>
                        <a:t>1</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Aggregate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r h="370840">
                <a:tc>
                  <a:txBody>
                    <a:bodyPr/>
                    <a:lstStyle/>
                    <a:p>
                      <a:pPr algn="l"/>
                      <a:r>
                        <a:rPr lang="en-US" dirty="0"/>
                        <a:t>2</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Date</a:t>
                      </a:r>
                      <a:r>
                        <a:rPr lang="en-US" baseline="0" dirty="0"/>
                        <a:t> and Time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59207211"/>
                  </a:ext>
                </a:extLst>
              </a:tr>
              <a:tr h="370840">
                <a:tc>
                  <a:txBody>
                    <a:bodyPr/>
                    <a:lstStyle/>
                    <a:p>
                      <a:pPr algn="l"/>
                      <a:r>
                        <a:rPr lang="en-US" dirty="0"/>
                        <a:t>3</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Mathematical</a:t>
                      </a:r>
                      <a:r>
                        <a:rPr lang="en-US" baseline="0" dirty="0"/>
                        <a:t>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46811671"/>
                  </a:ext>
                </a:extLst>
              </a:tr>
              <a:tr h="370840">
                <a:tc>
                  <a:txBody>
                    <a:bodyPr/>
                    <a:lstStyle/>
                    <a:p>
                      <a:pPr algn="l"/>
                      <a:r>
                        <a:rPr lang="en-US" dirty="0"/>
                        <a:t>4</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String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2685385"/>
                  </a:ext>
                </a:extLst>
              </a:tr>
              <a:tr h="370840">
                <a:tc>
                  <a:txBody>
                    <a:bodyPr/>
                    <a:lstStyle/>
                    <a:p>
                      <a:pPr algn="l"/>
                      <a:r>
                        <a:rPr lang="en-US" dirty="0"/>
                        <a:t>5</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a:t>Other Functions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1" name="Rectangle 10"/>
          <p:cNvSpPr/>
          <p:nvPr/>
        </p:nvSpPr>
        <p:spPr>
          <a:xfrm>
            <a:off x="7641771" y="3494314"/>
            <a:ext cx="1306286" cy="17417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641770" y="3951514"/>
            <a:ext cx="1513115" cy="18262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7641769" y="4134140"/>
            <a:ext cx="1513115" cy="17417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7641769" y="5034849"/>
            <a:ext cx="1306286" cy="17417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641769" y="4417168"/>
            <a:ext cx="1306286" cy="17417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989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1" grpId="0" animBg="1"/>
      <p:bldP spid="12" grpId="0" animBg="1"/>
      <p:bldP spid="13" grpId="0" animBg="1"/>
      <p:bldP spid="14" grpId="0"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Date &amp; Time Functions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4"/>
            <a:ext cx="11929641" cy="5648191"/>
          </a:xfrm>
        </p:spPr>
        <p:txBody>
          <a:bodyPr/>
          <a:lstStyle/>
          <a:p>
            <a:r>
              <a:rPr lang="en-US" b="1" dirty="0"/>
              <a:t>SQL Server</a:t>
            </a:r>
            <a:r>
              <a:rPr lang="en-US" dirty="0"/>
              <a:t> comes with the following data types for storing a date or a date/time value in the database:</a:t>
            </a:r>
          </a:p>
          <a:p>
            <a:pPr lvl="1"/>
            <a:r>
              <a:rPr lang="en-IN" dirty="0">
                <a:solidFill>
                  <a:srgbClr val="0000FF"/>
                </a:solidFill>
                <a:latin typeface="Consolas" panose="020B0609020204030204" pitchFamily="49" charset="0"/>
              </a:rPr>
              <a:t>DATE</a:t>
            </a:r>
            <a:r>
              <a:rPr lang="en-US" dirty="0"/>
              <a:t>– format YYYY-MM-DD</a:t>
            </a:r>
          </a:p>
          <a:p>
            <a:pPr lvl="1"/>
            <a:r>
              <a:rPr lang="en-US" dirty="0">
                <a:solidFill>
                  <a:srgbClr val="0000FF"/>
                </a:solidFill>
                <a:latin typeface="Consolas" panose="020B0609020204030204" pitchFamily="49" charset="0"/>
              </a:rPr>
              <a:t>DATETIME</a:t>
            </a:r>
            <a:r>
              <a:rPr lang="en-US" dirty="0"/>
              <a:t> – format YYYY-MM-DD HH:MI:SS</a:t>
            </a:r>
          </a:p>
          <a:p>
            <a:pPr lvl="1"/>
            <a:r>
              <a:rPr lang="en-US" dirty="0">
                <a:solidFill>
                  <a:srgbClr val="0000FF"/>
                </a:solidFill>
                <a:latin typeface="Consolas" panose="020B0609020204030204" pitchFamily="49" charset="0"/>
              </a:rPr>
              <a:t>SMALLDATETIME</a:t>
            </a:r>
            <a:r>
              <a:rPr lang="en-US" dirty="0"/>
              <a:t> – format: YYYY-MM-DD HH:MI:SS</a:t>
            </a:r>
          </a:p>
          <a:p>
            <a:pPr lvl="1"/>
            <a:r>
              <a:rPr lang="en-US" dirty="0">
                <a:solidFill>
                  <a:srgbClr val="0000FF"/>
                </a:solidFill>
                <a:latin typeface="Consolas" panose="020B0609020204030204" pitchFamily="49" charset="0"/>
              </a:rPr>
              <a:t>TIMESTAMP</a:t>
            </a:r>
            <a:r>
              <a:rPr lang="en-US" dirty="0"/>
              <a:t> – format: a unique identifier</a:t>
            </a:r>
          </a:p>
          <a:p>
            <a:r>
              <a:rPr lang="en-US" dirty="0"/>
              <a:t>To retrieve current date time, we can use GETDATE():</a:t>
            </a:r>
          </a:p>
          <a:p>
            <a:endParaRPr lang="en-US" dirty="0"/>
          </a:p>
          <a:p>
            <a:endParaRPr lang="en-US" dirty="0"/>
          </a:p>
          <a:p>
            <a:endParaRPr lang="en-US" dirty="0"/>
          </a:p>
          <a:p>
            <a:endParaRPr lang="en-US" dirty="0"/>
          </a:p>
          <a:p>
            <a:endParaRPr lang="en-US" dirty="0"/>
          </a:p>
        </p:txBody>
      </p:sp>
      <p:sp>
        <p:nvSpPr>
          <p:cNvPr id="10" name="Rectangle 9">
            <a:extLst>
              <a:ext uri="{FF2B5EF4-FFF2-40B4-BE49-F238E27FC236}">
                <a16:creationId xmlns:a16="http://schemas.microsoft.com/office/drawing/2014/main" id="{C4A6F3DF-2EB8-43CF-3795-79063F5A0067}"/>
              </a:ext>
            </a:extLst>
          </p:cNvPr>
          <p:cNvSpPr/>
          <p:nvPr/>
        </p:nvSpPr>
        <p:spPr>
          <a:xfrm>
            <a:off x="512179" y="3836632"/>
            <a:ext cx="4201334" cy="338554"/>
          </a:xfrm>
          <a:prstGeom prst="rect">
            <a:avLst/>
          </a:prstGeom>
          <a:solidFill>
            <a:schemeClr val="bg1">
              <a:lumMod val="95000"/>
            </a:schemeClr>
          </a:solidFill>
          <a:ln>
            <a:noFill/>
          </a:ln>
        </p:spPr>
        <p:txBody>
          <a:bodyPr wrap="square">
            <a:spAutoFit/>
          </a:bodyPr>
          <a:lstStyle/>
          <a:p>
            <a:r>
              <a:rPr lang="en-IN" sz="1600" dirty="0">
                <a:solidFill>
                  <a:srgbClr val="0000FF"/>
                </a:solidFill>
                <a:latin typeface="Consolas" panose="020B0609020204030204" pitchFamily="49" charset="0"/>
              </a:rPr>
              <a:t>Select</a:t>
            </a:r>
            <a:r>
              <a:rPr lang="en-IN" sz="1600" dirty="0">
                <a:solidFill>
                  <a:prstClr val="black"/>
                </a:solidFill>
                <a:latin typeface="Consolas" panose="020B0609020204030204" pitchFamily="49" charset="0"/>
              </a:rPr>
              <a:t> </a:t>
            </a:r>
            <a:r>
              <a:rPr lang="en-IN" sz="1600" dirty="0">
                <a:solidFill>
                  <a:srgbClr val="FF00FF"/>
                </a:solidFill>
                <a:latin typeface="Consolas" panose="020B0609020204030204" pitchFamily="49" charset="0"/>
              </a:rPr>
              <a:t>GETDATE</a:t>
            </a:r>
            <a:r>
              <a:rPr lang="en-IN" sz="1600" dirty="0">
                <a:solidFill>
                  <a:srgbClr val="808080"/>
                </a:solidFill>
                <a:latin typeface="Consolas" panose="020B0609020204030204" pitchFamily="49" charset="0"/>
              </a:rPr>
              <a:t>()</a:t>
            </a:r>
            <a:r>
              <a:rPr lang="en-IN" sz="1600" dirty="0">
                <a:solidFill>
                  <a:prstClr val="black"/>
                </a:solidFill>
                <a:latin typeface="Consolas" panose="020B0609020204030204" pitchFamily="49" charset="0"/>
              </a:rPr>
              <a:t> </a:t>
            </a:r>
            <a:r>
              <a:rPr lang="en-IN" sz="1600" dirty="0">
                <a:solidFill>
                  <a:srgbClr val="0000FF"/>
                </a:solidFill>
                <a:latin typeface="Consolas" panose="020B0609020204030204" pitchFamily="49" charset="0"/>
              </a:rPr>
              <a:t>AS</a:t>
            </a:r>
            <a:r>
              <a:rPr lang="en-IN" sz="1600" dirty="0">
                <a:solidFill>
                  <a:prstClr val="black"/>
                </a:solidFill>
                <a:latin typeface="Consolas" panose="020B0609020204030204" pitchFamily="49" charset="0"/>
              </a:rPr>
              <a:t> </a:t>
            </a:r>
            <a:r>
              <a:rPr lang="en-IN" sz="1600" dirty="0" err="1">
                <a:solidFill>
                  <a:prstClr val="black"/>
                </a:solidFill>
                <a:latin typeface="Consolas" panose="020B0609020204030204" pitchFamily="49" charset="0"/>
              </a:rPr>
              <a:t>CurrentDateTime</a:t>
            </a:r>
            <a:endParaRPr lang="en-IN" sz="1600" dirty="0">
              <a:solidFill>
                <a:prstClr val="black"/>
              </a:solidFill>
              <a:latin typeface="Consolas" panose="020B0609020204030204" pitchFamily="49" charset="0"/>
            </a:endParaRPr>
          </a:p>
        </p:txBody>
      </p:sp>
      <p:sp>
        <p:nvSpPr>
          <p:cNvPr id="11" name="Rectangle: Top Corners Rounded 6">
            <a:extLst>
              <a:ext uri="{FF2B5EF4-FFF2-40B4-BE49-F238E27FC236}">
                <a16:creationId xmlns:a16="http://schemas.microsoft.com/office/drawing/2014/main" id="{72A86601-7B9C-F9F6-5604-2455DAE19E61}"/>
              </a:ext>
            </a:extLst>
          </p:cNvPr>
          <p:cNvSpPr/>
          <p:nvPr/>
        </p:nvSpPr>
        <p:spPr>
          <a:xfrm>
            <a:off x="512179" y="3507448"/>
            <a:ext cx="182825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1600" dirty="0">
                <a:solidFill>
                  <a:schemeClr val="bg1"/>
                </a:solidFill>
              </a:rPr>
              <a:t>Current Date &amp; Time</a:t>
            </a: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094512" y="3822712"/>
            <a:ext cx="2282595" cy="612000"/>
          </a:xfrm>
          <a:prstGeom prst="rect">
            <a:avLst/>
          </a:prstGeom>
        </p:spPr>
      </p:pic>
      <p:sp>
        <p:nvSpPr>
          <p:cNvPr id="14" name="Rectangle: Top Corners Rounded 6">
            <a:extLst>
              <a:ext uri="{FF2B5EF4-FFF2-40B4-BE49-F238E27FC236}">
                <a16:creationId xmlns:a16="http://schemas.microsoft.com/office/drawing/2014/main" id="{72A86601-7B9C-F9F6-5604-2455DAE19E61}"/>
              </a:ext>
            </a:extLst>
          </p:cNvPr>
          <p:cNvSpPr/>
          <p:nvPr/>
        </p:nvSpPr>
        <p:spPr>
          <a:xfrm>
            <a:off x="5094512" y="3507448"/>
            <a:ext cx="76200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sz="1600" dirty="0">
                <a:solidFill>
                  <a:schemeClr val="bg1"/>
                </a:solidFill>
              </a:rPr>
              <a:t>Output</a:t>
            </a:r>
          </a:p>
        </p:txBody>
      </p:sp>
    </p:spTree>
    <p:extLst>
      <p:ext uri="{BB962C8B-B14F-4D97-AF65-F5344CB8AC3E}">
        <p14:creationId xmlns:p14="http://schemas.microsoft.com/office/powerpoint/2010/main" val="16849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1" grpId="0" animBg="1"/>
      <p:bldP spid="1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19A4-733F-4E7B-9F9C-2C44E3B6661B}"/>
              </a:ext>
            </a:extLst>
          </p:cNvPr>
          <p:cNvSpPr>
            <a:spLocks noGrp="1"/>
          </p:cNvSpPr>
          <p:nvPr>
            <p:ph type="title"/>
          </p:nvPr>
        </p:nvSpPr>
        <p:spPr/>
        <p:txBody>
          <a:bodyPr/>
          <a:lstStyle/>
          <a:p>
            <a:r>
              <a:rPr lang="en-US" sz="3600" dirty="0"/>
              <a:t>Date &amp; Time Functions</a:t>
            </a:r>
            <a:endParaRPr lang="en-US" dirty="0"/>
          </a:p>
        </p:txBody>
      </p:sp>
      <p:graphicFrame>
        <p:nvGraphicFramePr>
          <p:cNvPr id="4"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179734735"/>
              </p:ext>
            </p:extLst>
          </p:nvPr>
        </p:nvGraphicFramePr>
        <p:xfrm>
          <a:off x="308186" y="1339761"/>
          <a:ext cx="11765992" cy="71628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gridCol w="2873829">
                  <a:extLst>
                    <a:ext uri="{9D8B030D-6E8A-4147-A177-3AD203B41FA5}">
                      <a16:colId xmlns:a16="http://schemas.microsoft.com/office/drawing/2014/main" val="20002"/>
                    </a:ext>
                  </a:extLst>
                </a:gridCol>
              </a:tblGrid>
              <a:tr h="363243">
                <a:tc>
                  <a:txBody>
                    <a:bodyPr/>
                    <a:lstStyle/>
                    <a:p>
                      <a:pPr algn="l"/>
                      <a:r>
                        <a:rPr lang="en-US" b="1" u="none" dirty="0">
                          <a:solidFill>
                            <a:schemeClr val="tx1"/>
                          </a:solidFill>
                        </a:rPr>
                        <a:t>Date Functions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Description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Return Value</a:t>
                      </a:r>
                      <a:r>
                        <a:rPr lang="en-US" b="1" u="none" baseline="0" dirty="0">
                          <a:solidFill>
                            <a:schemeClr val="tx1"/>
                          </a:solidFill>
                        </a:rPr>
                        <a:t> Data Type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48108">
                <a:tc>
                  <a:txBody>
                    <a:bodyPr/>
                    <a:lstStyle/>
                    <a:p>
                      <a:r>
                        <a:rPr lang="en-IN" sz="1700" dirty="0">
                          <a:solidFill>
                            <a:srgbClr val="FF00FF"/>
                          </a:solidFill>
                          <a:latin typeface="Consolas" panose="020B0609020204030204" pitchFamily="49" charset="0"/>
                        </a:rPr>
                        <a:t>DAY </a:t>
                      </a:r>
                      <a:r>
                        <a:rPr lang="en-IN" sz="1700" b="0" i="0" kern="1200" dirty="0">
                          <a:solidFill>
                            <a:schemeClr val="dk1"/>
                          </a:solidFill>
                          <a:effectLst/>
                          <a:latin typeface="+mn-lt"/>
                          <a:ea typeface="+mn-ea"/>
                          <a:cs typeface="+mn-cs"/>
                        </a:rPr>
                        <a:t>(date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day of the week for a given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700" b="0" i="0" kern="1200" dirty="0">
                          <a:solidFill>
                            <a:schemeClr val="dk1"/>
                          </a:solidFill>
                          <a:effectLst/>
                          <a:latin typeface="+mn-lt"/>
                          <a:ea typeface="+mn-ea"/>
                          <a:cs typeface="+mn-cs"/>
                        </a:rPr>
                        <a:t>Integer like 1 - 31</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5"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524773341"/>
              </p:ext>
            </p:extLst>
          </p:nvPr>
        </p:nvGraphicFramePr>
        <p:xfrm>
          <a:off x="308186" y="948368"/>
          <a:ext cx="3245719" cy="396240"/>
        </p:xfrm>
        <a:graphic>
          <a:graphicData uri="http://schemas.openxmlformats.org/drawingml/2006/table">
            <a:tbl>
              <a:tblPr firstRow="1" bandRow="1">
                <a:tableStyleId>{8EC20E35-A176-4012-BC5E-935CFFF8708E}</a:tableStyleId>
              </a:tblPr>
              <a:tblGrid>
                <a:gridCol w="3245719">
                  <a:extLst>
                    <a:ext uri="{9D8B030D-6E8A-4147-A177-3AD203B41FA5}">
                      <a16:colId xmlns:a16="http://schemas.microsoft.com/office/drawing/2014/main" val="20000"/>
                    </a:ext>
                  </a:extLst>
                </a:gridCol>
              </a:tblGrid>
              <a:tr h="285488">
                <a:tc>
                  <a:txBody>
                    <a:bodyPr/>
                    <a:lstStyle/>
                    <a:p>
                      <a:pPr algn="l"/>
                      <a:r>
                        <a:rPr lang="en-US" sz="2000" b="1" dirty="0">
                          <a:solidFill>
                            <a:schemeClr val="tx1"/>
                          </a:solidFill>
                        </a:rPr>
                        <a:t>List of SQL DATE Functions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 name="Table 2">
            <a:extLst>
              <a:ext uri="{FF2B5EF4-FFF2-40B4-BE49-F238E27FC236}">
                <a16:creationId xmlns:a16="http://schemas.microsoft.com/office/drawing/2014/main" id="{C57DF6A1-B4A1-DFA1-13CD-1F0F72702CF0}"/>
              </a:ext>
            </a:extLst>
          </p:cNvPr>
          <p:cNvGraphicFramePr>
            <a:graphicFrameLocks noGrp="1"/>
          </p:cNvGraphicFramePr>
          <p:nvPr>
            <p:extLst>
              <p:ext uri="{D42A27DB-BD31-4B8C-83A1-F6EECF244321}">
                <p14:modId xmlns:p14="http://schemas.microsoft.com/office/powerpoint/2010/main" val="672352432"/>
              </p:ext>
            </p:extLst>
          </p:nvPr>
        </p:nvGraphicFramePr>
        <p:xfrm>
          <a:off x="308186" y="2056041"/>
          <a:ext cx="11765992" cy="35052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414105014"/>
                    </a:ext>
                  </a:extLst>
                </a:gridCol>
                <a:gridCol w="5638800">
                  <a:extLst>
                    <a:ext uri="{9D8B030D-6E8A-4147-A177-3AD203B41FA5}">
                      <a16:colId xmlns:a16="http://schemas.microsoft.com/office/drawing/2014/main" val="190687775"/>
                    </a:ext>
                  </a:extLst>
                </a:gridCol>
                <a:gridCol w="2873829">
                  <a:extLst>
                    <a:ext uri="{9D8B030D-6E8A-4147-A177-3AD203B41FA5}">
                      <a16:colId xmlns:a16="http://schemas.microsoft.com/office/drawing/2014/main" val="3065887276"/>
                    </a:ext>
                  </a:extLst>
                </a:gridCol>
              </a:tblGrid>
              <a:tr h="348108">
                <a:tc>
                  <a:txBody>
                    <a:bodyPr/>
                    <a:lstStyle/>
                    <a:p>
                      <a:r>
                        <a:rPr lang="en-IN" sz="1700" kern="1200" dirty="0">
                          <a:solidFill>
                            <a:srgbClr val="FF00FF"/>
                          </a:solidFill>
                          <a:latin typeface="Consolas" panose="020B0609020204030204" pitchFamily="49" charset="0"/>
                          <a:ea typeface="+mn-ea"/>
                          <a:cs typeface="+mn-cs"/>
                        </a:rPr>
                        <a:t>MONTH</a:t>
                      </a:r>
                      <a:r>
                        <a:rPr lang="en-IN" sz="1700" b="0" i="0" kern="1200" dirty="0">
                          <a:solidFill>
                            <a:schemeClr val="dk1"/>
                          </a:solidFill>
                          <a:effectLst/>
                          <a:latin typeface="+mn-lt"/>
                          <a:ea typeface="+mn-ea"/>
                          <a:cs typeface="+mn-cs"/>
                        </a:rPr>
                        <a:t>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month of a given date</a:t>
                      </a:r>
                      <a:r>
                        <a:rPr lang="en-US" sz="1700" kern="1200" dirty="0"/>
                        <a:t> </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700" b="0" i="0" kern="1200" dirty="0">
                          <a:solidFill>
                            <a:schemeClr val="dk1"/>
                          </a:solidFill>
                          <a:effectLst/>
                          <a:latin typeface="+mn-lt"/>
                          <a:ea typeface="+mn-ea"/>
                          <a:cs typeface="+mn-cs"/>
                        </a:rPr>
                        <a:t>Integer like 1 - 12</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52485672"/>
                  </a:ext>
                </a:extLst>
              </a:tr>
            </a:tbl>
          </a:graphicData>
        </a:graphic>
      </p:graphicFrame>
      <p:graphicFrame>
        <p:nvGraphicFramePr>
          <p:cNvPr id="6" name="Table 5">
            <a:extLst>
              <a:ext uri="{FF2B5EF4-FFF2-40B4-BE49-F238E27FC236}">
                <a16:creationId xmlns:a16="http://schemas.microsoft.com/office/drawing/2014/main" id="{2F45F049-7333-5345-B437-4177C92FC915}"/>
              </a:ext>
            </a:extLst>
          </p:cNvPr>
          <p:cNvGraphicFramePr>
            <a:graphicFrameLocks noGrp="1"/>
          </p:cNvGraphicFramePr>
          <p:nvPr>
            <p:extLst>
              <p:ext uri="{D42A27DB-BD31-4B8C-83A1-F6EECF244321}">
                <p14:modId xmlns:p14="http://schemas.microsoft.com/office/powerpoint/2010/main" val="2015555840"/>
              </p:ext>
            </p:extLst>
          </p:nvPr>
        </p:nvGraphicFramePr>
        <p:xfrm>
          <a:off x="308186" y="2406561"/>
          <a:ext cx="11765992" cy="35052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1828346620"/>
                    </a:ext>
                  </a:extLst>
                </a:gridCol>
                <a:gridCol w="5638800">
                  <a:extLst>
                    <a:ext uri="{9D8B030D-6E8A-4147-A177-3AD203B41FA5}">
                      <a16:colId xmlns:a16="http://schemas.microsoft.com/office/drawing/2014/main" val="1084912759"/>
                    </a:ext>
                  </a:extLst>
                </a:gridCol>
                <a:gridCol w="2873829">
                  <a:extLst>
                    <a:ext uri="{9D8B030D-6E8A-4147-A177-3AD203B41FA5}">
                      <a16:colId xmlns:a16="http://schemas.microsoft.com/office/drawing/2014/main" val="4068610606"/>
                    </a:ext>
                  </a:extLst>
                </a:gridCol>
              </a:tblGrid>
              <a:tr h="348108">
                <a:tc>
                  <a:txBody>
                    <a:bodyPr/>
                    <a:lstStyle/>
                    <a:p>
                      <a:r>
                        <a:rPr lang="en-IN" sz="1700" kern="1200" dirty="0">
                          <a:solidFill>
                            <a:srgbClr val="FF00FF"/>
                          </a:solidFill>
                          <a:latin typeface="Consolas" panose="020B0609020204030204" pitchFamily="49" charset="0"/>
                          <a:ea typeface="+mn-ea"/>
                          <a:cs typeface="+mn-cs"/>
                        </a:rPr>
                        <a:t>YEAR</a:t>
                      </a:r>
                      <a:r>
                        <a:rPr lang="en-IN" sz="1700" b="0" i="0" kern="1200" dirty="0">
                          <a:solidFill>
                            <a:schemeClr val="dk1"/>
                          </a:solidFill>
                          <a:effectLst/>
                          <a:latin typeface="+mn-lt"/>
                          <a:ea typeface="+mn-ea"/>
                          <a:cs typeface="+mn-cs"/>
                        </a:rPr>
                        <a:t>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year of a given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Integer for year like 2021</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18794799"/>
                  </a:ext>
                </a:extLst>
              </a:tr>
            </a:tbl>
          </a:graphicData>
        </a:graphic>
      </p:graphicFrame>
      <p:graphicFrame>
        <p:nvGraphicFramePr>
          <p:cNvPr id="7" name="Table 6">
            <a:extLst>
              <a:ext uri="{FF2B5EF4-FFF2-40B4-BE49-F238E27FC236}">
                <a16:creationId xmlns:a16="http://schemas.microsoft.com/office/drawing/2014/main" id="{7C880C17-3C05-9BE7-DBCA-C09B2CF79C2A}"/>
              </a:ext>
            </a:extLst>
          </p:cNvPr>
          <p:cNvGraphicFramePr>
            <a:graphicFrameLocks noGrp="1"/>
          </p:cNvGraphicFramePr>
          <p:nvPr>
            <p:extLst>
              <p:ext uri="{D42A27DB-BD31-4B8C-83A1-F6EECF244321}">
                <p14:modId xmlns:p14="http://schemas.microsoft.com/office/powerpoint/2010/main" val="3485009428"/>
              </p:ext>
            </p:extLst>
          </p:nvPr>
        </p:nvGraphicFramePr>
        <p:xfrm>
          <a:off x="308186" y="27570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1722068931"/>
                    </a:ext>
                  </a:extLst>
                </a:gridCol>
                <a:gridCol w="5638800">
                  <a:extLst>
                    <a:ext uri="{9D8B030D-6E8A-4147-A177-3AD203B41FA5}">
                      <a16:colId xmlns:a16="http://schemas.microsoft.com/office/drawing/2014/main" val="1990340677"/>
                    </a:ext>
                  </a:extLst>
                </a:gridCol>
                <a:gridCol w="2873829">
                  <a:extLst>
                    <a:ext uri="{9D8B030D-6E8A-4147-A177-3AD203B41FA5}">
                      <a16:colId xmlns:a16="http://schemas.microsoft.com/office/drawing/2014/main" val="4267089980"/>
                    </a:ext>
                  </a:extLst>
                </a:gridCol>
              </a:tblGrid>
              <a:tr h="605405">
                <a:tc>
                  <a:txBody>
                    <a:bodyPr/>
                    <a:lstStyle/>
                    <a:p>
                      <a:r>
                        <a:rPr lang="en-IN" sz="1700" kern="1200" dirty="0">
                          <a:solidFill>
                            <a:srgbClr val="FF00FF"/>
                          </a:solidFill>
                          <a:latin typeface="Consolas" panose="020B0609020204030204" pitchFamily="49" charset="0"/>
                          <a:ea typeface="+mn-ea"/>
                          <a:cs typeface="+mn-cs"/>
                        </a:rPr>
                        <a:t>DATEPART</a:t>
                      </a:r>
                      <a:r>
                        <a:rPr lang="en-IN" sz="1700" b="0" i="0" kern="1200" dirty="0">
                          <a:solidFill>
                            <a:schemeClr val="dk1"/>
                          </a:solidFill>
                          <a:effectLst/>
                          <a:latin typeface="+mn-lt"/>
                          <a:ea typeface="+mn-ea"/>
                          <a:cs typeface="+mn-cs"/>
                        </a:rPr>
                        <a:t> (date part,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date part specified in </a:t>
                      </a:r>
                      <a:r>
                        <a:rPr lang="en-US" sz="1700" b="0" i="0" kern="1200" dirty="0" err="1">
                          <a:solidFill>
                            <a:schemeClr val="dk1"/>
                          </a:solidFill>
                          <a:effectLst/>
                          <a:latin typeface="+mn-lt"/>
                          <a:ea typeface="+mn-ea"/>
                          <a:cs typeface="+mn-cs"/>
                        </a:rPr>
                        <a:t>int</a:t>
                      </a:r>
                      <a:r>
                        <a:rPr lang="en-US" sz="1700" b="0" i="0" kern="1200" dirty="0">
                          <a:solidFill>
                            <a:schemeClr val="dk1"/>
                          </a:solidFill>
                          <a:effectLst/>
                          <a:latin typeface="+mn-lt"/>
                          <a:ea typeface="+mn-ea"/>
                          <a:cs typeface="+mn-cs"/>
                        </a:rPr>
                        <a:t> format</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Integer like 1 – 12 for month, 1 – 31 for day, or year like 2021</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59633549"/>
                  </a:ext>
                </a:extLst>
              </a:tr>
            </a:tbl>
          </a:graphicData>
        </a:graphic>
      </p:graphicFrame>
      <p:graphicFrame>
        <p:nvGraphicFramePr>
          <p:cNvPr id="8" name="Table 7">
            <a:extLst>
              <a:ext uri="{FF2B5EF4-FFF2-40B4-BE49-F238E27FC236}">
                <a16:creationId xmlns:a16="http://schemas.microsoft.com/office/drawing/2014/main" id="{DC766DF2-6B07-5958-5FF5-65F1D34C9C30}"/>
              </a:ext>
            </a:extLst>
          </p:cNvPr>
          <p:cNvGraphicFramePr>
            <a:graphicFrameLocks noGrp="1"/>
          </p:cNvGraphicFramePr>
          <p:nvPr>
            <p:extLst>
              <p:ext uri="{D42A27DB-BD31-4B8C-83A1-F6EECF244321}">
                <p14:modId xmlns:p14="http://schemas.microsoft.com/office/powerpoint/2010/main" val="160389781"/>
              </p:ext>
            </p:extLst>
          </p:nvPr>
        </p:nvGraphicFramePr>
        <p:xfrm>
          <a:off x="308186" y="33666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291368403"/>
                    </a:ext>
                  </a:extLst>
                </a:gridCol>
                <a:gridCol w="5638800">
                  <a:extLst>
                    <a:ext uri="{9D8B030D-6E8A-4147-A177-3AD203B41FA5}">
                      <a16:colId xmlns:a16="http://schemas.microsoft.com/office/drawing/2014/main" val="40026789"/>
                    </a:ext>
                  </a:extLst>
                </a:gridCol>
                <a:gridCol w="2873829">
                  <a:extLst>
                    <a:ext uri="{9D8B030D-6E8A-4147-A177-3AD203B41FA5}">
                      <a16:colId xmlns:a16="http://schemas.microsoft.com/office/drawing/2014/main" val="630440507"/>
                    </a:ext>
                  </a:extLst>
                </a:gridCol>
              </a:tblGrid>
              <a:tr h="605405">
                <a:tc>
                  <a:txBody>
                    <a:bodyPr/>
                    <a:lstStyle/>
                    <a:p>
                      <a:r>
                        <a:rPr lang="en-IN" sz="1700" kern="1200" dirty="0">
                          <a:solidFill>
                            <a:srgbClr val="FF00FF"/>
                          </a:solidFill>
                          <a:latin typeface="Consolas" panose="020B0609020204030204" pitchFamily="49" charset="0"/>
                          <a:ea typeface="+mn-ea"/>
                          <a:cs typeface="+mn-cs"/>
                        </a:rPr>
                        <a:t>DATENAME</a:t>
                      </a:r>
                      <a:r>
                        <a:rPr lang="en-IN" sz="1700" b="0" i="0" kern="1200" dirty="0">
                          <a:solidFill>
                            <a:schemeClr val="dk1"/>
                          </a:solidFill>
                          <a:effectLst/>
                          <a:latin typeface="+mn-lt"/>
                          <a:ea typeface="+mn-ea"/>
                          <a:cs typeface="+mn-cs"/>
                        </a:rPr>
                        <a:t> (date part,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date part specified in character format</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Character like April, May, ‘1’, ‘2’, ‘31’, ‘2020’, ‘2021’</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6045645"/>
                  </a:ext>
                </a:extLst>
              </a:tr>
            </a:tbl>
          </a:graphicData>
        </a:graphic>
      </p:graphicFrame>
      <p:graphicFrame>
        <p:nvGraphicFramePr>
          <p:cNvPr id="9" name="Table 8">
            <a:extLst>
              <a:ext uri="{FF2B5EF4-FFF2-40B4-BE49-F238E27FC236}">
                <a16:creationId xmlns:a16="http://schemas.microsoft.com/office/drawing/2014/main" id="{0176FFE0-0823-A9EE-DC33-CDAD89A0DDBE}"/>
              </a:ext>
            </a:extLst>
          </p:cNvPr>
          <p:cNvGraphicFramePr>
            <a:graphicFrameLocks noGrp="1"/>
          </p:cNvGraphicFramePr>
          <p:nvPr>
            <p:extLst>
              <p:ext uri="{D42A27DB-BD31-4B8C-83A1-F6EECF244321}">
                <p14:modId xmlns:p14="http://schemas.microsoft.com/office/powerpoint/2010/main" val="3875547904"/>
              </p:ext>
            </p:extLst>
          </p:nvPr>
        </p:nvGraphicFramePr>
        <p:xfrm>
          <a:off x="308186" y="39762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345736139"/>
                    </a:ext>
                  </a:extLst>
                </a:gridCol>
                <a:gridCol w="5638800">
                  <a:extLst>
                    <a:ext uri="{9D8B030D-6E8A-4147-A177-3AD203B41FA5}">
                      <a16:colId xmlns:a16="http://schemas.microsoft.com/office/drawing/2014/main" val="834645638"/>
                    </a:ext>
                  </a:extLst>
                </a:gridCol>
                <a:gridCol w="2873829">
                  <a:extLst>
                    <a:ext uri="{9D8B030D-6E8A-4147-A177-3AD203B41FA5}">
                      <a16:colId xmlns:a16="http://schemas.microsoft.com/office/drawing/2014/main" val="4082545301"/>
                    </a:ext>
                  </a:extLst>
                </a:gridCol>
              </a:tblGrid>
              <a:tr h="605405">
                <a:tc>
                  <a:txBody>
                    <a:bodyPr/>
                    <a:lstStyle/>
                    <a:p>
                      <a:r>
                        <a:rPr lang="en-US" sz="1700" kern="1200" dirty="0">
                          <a:solidFill>
                            <a:srgbClr val="FF00FF"/>
                          </a:solidFill>
                          <a:latin typeface="Consolas" panose="020B0609020204030204" pitchFamily="49" charset="0"/>
                          <a:ea typeface="+mn-ea"/>
                          <a:cs typeface="+mn-cs"/>
                        </a:rPr>
                        <a:t>EOMONTH</a:t>
                      </a:r>
                      <a:r>
                        <a:rPr lang="en-US" sz="1700" b="0" i="0" kern="1200" dirty="0">
                          <a:solidFill>
                            <a:schemeClr val="dk1"/>
                          </a:solidFill>
                          <a:effectLst/>
                          <a:latin typeface="+mn-lt"/>
                          <a:ea typeface="+mn-ea"/>
                          <a:cs typeface="+mn-cs"/>
                        </a:rPr>
                        <a:t> (date [,months to add)</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the last do of the month with an optional parameter to add months (+ or -).</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dirty="0"/>
                        <a:t>Returns</a:t>
                      </a:r>
                      <a:r>
                        <a:rPr lang="en-US" sz="1700" baseline="0" dirty="0"/>
                        <a:t> end date of specified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0284478"/>
                  </a:ext>
                </a:extLst>
              </a:tr>
            </a:tbl>
          </a:graphicData>
        </a:graphic>
      </p:graphicFrame>
      <p:graphicFrame>
        <p:nvGraphicFramePr>
          <p:cNvPr id="10" name="Table 9">
            <a:extLst>
              <a:ext uri="{FF2B5EF4-FFF2-40B4-BE49-F238E27FC236}">
                <a16:creationId xmlns:a16="http://schemas.microsoft.com/office/drawing/2014/main" id="{22C06D17-CF8B-983B-3624-AE7530ACDF78}"/>
              </a:ext>
            </a:extLst>
          </p:cNvPr>
          <p:cNvGraphicFramePr>
            <a:graphicFrameLocks noGrp="1"/>
          </p:cNvGraphicFramePr>
          <p:nvPr>
            <p:extLst>
              <p:ext uri="{D42A27DB-BD31-4B8C-83A1-F6EECF244321}">
                <p14:modId xmlns:p14="http://schemas.microsoft.com/office/powerpoint/2010/main" val="320284365"/>
              </p:ext>
            </p:extLst>
          </p:nvPr>
        </p:nvGraphicFramePr>
        <p:xfrm>
          <a:off x="308186" y="45858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3222986287"/>
                    </a:ext>
                  </a:extLst>
                </a:gridCol>
                <a:gridCol w="5638800">
                  <a:extLst>
                    <a:ext uri="{9D8B030D-6E8A-4147-A177-3AD203B41FA5}">
                      <a16:colId xmlns:a16="http://schemas.microsoft.com/office/drawing/2014/main" val="2118871988"/>
                    </a:ext>
                  </a:extLst>
                </a:gridCol>
                <a:gridCol w="2873829">
                  <a:extLst>
                    <a:ext uri="{9D8B030D-6E8A-4147-A177-3AD203B41FA5}">
                      <a16:colId xmlns:a16="http://schemas.microsoft.com/office/drawing/2014/main" val="1071128600"/>
                    </a:ext>
                  </a:extLst>
                </a:gridCol>
              </a:tblGrid>
              <a:tr h="605405">
                <a:tc>
                  <a:txBody>
                    <a:bodyPr/>
                    <a:lstStyle/>
                    <a:p>
                      <a:r>
                        <a:rPr lang="en-US" sz="1700" kern="1200" dirty="0">
                          <a:solidFill>
                            <a:srgbClr val="FF00FF"/>
                          </a:solidFill>
                          <a:latin typeface="Consolas" panose="020B0609020204030204" pitchFamily="49" charset="0"/>
                          <a:ea typeface="+mn-ea"/>
                          <a:cs typeface="+mn-cs"/>
                        </a:rPr>
                        <a:t>DATEADD</a:t>
                      </a:r>
                      <a:r>
                        <a:rPr lang="en-US" sz="1700" b="0" i="0" kern="1200" dirty="0">
                          <a:solidFill>
                            <a:schemeClr val="dk1"/>
                          </a:solidFill>
                          <a:effectLst/>
                          <a:latin typeface="+mn-lt"/>
                          <a:ea typeface="+mn-ea"/>
                          <a:cs typeface="+mn-cs"/>
                        </a:rPr>
                        <a:t> (date part, units, date or 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700" b="0" i="0" kern="1200" dirty="0">
                          <a:solidFill>
                            <a:schemeClr val="dk1"/>
                          </a:solidFill>
                          <a:effectLst/>
                          <a:latin typeface="+mn-lt"/>
                          <a:ea typeface="+mn-ea"/>
                          <a:cs typeface="+mn-cs"/>
                        </a:rPr>
                        <a:t>Return date math results</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700" b="0" i="0" kern="1200" dirty="0">
                          <a:solidFill>
                            <a:schemeClr val="dk1"/>
                          </a:solidFill>
                          <a:effectLst/>
                          <a:latin typeface="+mn-lt"/>
                          <a:ea typeface="+mn-ea"/>
                          <a:cs typeface="+mn-cs"/>
                        </a:rPr>
                        <a:t>datetime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12962117"/>
                  </a:ext>
                </a:extLst>
              </a:tr>
            </a:tbl>
          </a:graphicData>
        </a:graphic>
      </p:graphicFrame>
      <p:graphicFrame>
        <p:nvGraphicFramePr>
          <p:cNvPr id="11" name="Table 10">
            <a:extLst>
              <a:ext uri="{FF2B5EF4-FFF2-40B4-BE49-F238E27FC236}">
                <a16:creationId xmlns:a16="http://schemas.microsoft.com/office/drawing/2014/main" id="{386F4256-91A1-C7A0-8118-32471E0EDAF6}"/>
              </a:ext>
            </a:extLst>
          </p:cNvPr>
          <p:cNvGraphicFramePr>
            <a:graphicFrameLocks noGrp="1"/>
          </p:cNvGraphicFramePr>
          <p:nvPr>
            <p:extLst>
              <p:ext uri="{D42A27DB-BD31-4B8C-83A1-F6EECF244321}">
                <p14:modId xmlns:p14="http://schemas.microsoft.com/office/powerpoint/2010/main" val="3064913238"/>
              </p:ext>
            </p:extLst>
          </p:nvPr>
        </p:nvGraphicFramePr>
        <p:xfrm>
          <a:off x="308186" y="51954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3029321278"/>
                    </a:ext>
                  </a:extLst>
                </a:gridCol>
                <a:gridCol w="5638800">
                  <a:extLst>
                    <a:ext uri="{9D8B030D-6E8A-4147-A177-3AD203B41FA5}">
                      <a16:colId xmlns:a16="http://schemas.microsoft.com/office/drawing/2014/main" val="570193047"/>
                    </a:ext>
                  </a:extLst>
                </a:gridCol>
                <a:gridCol w="2873829">
                  <a:extLst>
                    <a:ext uri="{9D8B030D-6E8A-4147-A177-3AD203B41FA5}">
                      <a16:colId xmlns:a16="http://schemas.microsoft.com/office/drawing/2014/main" val="2730194913"/>
                    </a:ext>
                  </a:extLst>
                </a:gridCol>
              </a:tblGrid>
              <a:tr h="605405">
                <a:tc>
                  <a:txBody>
                    <a:bodyPr/>
                    <a:lstStyle/>
                    <a:p>
                      <a:r>
                        <a:rPr lang="en-US" sz="1700" kern="1200" dirty="0">
                          <a:solidFill>
                            <a:srgbClr val="FF00FF"/>
                          </a:solidFill>
                          <a:latin typeface="Consolas" panose="020B0609020204030204" pitchFamily="49" charset="0"/>
                          <a:ea typeface="+mn-ea"/>
                          <a:cs typeface="+mn-cs"/>
                        </a:rPr>
                        <a:t>DATEDIFF</a:t>
                      </a:r>
                      <a:r>
                        <a:rPr lang="en-US" sz="1700" b="0" i="0" kern="1200" dirty="0">
                          <a:solidFill>
                            <a:schemeClr val="dk1"/>
                          </a:solidFill>
                          <a:effectLst/>
                          <a:latin typeface="+mn-lt"/>
                          <a:ea typeface="+mn-ea"/>
                          <a:cs typeface="+mn-cs"/>
                        </a:rPr>
                        <a:t> (date part, start date, end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Give the difference between 2 dates in units specified by date part</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Integer of date part units</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1580180"/>
                  </a:ext>
                </a:extLst>
              </a:tr>
            </a:tbl>
          </a:graphicData>
        </a:graphic>
      </p:graphicFrame>
      <p:graphicFrame>
        <p:nvGraphicFramePr>
          <p:cNvPr id="12" name="Table 11">
            <a:extLst>
              <a:ext uri="{FF2B5EF4-FFF2-40B4-BE49-F238E27FC236}">
                <a16:creationId xmlns:a16="http://schemas.microsoft.com/office/drawing/2014/main" id="{DE69357A-2750-931B-CA35-7E19D4E8182D}"/>
              </a:ext>
            </a:extLst>
          </p:cNvPr>
          <p:cNvGraphicFramePr>
            <a:graphicFrameLocks noGrp="1"/>
          </p:cNvGraphicFramePr>
          <p:nvPr>
            <p:extLst>
              <p:ext uri="{D42A27DB-BD31-4B8C-83A1-F6EECF244321}">
                <p14:modId xmlns:p14="http://schemas.microsoft.com/office/powerpoint/2010/main" val="984721989"/>
              </p:ext>
            </p:extLst>
          </p:nvPr>
        </p:nvGraphicFramePr>
        <p:xfrm>
          <a:off x="308186" y="5805081"/>
          <a:ext cx="11765992" cy="609600"/>
        </p:xfrm>
        <a:graphic>
          <a:graphicData uri="http://schemas.openxmlformats.org/drawingml/2006/table">
            <a:tbl>
              <a:tblPr firstRow="1" bandRow="1">
                <a:tableStyleId>{8EC20E35-A176-4012-BC5E-935CFFF8708E}</a:tableStyleId>
              </a:tblPr>
              <a:tblGrid>
                <a:gridCol w="3253363">
                  <a:extLst>
                    <a:ext uri="{9D8B030D-6E8A-4147-A177-3AD203B41FA5}">
                      <a16:colId xmlns:a16="http://schemas.microsoft.com/office/drawing/2014/main" val="2197992960"/>
                    </a:ext>
                  </a:extLst>
                </a:gridCol>
                <a:gridCol w="5638800">
                  <a:extLst>
                    <a:ext uri="{9D8B030D-6E8A-4147-A177-3AD203B41FA5}">
                      <a16:colId xmlns:a16="http://schemas.microsoft.com/office/drawing/2014/main" val="149241725"/>
                    </a:ext>
                  </a:extLst>
                </a:gridCol>
                <a:gridCol w="2873829">
                  <a:extLst>
                    <a:ext uri="{9D8B030D-6E8A-4147-A177-3AD203B41FA5}">
                      <a16:colId xmlns:a16="http://schemas.microsoft.com/office/drawing/2014/main" val="3701442752"/>
                    </a:ext>
                  </a:extLst>
                </a:gridCol>
              </a:tblGrid>
              <a:tr h="605405">
                <a:tc>
                  <a:txBody>
                    <a:bodyPr/>
                    <a:lstStyle/>
                    <a:p>
                      <a:r>
                        <a:rPr lang="en-IN" sz="1700" kern="1200" dirty="0">
                          <a:solidFill>
                            <a:srgbClr val="FF00FF"/>
                          </a:solidFill>
                          <a:latin typeface="Consolas" panose="020B0609020204030204" pitchFamily="49" charset="0"/>
                          <a:ea typeface="+mn-ea"/>
                          <a:cs typeface="+mn-cs"/>
                        </a:rPr>
                        <a:t>ISDATE</a:t>
                      </a:r>
                      <a:r>
                        <a:rPr lang="en-IN" sz="1700" b="0" i="0" kern="1200" dirty="0">
                          <a:solidFill>
                            <a:schemeClr val="dk1"/>
                          </a:solidFill>
                          <a:effectLst/>
                          <a:latin typeface="+mn-lt"/>
                          <a:ea typeface="+mn-ea"/>
                          <a:cs typeface="+mn-cs"/>
                        </a:rPr>
                        <a:t> (potential date string)</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Use to validate a date string</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700" b="0" i="0" kern="1200" dirty="0">
                          <a:solidFill>
                            <a:schemeClr val="dk1"/>
                          </a:solidFill>
                          <a:effectLst/>
                          <a:latin typeface="+mn-lt"/>
                          <a:ea typeface="+mn-ea"/>
                          <a:cs typeface="+mn-cs"/>
                        </a:rPr>
                        <a:t>Returns 1 if the string is a valid date or 0 if not a valid date.</a:t>
                      </a:r>
                      <a:endParaRPr lang="en-US" sz="17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3145220"/>
                  </a:ext>
                </a:extLst>
              </a:tr>
            </a:tbl>
          </a:graphicData>
        </a:graphic>
      </p:graphicFrame>
    </p:spTree>
    <p:extLst>
      <p:ext uri="{BB962C8B-B14F-4D97-AF65-F5344CB8AC3E}">
        <p14:creationId xmlns:p14="http://schemas.microsoft.com/office/powerpoint/2010/main" val="13808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DAY()</a:t>
            </a:r>
          </a:p>
        </p:txBody>
      </p:sp>
      <p:sp>
        <p:nvSpPr>
          <p:cNvPr id="5" name="Rectangle 4">
            <a:extLst>
              <a:ext uri="{FF2B5EF4-FFF2-40B4-BE49-F238E27FC236}">
                <a16:creationId xmlns:a16="http://schemas.microsoft.com/office/drawing/2014/main" id="{C4A6F3DF-2EB8-43CF-3795-79063F5A0067}"/>
              </a:ext>
            </a:extLst>
          </p:cNvPr>
          <p:cNvSpPr/>
          <p:nvPr/>
        </p:nvSpPr>
        <p:spPr>
          <a:xfrm>
            <a:off x="224485" y="4558975"/>
            <a:ext cx="6345820" cy="738664"/>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p>
        </p:txBody>
      </p:sp>
      <p:sp>
        <p:nvSpPr>
          <p:cNvPr id="7" name="Rectangle: Top Corners Rounded 6">
            <a:extLst>
              <a:ext uri="{FF2B5EF4-FFF2-40B4-BE49-F238E27FC236}">
                <a16:creationId xmlns:a16="http://schemas.microsoft.com/office/drawing/2014/main" id="{72A86601-7B9C-F9F6-5604-2455DAE19E61}"/>
              </a:ext>
            </a:extLst>
          </p:cNvPr>
          <p:cNvSpPr/>
          <p:nvPr/>
        </p:nvSpPr>
        <p:spPr>
          <a:xfrm>
            <a:off x="224485" y="4229791"/>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- 3</a:t>
            </a:r>
          </a:p>
        </p:txBody>
      </p:sp>
      <p:sp>
        <p:nvSpPr>
          <p:cNvPr id="13" name="Rectangle 12"/>
          <p:cNvSpPr/>
          <p:nvPr/>
        </p:nvSpPr>
        <p:spPr>
          <a:xfrm>
            <a:off x="131179" y="855719"/>
            <a:ext cx="10251525" cy="677108"/>
          </a:xfrm>
          <a:prstGeom prst="rect">
            <a:avLst/>
          </a:prstGeom>
        </p:spPr>
        <p:txBody>
          <a:bodyPr wrap="square">
            <a:spAutoFit/>
          </a:bodyPr>
          <a:lstStyle/>
          <a:p>
            <a:r>
              <a:rPr lang="en-IN" sz="2000" dirty="0">
                <a:solidFill>
                  <a:srgbClr val="FF00FF"/>
                </a:solidFill>
                <a:latin typeface="Consolas" panose="020B0609020204030204" pitchFamily="49" charset="0"/>
              </a:rPr>
              <a:t>DAY</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The date function DAY </a:t>
            </a:r>
            <a:r>
              <a:rPr lang="en-US" b="1" dirty="0"/>
              <a:t>accepts a date, datetime, or valid date string </a:t>
            </a:r>
            <a:r>
              <a:rPr lang="en-US" dirty="0"/>
              <a:t>and returns the </a:t>
            </a:r>
            <a:r>
              <a:rPr lang="en-US" b="1" dirty="0">
                <a:solidFill>
                  <a:schemeClr val="tx2"/>
                </a:solidFill>
              </a:rPr>
              <a:t>Day part as an </a:t>
            </a:r>
          </a:p>
          <a:p>
            <a:pPr lvl="2"/>
            <a:r>
              <a:rPr lang="en-US" b="1" dirty="0">
                <a:solidFill>
                  <a:schemeClr val="tx2"/>
                </a:solidFill>
              </a:rPr>
              <a:t>    integer value</a:t>
            </a:r>
            <a:r>
              <a:rPr lang="en-US" dirty="0"/>
              <a:t>.</a:t>
            </a:r>
            <a:r>
              <a:rPr lang="en-IN" dirty="0">
                <a:solidFill>
                  <a:srgbClr val="808080"/>
                </a:solidFill>
                <a:latin typeface="Consolas" panose="020B0609020204030204" pitchFamily="49" charset="0"/>
              </a:rPr>
              <a:t> </a:t>
            </a:r>
          </a:p>
        </p:txBody>
      </p:sp>
      <p:sp>
        <p:nvSpPr>
          <p:cNvPr id="14" name="Rectangle: Top Corners Rounded 6">
            <a:extLst>
              <a:ext uri="{FF2B5EF4-FFF2-40B4-BE49-F238E27FC236}">
                <a16:creationId xmlns:a16="http://schemas.microsoft.com/office/drawing/2014/main" id="{72A86601-7B9C-F9F6-5604-2455DAE19E61}"/>
              </a:ext>
            </a:extLst>
          </p:cNvPr>
          <p:cNvSpPr/>
          <p:nvPr/>
        </p:nvSpPr>
        <p:spPr>
          <a:xfrm>
            <a:off x="7104257" y="4261165"/>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104257" y="4590349"/>
            <a:ext cx="3550316" cy="611610"/>
          </a:xfrm>
          <a:prstGeom prst="rect">
            <a:avLst/>
          </a:prstGeom>
        </p:spPr>
      </p:pic>
      <p:sp>
        <p:nvSpPr>
          <p:cNvPr id="17" name="Rectangle 16">
            <a:extLst>
              <a:ext uri="{FF2B5EF4-FFF2-40B4-BE49-F238E27FC236}">
                <a16:creationId xmlns:a16="http://schemas.microsoft.com/office/drawing/2014/main" id="{C4A6F3DF-2EB8-43CF-3795-79063F5A0067}"/>
              </a:ext>
            </a:extLst>
          </p:cNvPr>
          <p:cNvSpPr/>
          <p:nvPr/>
        </p:nvSpPr>
        <p:spPr>
          <a:xfrm>
            <a:off x="224485" y="2006529"/>
            <a:ext cx="6345820" cy="307777"/>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224485" y="1677345"/>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- 1</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104257" y="1677345"/>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1" name="Rectangle 20">
            <a:extLst>
              <a:ext uri="{FF2B5EF4-FFF2-40B4-BE49-F238E27FC236}">
                <a16:creationId xmlns:a16="http://schemas.microsoft.com/office/drawing/2014/main" id="{C4A6F3DF-2EB8-43CF-3795-79063F5A0067}"/>
              </a:ext>
            </a:extLst>
          </p:cNvPr>
          <p:cNvSpPr/>
          <p:nvPr/>
        </p:nvSpPr>
        <p:spPr>
          <a:xfrm>
            <a:off x="224485" y="3205053"/>
            <a:ext cx="6345820" cy="523220"/>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[Day]</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7104257" y="2907243"/>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257" y="3257233"/>
            <a:ext cx="3151803" cy="6120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257" y="2037903"/>
            <a:ext cx="2520856" cy="612000"/>
          </a:xfrm>
          <a:prstGeom prst="rect">
            <a:avLst/>
          </a:prstGeom>
        </p:spPr>
      </p:pic>
      <p:sp>
        <p:nvSpPr>
          <p:cNvPr id="27" name="Rectangle: Top Corners Rounded 6">
            <a:extLst>
              <a:ext uri="{FF2B5EF4-FFF2-40B4-BE49-F238E27FC236}">
                <a16:creationId xmlns:a16="http://schemas.microsoft.com/office/drawing/2014/main" id="{72A86601-7B9C-F9F6-5604-2455DAE19E61}"/>
              </a:ext>
            </a:extLst>
          </p:cNvPr>
          <p:cNvSpPr/>
          <p:nvPr/>
        </p:nvSpPr>
        <p:spPr>
          <a:xfrm>
            <a:off x="224485" y="2873107"/>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- 2</a:t>
            </a:r>
          </a:p>
        </p:txBody>
      </p:sp>
    </p:spTree>
    <p:extLst>
      <p:ext uri="{BB962C8B-B14F-4D97-AF65-F5344CB8AC3E}">
        <p14:creationId xmlns:p14="http://schemas.microsoft.com/office/powerpoint/2010/main" val="273674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p:bldP spid="14" grpId="0" animBg="1"/>
      <p:bldP spid="17" grpId="0" animBg="1"/>
      <p:bldP spid="18" grpId="0" animBg="1"/>
      <p:bldP spid="19" grpId="0" animBg="1"/>
      <p:bldP spid="21" grpId="0" animBg="1"/>
      <p:bldP spid="23" grpId="0" animBg="1"/>
      <p:bldP spid="2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MONTH ()</a:t>
            </a:r>
          </a:p>
        </p:txBody>
      </p:sp>
      <p:sp>
        <p:nvSpPr>
          <p:cNvPr id="5" name="Rectangle 4">
            <a:extLst>
              <a:ext uri="{FF2B5EF4-FFF2-40B4-BE49-F238E27FC236}">
                <a16:creationId xmlns:a16="http://schemas.microsoft.com/office/drawing/2014/main" id="{C4A6F3DF-2EB8-43CF-3795-79063F5A0067}"/>
              </a:ext>
            </a:extLst>
          </p:cNvPr>
          <p:cNvSpPr/>
          <p:nvPr/>
        </p:nvSpPr>
        <p:spPr>
          <a:xfrm>
            <a:off x="198460" y="4575022"/>
            <a:ext cx="6527765" cy="738664"/>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p>
        </p:txBody>
      </p:sp>
      <p:sp>
        <p:nvSpPr>
          <p:cNvPr id="7" name="Rectangle: Top Corners Rounded 6">
            <a:extLst>
              <a:ext uri="{FF2B5EF4-FFF2-40B4-BE49-F238E27FC236}">
                <a16:creationId xmlns:a16="http://schemas.microsoft.com/office/drawing/2014/main" id="{72A86601-7B9C-F9F6-5604-2455DAE19E61}"/>
              </a:ext>
            </a:extLst>
          </p:cNvPr>
          <p:cNvSpPr/>
          <p:nvPr/>
        </p:nvSpPr>
        <p:spPr>
          <a:xfrm>
            <a:off x="198461" y="4245838"/>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- 3</a:t>
            </a:r>
          </a:p>
        </p:txBody>
      </p:sp>
      <p:sp>
        <p:nvSpPr>
          <p:cNvPr id="13" name="Rectangle 12"/>
          <p:cNvSpPr/>
          <p:nvPr/>
        </p:nvSpPr>
        <p:spPr>
          <a:xfrm>
            <a:off x="131179" y="855719"/>
            <a:ext cx="10251525" cy="677108"/>
          </a:xfrm>
          <a:prstGeom prst="rect">
            <a:avLst/>
          </a:prstGeom>
        </p:spPr>
        <p:txBody>
          <a:bodyPr wrap="square">
            <a:spAutoFit/>
          </a:bodyPr>
          <a:lstStyle/>
          <a:p>
            <a:r>
              <a:rPr lang="en-IN" sz="2000" dirty="0">
                <a:solidFill>
                  <a:srgbClr val="FF00FF"/>
                </a:solidFill>
                <a:latin typeface="Consolas" panose="020B0609020204030204" pitchFamily="49" charset="0"/>
              </a:rPr>
              <a:t>MONTH</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The date function MONTH </a:t>
            </a:r>
            <a:r>
              <a:rPr lang="en-US" b="1" dirty="0"/>
              <a:t>accepts a date, datetime, or valid date string </a:t>
            </a:r>
            <a:r>
              <a:rPr lang="en-US" dirty="0"/>
              <a:t>and returns the </a:t>
            </a:r>
            <a:r>
              <a:rPr lang="en-US" b="1" dirty="0">
                <a:solidFill>
                  <a:schemeClr val="tx2"/>
                </a:solidFill>
              </a:rPr>
              <a:t>Month 		         part as an integer value</a:t>
            </a:r>
            <a:r>
              <a:rPr lang="en-US" dirty="0"/>
              <a:t>.</a:t>
            </a:r>
            <a:endParaRPr lang="en-IN" dirty="0">
              <a:solidFill>
                <a:srgbClr val="808080"/>
              </a:solidFill>
              <a:latin typeface="Consolas" panose="020B0609020204030204" pitchFamily="49" charset="0"/>
            </a:endParaRPr>
          </a:p>
        </p:txBody>
      </p:sp>
      <p:sp>
        <p:nvSpPr>
          <p:cNvPr id="14" name="Rectangle: Top Corners Rounded 6">
            <a:extLst>
              <a:ext uri="{FF2B5EF4-FFF2-40B4-BE49-F238E27FC236}">
                <a16:creationId xmlns:a16="http://schemas.microsoft.com/office/drawing/2014/main" id="{72A86601-7B9C-F9F6-5604-2455DAE19E61}"/>
              </a:ext>
            </a:extLst>
          </p:cNvPr>
          <p:cNvSpPr/>
          <p:nvPr/>
        </p:nvSpPr>
        <p:spPr>
          <a:xfrm>
            <a:off x="7078233" y="4277212"/>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7" name="Rectangle 16">
            <a:extLst>
              <a:ext uri="{FF2B5EF4-FFF2-40B4-BE49-F238E27FC236}">
                <a16:creationId xmlns:a16="http://schemas.microsoft.com/office/drawing/2014/main" id="{C4A6F3DF-2EB8-43CF-3795-79063F5A0067}"/>
              </a:ext>
            </a:extLst>
          </p:cNvPr>
          <p:cNvSpPr/>
          <p:nvPr/>
        </p:nvSpPr>
        <p:spPr>
          <a:xfrm>
            <a:off x="198460" y="2022576"/>
            <a:ext cx="6527767" cy="307777"/>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1" y="1693392"/>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- 1</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078233" y="1693392"/>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1" name="Rectangle 20">
            <a:extLst>
              <a:ext uri="{FF2B5EF4-FFF2-40B4-BE49-F238E27FC236}">
                <a16:creationId xmlns:a16="http://schemas.microsoft.com/office/drawing/2014/main" id="{C4A6F3DF-2EB8-43CF-3795-79063F5A0067}"/>
              </a:ext>
            </a:extLst>
          </p:cNvPr>
          <p:cNvSpPr/>
          <p:nvPr/>
        </p:nvSpPr>
        <p:spPr>
          <a:xfrm>
            <a:off x="198461" y="3221100"/>
            <a:ext cx="6527766" cy="523220"/>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[Month]</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7078233" y="2889154"/>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7" name="Rectangle: Top Corners Rounded 6">
            <a:extLst>
              <a:ext uri="{FF2B5EF4-FFF2-40B4-BE49-F238E27FC236}">
                <a16:creationId xmlns:a16="http://schemas.microsoft.com/office/drawing/2014/main" id="{72A86601-7B9C-F9F6-5604-2455DAE19E61}"/>
              </a:ext>
            </a:extLst>
          </p:cNvPr>
          <p:cNvSpPr/>
          <p:nvPr/>
        </p:nvSpPr>
        <p:spPr>
          <a:xfrm>
            <a:off x="198461" y="2889154"/>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- 2</a:t>
            </a:r>
          </a:p>
        </p:txBody>
      </p:sp>
      <p:pic>
        <p:nvPicPr>
          <p:cNvPr id="4" name="Picture 3">
            <a:extLst>
              <a:ext uri="{FF2B5EF4-FFF2-40B4-BE49-F238E27FC236}">
                <a16:creationId xmlns:a16="http://schemas.microsoft.com/office/drawing/2014/main" id="{4FF37C29-4F71-3147-8D41-F217E6D0A7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078233" y="2022381"/>
            <a:ext cx="3046980" cy="612000"/>
          </a:xfrm>
          <a:prstGeom prst="rect">
            <a:avLst/>
          </a:prstGeom>
        </p:spPr>
      </p:pic>
      <p:pic>
        <p:nvPicPr>
          <p:cNvPr id="8" name="Picture 7">
            <a:extLst>
              <a:ext uri="{FF2B5EF4-FFF2-40B4-BE49-F238E27FC236}">
                <a16:creationId xmlns:a16="http://schemas.microsoft.com/office/drawing/2014/main" id="{31BF6C00-EB79-6B1F-6575-CEA10FF3355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078233" y="3213132"/>
            <a:ext cx="3671997" cy="612000"/>
          </a:xfrm>
          <a:prstGeom prst="rect">
            <a:avLst/>
          </a:prstGeom>
        </p:spPr>
      </p:pic>
      <p:pic>
        <p:nvPicPr>
          <p:cNvPr id="10" name="Picture 9">
            <a:extLst>
              <a:ext uri="{FF2B5EF4-FFF2-40B4-BE49-F238E27FC236}">
                <a16:creationId xmlns:a16="http://schemas.microsoft.com/office/drawing/2014/main" id="{F6A60A8E-584C-918B-10FB-8C7EC22F540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7078233" y="4601424"/>
            <a:ext cx="4787195" cy="612000"/>
          </a:xfrm>
          <a:prstGeom prst="rect">
            <a:avLst/>
          </a:prstGeom>
        </p:spPr>
      </p:pic>
    </p:spTree>
    <p:extLst>
      <p:ext uri="{BB962C8B-B14F-4D97-AF65-F5344CB8AC3E}">
        <p14:creationId xmlns:p14="http://schemas.microsoft.com/office/powerpoint/2010/main" val="174983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p:bldP spid="14" grpId="0" animBg="1"/>
      <p:bldP spid="17" grpId="0" animBg="1"/>
      <p:bldP spid="18" grpId="0" animBg="1"/>
      <p:bldP spid="19" grpId="0" animBg="1"/>
      <p:bldP spid="21" grpId="0" animBg="1"/>
      <p:bldP spid="23" grpId="0" animBg="1"/>
      <p:bldP spid="2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YEAR ()</a:t>
            </a:r>
          </a:p>
        </p:txBody>
      </p:sp>
      <p:sp>
        <p:nvSpPr>
          <p:cNvPr id="5" name="Rectangle 4">
            <a:extLst>
              <a:ext uri="{FF2B5EF4-FFF2-40B4-BE49-F238E27FC236}">
                <a16:creationId xmlns:a16="http://schemas.microsoft.com/office/drawing/2014/main" id="{C4A6F3DF-2EB8-43CF-3795-79063F5A0067}"/>
              </a:ext>
            </a:extLst>
          </p:cNvPr>
          <p:cNvSpPr/>
          <p:nvPr/>
        </p:nvSpPr>
        <p:spPr>
          <a:xfrm>
            <a:off x="198460" y="4575022"/>
            <a:ext cx="6527765" cy="738664"/>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 </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p>
        </p:txBody>
      </p:sp>
      <p:sp>
        <p:nvSpPr>
          <p:cNvPr id="7" name="Rectangle: Top Corners Rounded 6">
            <a:extLst>
              <a:ext uri="{FF2B5EF4-FFF2-40B4-BE49-F238E27FC236}">
                <a16:creationId xmlns:a16="http://schemas.microsoft.com/office/drawing/2014/main" id="{72A86601-7B9C-F9F6-5604-2455DAE19E61}"/>
              </a:ext>
            </a:extLst>
          </p:cNvPr>
          <p:cNvSpPr/>
          <p:nvPr/>
        </p:nvSpPr>
        <p:spPr>
          <a:xfrm>
            <a:off x="198461" y="4245838"/>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- 3</a:t>
            </a:r>
          </a:p>
        </p:txBody>
      </p:sp>
      <p:sp>
        <p:nvSpPr>
          <p:cNvPr id="13" name="Rectangle 12"/>
          <p:cNvSpPr/>
          <p:nvPr/>
        </p:nvSpPr>
        <p:spPr>
          <a:xfrm>
            <a:off x="131179" y="855719"/>
            <a:ext cx="10251525" cy="677108"/>
          </a:xfrm>
          <a:prstGeom prst="rect">
            <a:avLst/>
          </a:prstGeom>
        </p:spPr>
        <p:txBody>
          <a:bodyPr wrap="square">
            <a:spAutoFit/>
          </a:bodyPr>
          <a:lstStyle/>
          <a:p>
            <a:r>
              <a:rPr lang="en-IN" sz="2000" dirty="0">
                <a:solidFill>
                  <a:srgbClr val="FF00FF"/>
                </a:solidFill>
                <a:latin typeface="Consolas" panose="020B0609020204030204" pitchFamily="49" charset="0"/>
              </a:rPr>
              <a:t>YEAR</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The date function YEAR </a:t>
            </a:r>
            <a:r>
              <a:rPr lang="en-US" b="1" dirty="0"/>
              <a:t>accepts a date, datetime, or valid date string </a:t>
            </a:r>
            <a:r>
              <a:rPr lang="en-US" dirty="0"/>
              <a:t>and returns the </a:t>
            </a:r>
            <a:r>
              <a:rPr lang="en-US" b="1" dirty="0">
                <a:solidFill>
                  <a:schemeClr val="tx2"/>
                </a:solidFill>
              </a:rPr>
              <a:t>Year part as    	      an integer value</a:t>
            </a:r>
            <a:r>
              <a:rPr lang="en-US" dirty="0"/>
              <a:t>.</a:t>
            </a:r>
            <a:endParaRPr lang="en-IN" dirty="0">
              <a:solidFill>
                <a:srgbClr val="808080"/>
              </a:solidFill>
              <a:latin typeface="Consolas" panose="020B0609020204030204" pitchFamily="49" charset="0"/>
            </a:endParaRPr>
          </a:p>
        </p:txBody>
      </p:sp>
      <p:sp>
        <p:nvSpPr>
          <p:cNvPr id="14" name="Rectangle: Top Corners Rounded 6">
            <a:extLst>
              <a:ext uri="{FF2B5EF4-FFF2-40B4-BE49-F238E27FC236}">
                <a16:creationId xmlns:a16="http://schemas.microsoft.com/office/drawing/2014/main" id="{72A86601-7B9C-F9F6-5604-2455DAE19E61}"/>
              </a:ext>
            </a:extLst>
          </p:cNvPr>
          <p:cNvSpPr/>
          <p:nvPr/>
        </p:nvSpPr>
        <p:spPr>
          <a:xfrm>
            <a:off x="7078233" y="4277212"/>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7" name="Rectangle 16">
            <a:extLst>
              <a:ext uri="{FF2B5EF4-FFF2-40B4-BE49-F238E27FC236}">
                <a16:creationId xmlns:a16="http://schemas.microsoft.com/office/drawing/2014/main" id="{C4A6F3DF-2EB8-43CF-3795-79063F5A0067}"/>
              </a:ext>
            </a:extLst>
          </p:cNvPr>
          <p:cNvSpPr/>
          <p:nvPr/>
        </p:nvSpPr>
        <p:spPr>
          <a:xfrm>
            <a:off x="198460" y="2022576"/>
            <a:ext cx="6527767" cy="307777"/>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1" y="1693392"/>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- 1</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078233" y="1693392"/>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1" name="Rectangle 20">
            <a:extLst>
              <a:ext uri="{FF2B5EF4-FFF2-40B4-BE49-F238E27FC236}">
                <a16:creationId xmlns:a16="http://schemas.microsoft.com/office/drawing/2014/main" id="{C4A6F3DF-2EB8-43CF-3795-79063F5A0067}"/>
              </a:ext>
            </a:extLst>
          </p:cNvPr>
          <p:cNvSpPr/>
          <p:nvPr/>
        </p:nvSpPr>
        <p:spPr>
          <a:xfrm>
            <a:off x="198461" y="3221100"/>
            <a:ext cx="6527766" cy="523220"/>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'20220101'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'2022-07-14 15:46:19.277'</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[Year]</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7078233" y="2889154"/>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7" name="Rectangle: Top Corners Rounded 6">
            <a:extLst>
              <a:ext uri="{FF2B5EF4-FFF2-40B4-BE49-F238E27FC236}">
                <a16:creationId xmlns:a16="http://schemas.microsoft.com/office/drawing/2014/main" id="{72A86601-7B9C-F9F6-5604-2455DAE19E61}"/>
              </a:ext>
            </a:extLst>
          </p:cNvPr>
          <p:cNvSpPr/>
          <p:nvPr/>
        </p:nvSpPr>
        <p:spPr>
          <a:xfrm>
            <a:off x="198461" y="2889154"/>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- 2</a:t>
            </a:r>
          </a:p>
        </p:txBody>
      </p:sp>
      <p:pic>
        <p:nvPicPr>
          <p:cNvPr id="6" name="Picture 5">
            <a:extLst>
              <a:ext uri="{FF2B5EF4-FFF2-40B4-BE49-F238E27FC236}">
                <a16:creationId xmlns:a16="http://schemas.microsoft.com/office/drawing/2014/main" id="{44B127CF-A2B4-C301-5C23-6FA165059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233" y="2018268"/>
            <a:ext cx="3099917" cy="612000"/>
          </a:xfrm>
          <a:prstGeom prst="rect">
            <a:avLst/>
          </a:prstGeom>
        </p:spPr>
      </p:pic>
      <p:pic>
        <p:nvPicPr>
          <p:cNvPr id="15" name="Picture 14">
            <a:extLst>
              <a:ext uri="{FF2B5EF4-FFF2-40B4-BE49-F238E27FC236}">
                <a16:creationId xmlns:a16="http://schemas.microsoft.com/office/drawing/2014/main" id="{9E8B019E-3F26-E8ED-16FD-24166CF9D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232" y="3220399"/>
            <a:ext cx="3645958" cy="612000"/>
          </a:xfrm>
          <a:prstGeom prst="rect">
            <a:avLst/>
          </a:prstGeom>
        </p:spPr>
      </p:pic>
      <p:pic>
        <p:nvPicPr>
          <p:cNvPr id="20" name="Picture 19">
            <a:extLst>
              <a:ext uri="{FF2B5EF4-FFF2-40B4-BE49-F238E27FC236}">
                <a16:creationId xmlns:a16="http://schemas.microsoft.com/office/drawing/2014/main" id="{195C1E1A-4118-D8D2-4424-2FD7E5ADD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232" y="4597447"/>
            <a:ext cx="4270980" cy="612000"/>
          </a:xfrm>
          <a:prstGeom prst="rect">
            <a:avLst/>
          </a:prstGeom>
        </p:spPr>
      </p:pic>
    </p:spTree>
    <p:extLst>
      <p:ext uri="{BB962C8B-B14F-4D97-AF65-F5344CB8AC3E}">
        <p14:creationId xmlns:p14="http://schemas.microsoft.com/office/powerpoint/2010/main" val="8139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p:bldP spid="14" grpId="0" animBg="1"/>
      <p:bldP spid="17" grpId="0" animBg="1"/>
      <p:bldP spid="18" grpId="0" animBg="1"/>
      <p:bldP spid="19" grpId="0" animBg="1"/>
      <p:bldP spid="21" grpId="0" animBg="1"/>
      <p:bldP spid="23"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DATEPART ()</a:t>
            </a:r>
          </a:p>
        </p:txBody>
      </p:sp>
      <p:sp>
        <p:nvSpPr>
          <p:cNvPr id="13" name="Rectangle 12"/>
          <p:cNvSpPr/>
          <p:nvPr/>
        </p:nvSpPr>
        <p:spPr>
          <a:xfrm>
            <a:off x="131179" y="855719"/>
            <a:ext cx="10251525" cy="400110"/>
          </a:xfrm>
          <a:prstGeom prst="rect">
            <a:avLst/>
          </a:prstGeom>
        </p:spPr>
        <p:txBody>
          <a:bodyPr wrap="square">
            <a:spAutoFit/>
          </a:bodyPr>
          <a:lstStyle/>
          <a:p>
            <a:r>
              <a:rPr lang="en-IN" sz="2000" dirty="0">
                <a:solidFill>
                  <a:srgbClr val="FF00FF"/>
                </a:solidFill>
                <a:latin typeface="Consolas" panose="020B0609020204030204" pitchFamily="49" charset="0"/>
              </a:rPr>
              <a:t>DATEPART</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It returns an integer corresponding to the datepart specified in DATEPART function.</a:t>
            </a:r>
            <a:endParaRPr lang="en-IN" dirty="0">
              <a:solidFill>
                <a:srgbClr val="808080"/>
              </a:solidFill>
              <a:latin typeface="Consolas" panose="020B0609020204030204" pitchFamily="49" charset="0"/>
            </a:endParaRPr>
          </a:p>
        </p:txBody>
      </p:sp>
      <p:sp>
        <p:nvSpPr>
          <p:cNvPr id="17" name="Rectangle 16">
            <a:extLst>
              <a:ext uri="{FF2B5EF4-FFF2-40B4-BE49-F238E27FC236}">
                <a16:creationId xmlns:a16="http://schemas.microsoft.com/office/drawing/2014/main" id="{C4A6F3DF-2EB8-43CF-3795-79063F5A0067}"/>
              </a:ext>
            </a:extLst>
          </p:cNvPr>
          <p:cNvSpPr/>
          <p:nvPr/>
        </p:nvSpPr>
        <p:spPr>
          <a:xfrm>
            <a:off x="198460" y="1682107"/>
            <a:ext cx="6527767" cy="1600438"/>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DATEPART</a:t>
            </a:r>
            <a:r>
              <a:rPr lang="en-GB" sz="1400" dirty="0">
                <a:solidFill>
                  <a:srgbClr val="808080"/>
                </a:solidFill>
                <a:latin typeface="Consolas" panose="020B0609020204030204" pitchFamily="49" charset="0"/>
              </a:rPr>
              <a:t>(</a:t>
            </a:r>
            <a:r>
              <a:rPr lang="en-GB" sz="1400" dirty="0">
                <a:solidFill>
                  <a:srgbClr val="FF00FF"/>
                </a:solidFill>
                <a:latin typeface="Consolas" panose="020B0609020204030204" pitchFamily="49" charset="0"/>
              </a:rPr>
              <a:t>WEEK</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GETDATE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AS</a:t>
            </a:r>
            <a:r>
              <a:rPr lang="en-GB" sz="1400" dirty="0">
                <a:solidFill>
                  <a:prstClr val="black"/>
                </a:solidFill>
                <a:latin typeface="Consolas" panose="020B0609020204030204" pitchFamily="49" charset="0"/>
              </a:rPr>
              <a:t> </a:t>
            </a:r>
            <a:r>
              <a:rPr lang="en-GB" sz="1400" dirty="0">
                <a:solidFill>
                  <a:srgbClr val="FF0000"/>
                </a:solidFill>
                <a:latin typeface="Consolas" panose="020B0609020204030204" pitchFamily="49" charset="0"/>
              </a:rPr>
              <a:t>'Week'</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HOUR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'Hour'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DATEPART</a:t>
            </a:r>
            <a:r>
              <a:rPr lang="en-GB" sz="1400" dirty="0">
                <a:solidFill>
                  <a:srgbClr val="808080"/>
                </a:solidFill>
                <a:latin typeface="Consolas" panose="020B0609020204030204" pitchFamily="49" charset="0"/>
              </a:rPr>
              <a:t>(</a:t>
            </a:r>
            <a:r>
              <a:rPr lang="en-GB" sz="1400" dirty="0">
                <a:solidFill>
                  <a:srgbClr val="FF00FF"/>
                </a:solidFill>
                <a:latin typeface="Consolas" panose="020B0609020204030204" pitchFamily="49" charset="0"/>
              </a:rPr>
              <a:t>MINUTE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GETDATE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AS</a:t>
            </a:r>
            <a:r>
              <a:rPr lang="en-GB" sz="1400" dirty="0">
                <a:solidFill>
                  <a:prstClr val="black"/>
                </a:solidFill>
                <a:latin typeface="Consolas" panose="020B0609020204030204" pitchFamily="49" charset="0"/>
              </a:rPr>
              <a:t> </a:t>
            </a:r>
            <a:r>
              <a:rPr lang="en-GB" sz="1400" dirty="0">
                <a:solidFill>
                  <a:srgbClr val="FF0000"/>
                </a:solidFill>
                <a:latin typeface="Consolas" panose="020B0609020204030204" pitchFamily="49" charset="0"/>
              </a:rPr>
              <a:t>'Minute'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DATEPART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SECOND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'Second'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2" y="1352923"/>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078233" y="1352923"/>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pic>
        <p:nvPicPr>
          <p:cNvPr id="4" name="Picture 3">
            <a:extLst>
              <a:ext uri="{FF2B5EF4-FFF2-40B4-BE49-F238E27FC236}">
                <a16:creationId xmlns:a16="http://schemas.microsoft.com/office/drawing/2014/main" id="{3F2BCC9E-F3C4-866E-9808-E3822D192EF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078231" y="1682106"/>
            <a:ext cx="900000" cy="4227633"/>
          </a:xfrm>
          <a:prstGeom prst="rect">
            <a:avLst/>
          </a:prstGeom>
        </p:spPr>
      </p:pic>
    </p:spTree>
    <p:extLst>
      <p:ext uri="{BB962C8B-B14F-4D97-AF65-F5344CB8AC3E}">
        <p14:creationId xmlns:p14="http://schemas.microsoft.com/office/powerpoint/2010/main" val="27897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6210-62F5-C1CE-DA31-77CBDE60A14C}"/>
              </a:ext>
            </a:extLst>
          </p:cNvPr>
          <p:cNvSpPr>
            <a:spLocks noGrp="1"/>
          </p:cNvSpPr>
          <p:nvPr>
            <p:ph type="title"/>
          </p:nvPr>
        </p:nvSpPr>
        <p:spPr/>
        <p:txBody>
          <a:bodyPr/>
          <a:lstStyle/>
          <a:p>
            <a:r>
              <a:rPr lang="en-IN" dirty="0"/>
              <a:t>What is Table, Column, Row?</a:t>
            </a:r>
          </a:p>
        </p:txBody>
      </p:sp>
      <p:sp>
        <p:nvSpPr>
          <p:cNvPr id="4" name="Content Placeholder 2">
            <a:extLst>
              <a:ext uri="{FF2B5EF4-FFF2-40B4-BE49-F238E27FC236}">
                <a16:creationId xmlns:a16="http://schemas.microsoft.com/office/drawing/2014/main" id="{FBF5611A-2D96-1FAC-44CB-E11473BB9A1F}"/>
              </a:ext>
            </a:extLst>
          </p:cNvPr>
          <p:cNvSpPr txBox="1">
            <a:spLocks/>
          </p:cNvSpPr>
          <p:nvPr/>
        </p:nvSpPr>
        <p:spPr>
          <a:xfrm>
            <a:off x="190500" y="990600"/>
            <a:ext cx="8702118" cy="5334000"/>
          </a:xfrm>
          <a:prstGeom prst="rect">
            <a:avLst/>
          </a:prstGeom>
        </p:spPr>
        <p:txBody>
          <a:bodyPr vert="horz" lIns="91440" tIns="45720" rIns="91440" bIns="45720" rtlCol="0">
            <a:normAutofit lnSpcReduction="10000"/>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A table is a collection of related data entries and it consists of columns and rows.</a:t>
            </a:r>
          </a:p>
          <a:p>
            <a:pPr marL="0" indent="0">
              <a:buFont typeface="Wingdings 3" panose="05040102010807070707" pitchFamily="18" charset="2"/>
              <a:buNone/>
            </a:pPr>
            <a:endParaRPr lang="en-IN" dirty="0"/>
          </a:p>
          <a:p>
            <a:endParaRPr lang="en-US" dirty="0"/>
          </a:p>
          <a:p>
            <a:r>
              <a:rPr lang="en-US" dirty="0"/>
              <a:t>A column is a character or group of characters that have specific meaning.</a:t>
            </a:r>
            <a:endParaRPr lang="en-IN" dirty="0"/>
          </a:p>
          <a:p>
            <a:r>
              <a:rPr lang="en-US" dirty="0"/>
              <a:t>It is also called as Data Item.</a:t>
            </a:r>
            <a:endParaRPr lang="en-IN" dirty="0"/>
          </a:p>
          <a:p>
            <a:pPr marL="0" indent="0">
              <a:buFont typeface="Wingdings 3" panose="05040102010807070707" pitchFamily="18" charset="2"/>
              <a:buNone/>
            </a:pPr>
            <a:endParaRPr lang="en-IN" dirty="0"/>
          </a:p>
          <a:p>
            <a:endParaRPr lang="en-US" dirty="0"/>
          </a:p>
          <a:p>
            <a:r>
              <a:rPr lang="en-US" dirty="0"/>
              <a:t>A record is a collection of logically related fields.</a:t>
            </a:r>
            <a:endParaRPr lang="en-IN" dirty="0"/>
          </a:p>
          <a:p>
            <a:r>
              <a:rPr lang="en-US" dirty="0"/>
              <a:t>Collection of fields (Empid, Name and Salary) forms a record for Employee table.</a:t>
            </a:r>
            <a:endParaRPr lang="en-IN" dirty="0"/>
          </a:p>
          <a:p>
            <a:endParaRPr lang="en-IN" dirty="0"/>
          </a:p>
        </p:txBody>
      </p:sp>
      <p:graphicFrame>
        <p:nvGraphicFramePr>
          <p:cNvPr id="5" name="Content Placeholder 11">
            <a:extLst>
              <a:ext uri="{FF2B5EF4-FFF2-40B4-BE49-F238E27FC236}">
                <a16:creationId xmlns:a16="http://schemas.microsoft.com/office/drawing/2014/main" id="{9BDB9A74-F906-7FF9-D30D-02D093CEDB65}"/>
              </a:ext>
            </a:extLst>
          </p:cNvPr>
          <p:cNvGraphicFramePr>
            <a:graphicFrameLocks/>
          </p:cNvGraphicFramePr>
          <p:nvPr>
            <p:extLst>
              <p:ext uri="{D42A27DB-BD31-4B8C-83A1-F6EECF244321}">
                <p14:modId xmlns:p14="http://schemas.microsoft.com/office/powerpoint/2010/main" val="2925279230"/>
              </p:ext>
            </p:extLst>
          </p:nvPr>
        </p:nvGraphicFramePr>
        <p:xfrm>
          <a:off x="9675498" y="2401543"/>
          <a:ext cx="2438400" cy="253501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14327">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Employee</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chemeClr val="tx1"/>
                        </a:solidFill>
                        <a:effectLst/>
                        <a:latin typeface="Calibri" panose="020F0502020204030204" pitchFamily="34" charset="0"/>
                        <a:ea typeface="+mn-ea"/>
                        <a:cs typeface="+mn-cs"/>
                      </a:endParaRP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chemeClr val="tx1"/>
                        </a:solidFill>
                        <a:effectLst/>
                        <a:latin typeface="Calibri" panose="020F0502020204030204" pitchFamily="34" charset="0"/>
                        <a:ea typeface="+mn-ea"/>
                        <a:cs typeface="+mn-cs"/>
                      </a:endParaRPr>
                    </a:p>
                  </a:txBody>
                  <a:tcPr marL="72000" marR="9525" marT="9525" marB="0" anchor="ctr">
                    <a:solidFill>
                      <a:schemeClr val="bg1"/>
                    </a:solidFill>
                  </a:tcPr>
                </a:tc>
                <a:extLst>
                  <a:ext uri="{0D108BD9-81ED-4DB2-BD59-A6C34878D82A}">
                    <a16:rowId xmlns:a16="http://schemas.microsoft.com/office/drawing/2014/main" val="2289811183"/>
                  </a:ext>
                </a:extLst>
              </a:tr>
              <a:tr h="370114">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Empid</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Salary</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Mehul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10000</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Divya</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15000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Ankit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12000</a:t>
                      </a:r>
                    </a:p>
                  </a:txBody>
                  <a:tcPr marL="72000" marR="9525" marT="9525" marB="0" anchor="ctr"/>
                </a:tc>
                <a:extLst>
                  <a:ext uri="{0D108BD9-81ED-4DB2-BD59-A6C34878D82A}">
                    <a16:rowId xmlns:a16="http://schemas.microsoft.com/office/drawing/2014/main" val="395633722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Chirag</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17000</a:t>
                      </a:r>
                    </a:p>
                  </a:txBody>
                  <a:tcPr marL="72000" marR="9525" marT="9525" marB="0" anchor="ctr"/>
                </a:tc>
                <a:extLst>
                  <a:ext uri="{0D108BD9-81ED-4DB2-BD59-A6C34878D82A}">
                    <a16:rowId xmlns:a16="http://schemas.microsoft.com/office/drawing/2014/main" val="1504338649"/>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Pramod</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16000</a:t>
                      </a:r>
                    </a:p>
                  </a:txBody>
                  <a:tcPr marL="72000" marR="9525" marT="9525" marB="0" anchor="ctr"/>
                </a:tc>
                <a:extLst>
                  <a:ext uri="{0D108BD9-81ED-4DB2-BD59-A6C34878D82A}">
                    <a16:rowId xmlns:a16="http://schemas.microsoft.com/office/drawing/2014/main" val="1933821223"/>
                  </a:ext>
                </a:extLst>
              </a:tr>
            </a:tbl>
          </a:graphicData>
        </a:graphic>
      </p:graphicFrame>
      <p:sp>
        <p:nvSpPr>
          <p:cNvPr id="6" name="Rectangle 5">
            <a:extLst>
              <a:ext uri="{FF2B5EF4-FFF2-40B4-BE49-F238E27FC236}">
                <a16:creationId xmlns:a16="http://schemas.microsoft.com/office/drawing/2014/main" id="{528FB4AC-AB2A-FAB8-184B-37F180FCCEEE}"/>
              </a:ext>
            </a:extLst>
          </p:cNvPr>
          <p:cNvSpPr/>
          <p:nvPr/>
        </p:nvSpPr>
        <p:spPr>
          <a:xfrm>
            <a:off x="9675498" y="3468344"/>
            <a:ext cx="2438400" cy="36933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3283640-DCA9-55E3-8290-828B4A4F3A73}"/>
              </a:ext>
            </a:extLst>
          </p:cNvPr>
          <p:cNvSpPr txBox="1"/>
          <p:nvPr/>
        </p:nvSpPr>
        <p:spPr>
          <a:xfrm>
            <a:off x="11199498" y="2127296"/>
            <a:ext cx="990600" cy="369332"/>
          </a:xfrm>
          <a:prstGeom prst="rect">
            <a:avLst/>
          </a:prstGeom>
          <a:noFill/>
          <a:ln>
            <a:noFill/>
          </a:ln>
        </p:spPr>
        <p:txBody>
          <a:bodyPr wrap="square" rtlCol="0">
            <a:spAutoFit/>
          </a:bodyPr>
          <a:lstStyle/>
          <a:p>
            <a:r>
              <a:rPr lang="en-IN" b="1" dirty="0">
                <a:solidFill>
                  <a:srgbClr val="B51B38"/>
                </a:solidFill>
              </a:rPr>
              <a:t>Column</a:t>
            </a:r>
          </a:p>
        </p:txBody>
      </p:sp>
      <p:cxnSp>
        <p:nvCxnSpPr>
          <p:cNvPr id="8" name="Straight Arrow Connector 7">
            <a:extLst>
              <a:ext uri="{FF2B5EF4-FFF2-40B4-BE49-F238E27FC236}">
                <a16:creationId xmlns:a16="http://schemas.microsoft.com/office/drawing/2014/main" id="{883ADA02-A98E-EDAD-0550-4D8470F6056A}"/>
              </a:ext>
            </a:extLst>
          </p:cNvPr>
          <p:cNvCxnSpPr>
            <a:cxnSpLocks/>
          </p:cNvCxnSpPr>
          <p:nvPr/>
        </p:nvCxnSpPr>
        <p:spPr>
          <a:xfrm>
            <a:off x="11694798" y="2461064"/>
            <a:ext cx="0" cy="193037"/>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F95AC7-577F-EF2F-ED0D-5EDDB44D13DC}"/>
              </a:ext>
            </a:extLst>
          </p:cNvPr>
          <p:cNvSpPr txBox="1"/>
          <p:nvPr/>
        </p:nvSpPr>
        <p:spPr>
          <a:xfrm>
            <a:off x="8850198" y="3467736"/>
            <a:ext cx="647700" cy="380993"/>
          </a:xfrm>
          <a:prstGeom prst="rect">
            <a:avLst/>
          </a:prstGeom>
          <a:noFill/>
          <a:ln>
            <a:noFill/>
          </a:ln>
        </p:spPr>
        <p:txBody>
          <a:bodyPr wrap="square" rtlCol="0">
            <a:spAutoFit/>
          </a:bodyPr>
          <a:lstStyle/>
          <a:p>
            <a:r>
              <a:rPr lang="en-IN" b="1" dirty="0">
                <a:solidFill>
                  <a:schemeClr val="tx2">
                    <a:lumMod val="50000"/>
                  </a:schemeClr>
                </a:solidFill>
              </a:rPr>
              <a:t>Row</a:t>
            </a:r>
          </a:p>
        </p:txBody>
      </p:sp>
      <p:cxnSp>
        <p:nvCxnSpPr>
          <p:cNvPr id="10" name="Straight Arrow Connector 9">
            <a:extLst>
              <a:ext uri="{FF2B5EF4-FFF2-40B4-BE49-F238E27FC236}">
                <a16:creationId xmlns:a16="http://schemas.microsoft.com/office/drawing/2014/main" id="{B73EED5D-DD0D-F66C-C374-71C67E3D64DA}"/>
              </a:ext>
            </a:extLst>
          </p:cNvPr>
          <p:cNvCxnSpPr>
            <a:cxnSpLocks/>
          </p:cNvCxnSpPr>
          <p:nvPr/>
        </p:nvCxnSpPr>
        <p:spPr>
          <a:xfrm>
            <a:off x="9352372" y="3651375"/>
            <a:ext cx="354352" cy="0"/>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39A7D73-74D0-A414-3195-C32DB8B8CDCC}"/>
              </a:ext>
            </a:extLst>
          </p:cNvPr>
          <p:cNvSpPr/>
          <p:nvPr/>
        </p:nvSpPr>
        <p:spPr>
          <a:xfrm>
            <a:off x="11275698" y="2730301"/>
            <a:ext cx="838200" cy="2205693"/>
          </a:xfrm>
          <a:prstGeom prst="rect">
            <a:avLst/>
          </a:prstGeom>
          <a:noFill/>
          <a:ln>
            <a:solidFill>
              <a:srgbClr val="B51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2" name="Rectangle 11">
            <a:extLst>
              <a:ext uri="{FF2B5EF4-FFF2-40B4-BE49-F238E27FC236}">
                <a16:creationId xmlns:a16="http://schemas.microsoft.com/office/drawing/2014/main" id="{D8025E23-C6E3-6E41-4B1F-90331E348EE3}"/>
              </a:ext>
            </a:extLst>
          </p:cNvPr>
          <p:cNvSpPr/>
          <p:nvPr/>
        </p:nvSpPr>
        <p:spPr>
          <a:xfrm>
            <a:off x="190500" y="841685"/>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Table</a:t>
            </a:r>
            <a:endParaRPr lang="en-US" sz="2400" b="1" dirty="0">
              <a:solidFill>
                <a:schemeClr val="bg1"/>
              </a:solidFill>
            </a:endParaRPr>
          </a:p>
        </p:txBody>
      </p:sp>
      <p:cxnSp>
        <p:nvCxnSpPr>
          <p:cNvPr id="13" name="Straight Connector 12">
            <a:extLst>
              <a:ext uri="{FF2B5EF4-FFF2-40B4-BE49-F238E27FC236}">
                <a16:creationId xmlns:a16="http://schemas.microsoft.com/office/drawing/2014/main" id="{CEA13B58-36D3-2234-5F82-F173076757B2}"/>
              </a:ext>
            </a:extLst>
          </p:cNvPr>
          <p:cNvCxnSpPr>
            <a:cxnSpLocks/>
          </p:cNvCxnSpPr>
          <p:nvPr/>
        </p:nvCxnSpPr>
        <p:spPr>
          <a:xfrm>
            <a:off x="1732826" y="1303350"/>
            <a:ext cx="7203784"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14" name="Rectangle 13">
            <a:extLst>
              <a:ext uri="{FF2B5EF4-FFF2-40B4-BE49-F238E27FC236}">
                <a16:creationId xmlns:a16="http://schemas.microsoft.com/office/drawing/2014/main" id="{5AE3FD44-5513-7ACA-CAF3-4541F9108670}"/>
              </a:ext>
            </a:extLst>
          </p:cNvPr>
          <p:cNvSpPr/>
          <p:nvPr/>
        </p:nvSpPr>
        <p:spPr>
          <a:xfrm>
            <a:off x="190500" y="2236584"/>
            <a:ext cx="3050750"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0" indent="0">
              <a:buFont typeface="Wingdings 3" panose="05040102010807070707" pitchFamily="18" charset="2"/>
              <a:buNone/>
            </a:pPr>
            <a:r>
              <a:rPr lang="en-US" sz="2400" b="1" dirty="0"/>
              <a:t>Column /Attribute</a:t>
            </a:r>
            <a:endParaRPr lang="en-IN" sz="2400" dirty="0"/>
          </a:p>
        </p:txBody>
      </p:sp>
      <p:cxnSp>
        <p:nvCxnSpPr>
          <p:cNvPr id="15" name="Straight Connector 14">
            <a:extLst>
              <a:ext uri="{FF2B5EF4-FFF2-40B4-BE49-F238E27FC236}">
                <a16:creationId xmlns:a16="http://schemas.microsoft.com/office/drawing/2014/main" id="{7962F59C-CBF4-F4E2-01A2-645DDAF41183}"/>
              </a:ext>
            </a:extLst>
          </p:cNvPr>
          <p:cNvCxnSpPr>
            <a:cxnSpLocks/>
          </p:cNvCxnSpPr>
          <p:nvPr/>
        </p:nvCxnSpPr>
        <p:spPr>
          <a:xfrm>
            <a:off x="3246626" y="2698249"/>
            <a:ext cx="5591997"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18" name="Rectangle 17">
            <a:extLst>
              <a:ext uri="{FF2B5EF4-FFF2-40B4-BE49-F238E27FC236}">
                <a16:creationId xmlns:a16="http://schemas.microsoft.com/office/drawing/2014/main" id="{341C8B42-5554-12A3-CBE1-F1CAFDE286A0}"/>
              </a:ext>
            </a:extLst>
          </p:cNvPr>
          <p:cNvSpPr/>
          <p:nvPr/>
        </p:nvSpPr>
        <p:spPr>
          <a:xfrm>
            <a:off x="207451" y="4280591"/>
            <a:ext cx="3050750"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0" indent="0">
              <a:buFont typeface="Wingdings 3" panose="05040102010807070707" pitchFamily="18" charset="2"/>
              <a:buNone/>
            </a:pPr>
            <a:r>
              <a:rPr lang="en-US" sz="2400" b="1" dirty="0"/>
              <a:t>Row / Record / Tuple</a:t>
            </a:r>
            <a:endParaRPr lang="en-IN" sz="2400" dirty="0"/>
          </a:p>
        </p:txBody>
      </p:sp>
      <p:cxnSp>
        <p:nvCxnSpPr>
          <p:cNvPr id="19" name="Straight Connector 18">
            <a:extLst>
              <a:ext uri="{FF2B5EF4-FFF2-40B4-BE49-F238E27FC236}">
                <a16:creationId xmlns:a16="http://schemas.microsoft.com/office/drawing/2014/main" id="{43422C38-FDBA-B181-A518-34D79D130A1B}"/>
              </a:ext>
            </a:extLst>
          </p:cNvPr>
          <p:cNvCxnSpPr>
            <a:cxnSpLocks/>
          </p:cNvCxnSpPr>
          <p:nvPr/>
        </p:nvCxnSpPr>
        <p:spPr>
          <a:xfrm>
            <a:off x="3241250" y="4742256"/>
            <a:ext cx="5625899"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63160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1" grpId="0" animBg="1"/>
      <p:bldP spid="14" grpId="0" animBg="1"/>
      <p:bldP spid="1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DATENAME ()</a:t>
            </a:r>
          </a:p>
        </p:txBody>
      </p:sp>
      <p:sp>
        <p:nvSpPr>
          <p:cNvPr id="13" name="Rectangle 12"/>
          <p:cNvSpPr/>
          <p:nvPr/>
        </p:nvSpPr>
        <p:spPr>
          <a:xfrm>
            <a:off x="131179" y="855719"/>
            <a:ext cx="10251525" cy="400110"/>
          </a:xfrm>
          <a:prstGeom prst="rect">
            <a:avLst/>
          </a:prstGeom>
        </p:spPr>
        <p:txBody>
          <a:bodyPr wrap="square">
            <a:spAutoFit/>
          </a:bodyPr>
          <a:lstStyle/>
          <a:p>
            <a:r>
              <a:rPr lang="en-IN" sz="2000" dirty="0">
                <a:solidFill>
                  <a:srgbClr val="FF00FF"/>
                </a:solidFill>
                <a:latin typeface="Consolas" panose="020B0609020204030204" pitchFamily="49" charset="0"/>
              </a:rPr>
              <a:t>DATENAME</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It returns a string corresponding to the datepart specified for the given date</a:t>
            </a:r>
            <a:endParaRPr lang="en-IN" dirty="0">
              <a:solidFill>
                <a:srgbClr val="808080"/>
              </a:solidFill>
              <a:latin typeface="Consolas" panose="020B0609020204030204" pitchFamily="49" charset="0"/>
            </a:endParaRPr>
          </a:p>
        </p:txBody>
      </p:sp>
      <p:sp>
        <p:nvSpPr>
          <p:cNvPr id="17" name="Rectangle 16">
            <a:extLst>
              <a:ext uri="{FF2B5EF4-FFF2-40B4-BE49-F238E27FC236}">
                <a16:creationId xmlns:a16="http://schemas.microsoft.com/office/drawing/2014/main" id="{C4A6F3DF-2EB8-43CF-3795-79063F5A0067}"/>
              </a:ext>
            </a:extLst>
          </p:cNvPr>
          <p:cNvSpPr/>
          <p:nvPr/>
        </p:nvSpPr>
        <p:spPr>
          <a:xfrm>
            <a:off x="198460" y="1682107"/>
            <a:ext cx="6527767" cy="1600438"/>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'Month'</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'Day'</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DATENAME</a:t>
            </a:r>
            <a:r>
              <a:rPr lang="en-GB" sz="1400" dirty="0">
                <a:solidFill>
                  <a:srgbClr val="808080"/>
                </a:solidFill>
                <a:latin typeface="Consolas" panose="020B0609020204030204" pitchFamily="49" charset="0"/>
              </a:rPr>
              <a:t>(</a:t>
            </a:r>
            <a:r>
              <a:rPr lang="en-GB" sz="1400" dirty="0">
                <a:solidFill>
                  <a:srgbClr val="FF00FF"/>
                </a:solidFill>
                <a:latin typeface="Consolas" panose="020B0609020204030204" pitchFamily="49" charset="0"/>
              </a:rPr>
              <a:t>WEEK</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GETDATE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AS</a:t>
            </a:r>
            <a:r>
              <a:rPr lang="en-GB" sz="1400" dirty="0">
                <a:solidFill>
                  <a:prstClr val="black"/>
                </a:solidFill>
                <a:latin typeface="Consolas" panose="020B0609020204030204" pitchFamily="49" charset="0"/>
              </a:rPr>
              <a:t> </a:t>
            </a:r>
            <a:r>
              <a:rPr lang="en-GB" sz="1400" dirty="0">
                <a:solidFill>
                  <a:srgbClr val="FF0000"/>
                </a:solidFill>
                <a:latin typeface="Consolas" panose="020B0609020204030204" pitchFamily="49" charset="0"/>
              </a:rPr>
              <a:t>'Week'</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HOUR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'Hour'</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p>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DATENAME</a:t>
            </a:r>
            <a:r>
              <a:rPr lang="en-GB" sz="1400" dirty="0">
                <a:solidFill>
                  <a:srgbClr val="808080"/>
                </a:solidFill>
                <a:latin typeface="Consolas" panose="020B0609020204030204" pitchFamily="49" charset="0"/>
              </a:rPr>
              <a:t>(</a:t>
            </a:r>
            <a:r>
              <a:rPr lang="en-GB" sz="1400" dirty="0">
                <a:solidFill>
                  <a:srgbClr val="FF00FF"/>
                </a:solidFill>
                <a:latin typeface="Consolas" panose="020B0609020204030204" pitchFamily="49" charset="0"/>
              </a:rPr>
              <a:t>MINUTE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FF00FF"/>
                </a:solidFill>
                <a:latin typeface="Consolas" panose="020B0609020204030204" pitchFamily="49" charset="0"/>
              </a:rPr>
              <a:t>GETDATE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AS</a:t>
            </a:r>
            <a:r>
              <a:rPr lang="en-GB" sz="1400" dirty="0">
                <a:solidFill>
                  <a:prstClr val="black"/>
                </a:solidFill>
                <a:latin typeface="Consolas" panose="020B0609020204030204" pitchFamily="49" charset="0"/>
              </a:rPr>
              <a:t> </a:t>
            </a:r>
            <a:r>
              <a:rPr lang="en-GB" sz="1400" dirty="0">
                <a:solidFill>
                  <a:srgbClr val="FF0000"/>
                </a:solidFill>
                <a:latin typeface="Consolas" panose="020B0609020204030204" pitchFamily="49" charset="0"/>
              </a:rPr>
              <a:t>'Minute'</a:t>
            </a:r>
            <a:r>
              <a:rPr lang="en-GB" sz="1400" dirty="0">
                <a:solidFill>
                  <a:srgbClr val="808080"/>
                </a:solidFill>
                <a:latin typeface="Consolas" panose="020B0609020204030204" pitchFamily="49" charset="0"/>
              </a:rPr>
              <a:t>;</a:t>
            </a:r>
            <a:r>
              <a:rPr lang="en-GB" sz="1400" dirty="0">
                <a:solidFill>
                  <a:prstClr val="black"/>
                </a:solidFill>
                <a:latin typeface="Consolas" panose="020B0609020204030204" pitchFamily="49" charset="0"/>
              </a:rPr>
              <a:t>      </a:t>
            </a:r>
          </a:p>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SECOND</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'Second'</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2" y="1352923"/>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078233" y="1352923"/>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pic>
        <p:nvPicPr>
          <p:cNvPr id="5" name="Picture 4">
            <a:extLst>
              <a:ext uri="{FF2B5EF4-FFF2-40B4-BE49-F238E27FC236}">
                <a16:creationId xmlns:a16="http://schemas.microsoft.com/office/drawing/2014/main" id="{2023D4DB-0CB3-CD59-19FB-3BC51C763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232" y="1682107"/>
            <a:ext cx="900000" cy="4376711"/>
          </a:xfrm>
          <a:prstGeom prst="rect">
            <a:avLst/>
          </a:prstGeom>
        </p:spPr>
      </p:pic>
      <p:sp>
        <p:nvSpPr>
          <p:cNvPr id="6" name="Rectangle 5">
            <a:extLst>
              <a:ext uri="{FF2B5EF4-FFF2-40B4-BE49-F238E27FC236}">
                <a16:creationId xmlns:a16="http://schemas.microsoft.com/office/drawing/2014/main" id="{BED2EAB1-4283-20F6-F589-2A40D1CA6BF9}"/>
              </a:ext>
            </a:extLst>
          </p:cNvPr>
          <p:cNvSpPr/>
          <p:nvPr/>
        </p:nvSpPr>
        <p:spPr>
          <a:xfrm>
            <a:off x="7078232" y="2577830"/>
            <a:ext cx="655257" cy="30155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617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EOMONTH ()</a:t>
            </a:r>
          </a:p>
        </p:txBody>
      </p:sp>
      <p:sp>
        <p:nvSpPr>
          <p:cNvPr id="13" name="Rectangle 12"/>
          <p:cNvSpPr/>
          <p:nvPr/>
        </p:nvSpPr>
        <p:spPr>
          <a:xfrm>
            <a:off x="131179" y="855719"/>
            <a:ext cx="10251525" cy="1231106"/>
          </a:xfrm>
          <a:prstGeom prst="rect">
            <a:avLst/>
          </a:prstGeom>
        </p:spPr>
        <p:txBody>
          <a:bodyPr wrap="square">
            <a:spAutoFit/>
          </a:bodyPr>
          <a:lstStyle/>
          <a:p>
            <a:pPr algn="just"/>
            <a:r>
              <a:rPr lang="en-IN" sz="2000" dirty="0">
                <a:solidFill>
                  <a:srgbClr val="FF00FF"/>
                </a:solidFill>
                <a:latin typeface="Consolas" panose="020B0609020204030204" pitchFamily="49" charset="0"/>
              </a:rPr>
              <a:t>EOMONTH</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p>
          <a:p>
            <a:pPr marL="285750" indent="-285750" algn="just">
              <a:buFont typeface="Wingdings" panose="05000000000000000000" pitchFamily="2" charset="2"/>
              <a:buChar char="ü"/>
            </a:pPr>
            <a:r>
              <a:rPr lang="en-US" dirty="0"/>
              <a:t>The date function EOMONTH </a:t>
            </a:r>
            <a:r>
              <a:rPr lang="en-US" b="1" dirty="0"/>
              <a:t>accepts a date, datetime, or valid date string </a:t>
            </a:r>
            <a:r>
              <a:rPr lang="en-US" dirty="0"/>
              <a:t>and returns the end of month date as a datetime.</a:t>
            </a:r>
          </a:p>
          <a:p>
            <a:pPr marL="285750" indent="-285750" algn="just">
              <a:buFont typeface="Wingdings" panose="05000000000000000000" pitchFamily="2" charset="2"/>
              <a:buChar char="ü"/>
            </a:pPr>
            <a:r>
              <a:rPr lang="en-US" dirty="0"/>
              <a:t>It can also take an optional offset that basically adds or subtracts months from the current passed date.</a:t>
            </a:r>
            <a:endParaRPr lang="en-IN" dirty="0">
              <a:solidFill>
                <a:srgbClr val="808080"/>
              </a:solidFill>
              <a:latin typeface="Consolas" panose="020B0609020204030204" pitchFamily="49" charset="0"/>
            </a:endParaRPr>
          </a:p>
        </p:txBody>
      </p:sp>
      <p:sp>
        <p:nvSpPr>
          <p:cNvPr id="17" name="Rectangle 16">
            <a:extLst>
              <a:ext uri="{FF2B5EF4-FFF2-40B4-BE49-F238E27FC236}">
                <a16:creationId xmlns:a16="http://schemas.microsoft.com/office/drawing/2014/main" id="{C4A6F3DF-2EB8-43CF-3795-79063F5A0067}"/>
              </a:ext>
            </a:extLst>
          </p:cNvPr>
          <p:cNvSpPr/>
          <p:nvPr/>
        </p:nvSpPr>
        <p:spPr>
          <a:xfrm>
            <a:off x="198461" y="2646585"/>
            <a:ext cx="7424650" cy="523220"/>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SELECT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err="1">
                <a:solidFill>
                  <a:prstClr val="black"/>
                </a:solidFill>
                <a:latin typeface="Consolas" panose="020B0609020204030204" pitchFamily="49" charset="0"/>
              </a:rPr>
              <a:t>CurrentDateTime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'20220701'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EOM</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'March 1, 2022'</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EOM</a:t>
            </a:r>
          </a:p>
        </p:txBody>
      </p:sp>
      <p:sp>
        <p:nvSpPr>
          <p:cNvPr id="18" name="Rectangle: Top Corners Rounded 6">
            <a:extLst>
              <a:ext uri="{FF2B5EF4-FFF2-40B4-BE49-F238E27FC236}">
                <a16:creationId xmlns:a16="http://schemas.microsoft.com/office/drawing/2014/main" id="{72A86601-7B9C-F9F6-5604-2455DAE19E61}"/>
              </a:ext>
            </a:extLst>
          </p:cNvPr>
          <p:cNvSpPr/>
          <p:nvPr/>
        </p:nvSpPr>
        <p:spPr>
          <a:xfrm>
            <a:off x="198462" y="2317401"/>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- 1</a:t>
            </a:r>
          </a:p>
        </p:txBody>
      </p:sp>
      <p:sp>
        <p:nvSpPr>
          <p:cNvPr id="19" name="Rectangle: Top Corners Rounded 6">
            <a:extLst>
              <a:ext uri="{FF2B5EF4-FFF2-40B4-BE49-F238E27FC236}">
                <a16:creationId xmlns:a16="http://schemas.microsoft.com/office/drawing/2014/main" id="{72A86601-7B9C-F9F6-5604-2455DAE19E61}"/>
              </a:ext>
            </a:extLst>
          </p:cNvPr>
          <p:cNvSpPr/>
          <p:nvPr/>
        </p:nvSpPr>
        <p:spPr>
          <a:xfrm>
            <a:off x="7992635" y="2317401"/>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1" name="Rectangle 20">
            <a:extLst>
              <a:ext uri="{FF2B5EF4-FFF2-40B4-BE49-F238E27FC236}">
                <a16:creationId xmlns:a16="http://schemas.microsoft.com/office/drawing/2014/main" id="{C4A6F3DF-2EB8-43CF-3795-79063F5A0067}"/>
              </a:ext>
            </a:extLst>
          </p:cNvPr>
          <p:cNvSpPr/>
          <p:nvPr/>
        </p:nvSpPr>
        <p:spPr>
          <a:xfrm>
            <a:off x="198461" y="3869359"/>
            <a:ext cx="5204563" cy="954107"/>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SELECT</a:t>
            </a:r>
            <a:r>
              <a:rPr lang="en-GB" sz="1400" dirty="0">
                <a:solidFill>
                  <a:prstClr val="black"/>
                </a:solidFill>
                <a:latin typeface="Consolas" panose="020B0609020204030204" pitchFamily="49" charset="0"/>
              </a:rPr>
              <a:t> </a:t>
            </a:r>
          </a:p>
          <a:p>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'End Of Current Month'</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1</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'End Of Previous Month'</a:t>
            </a:r>
            <a:r>
              <a:rPr lang="en-US" sz="1400" dirty="0">
                <a:solidFill>
                  <a:srgbClr val="808080"/>
                </a:solidFill>
                <a:latin typeface="Consolas" panose="020B0609020204030204" pitchFamily="49" charset="0"/>
              </a:rPr>
              <a:t>,</a:t>
            </a:r>
            <a:endParaRPr lang="en-US" sz="1400" dirty="0">
              <a:solidFill>
                <a:prstClr val="black"/>
              </a:solidFill>
              <a:latin typeface="Consolas" panose="020B0609020204030204" pitchFamily="49" charset="0"/>
            </a:endParaRPr>
          </a:p>
          <a:p>
            <a:r>
              <a:rPr lang="en-US" sz="1400" dirty="0">
                <a:solidFill>
                  <a:srgbClr val="FF00FF"/>
                </a:solidFill>
                <a:latin typeface="Consolas" panose="020B0609020204030204" pitchFamily="49" charset="0"/>
              </a:rPr>
              <a:t>EOMONTH</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3</a:t>
            </a:r>
            <a:r>
              <a:rPr lang="en-US" sz="1400" dirty="0">
                <a:solidFill>
                  <a:srgbClr val="808080"/>
                </a:solidFill>
                <a:latin typeface="Consolas" panose="020B0609020204030204" pitchFamily="49" charset="0"/>
              </a:rPr>
              <a:t>)</a:t>
            </a:r>
            <a:r>
              <a:rPr lang="en-US" sz="1400" dirty="0">
                <a:solidFill>
                  <a:prstClr val="black"/>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prstClr val="black"/>
                </a:solidFill>
                <a:latin typeface="Consolas" panose="020B0609020204030204" pitchFamily="49" charset="0"/>
              </a:rPr>
              <a:t> </a:t>
            </a:r>
            <a:r>
              <a:rPr lang="en-US" sz="1400" dirty="0">
                <a:solidFill>
                  <a:srgbClr val="FF0000"/>
                </a:solidFill>
                <a:latin typeface="Consolas" panose="020B0609020204030204" pitchFamily="49" charset="0"/>
              </a:rPr>
              <a:t>'End Of 6+ Month'</a:t>
            </a:r>
            <a:r>
              <a:rPr lang="en-US" sz="1400" dirty="0">
                <a:solidFill>
                  <a:srgbClr val="808080"/>
                </a:solidFill>
                <a:latin typeface="Consolas" panose="020B0609020204030204" pitchFamily="49" charset="0"/>
              </a:rPr>
              <a:t>;</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5809263" y="3537413"/>
            <a:ext cx="761448"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27" name="Rectangle: Top Corners Rounded 6">
            <a:extLst>
              <a:ext uri="{FF2B5EF4-FFF2-40B4-BE49-F238E27FC236}">
                <a16:creationId xmlns:a16="http://schemas.microsoft.com/office/drawing/2014/main" id="{72A86601-7B9C-F9F6-5604-2455DAE19E61}"/>
              </a:ext>
            </a:extLst>
          </p:cNvPr>
          <p:cNvSpPr/>
          <p:nvPr/>
        </p:nvSpPr>
        <p:spPr>
          <a:xfrm>
            <a:off x="198461" y="3537413"/>
            <a:ext cx="1142449"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 - 2</a:t>
            </a:r>
          </a:p>
        </p:txBody>
      </p:sp>
      <p:pic>
        <p:nvPicPr>
          <p:cNvPr id="4" name="Picture 3">
            <a:extLst>
              <a:ext uri="{FF2B5EF4-FFF2-40B4-BE49-F238E27FC236}">
                <a16:creationId xmlns:a16="http://schemas.microsoft.com/office/drawing/2014/main" id="{200E17A6-3EDA-E9DC-6ADB-335240150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2635" y="2646584"/>
            <a:ext cx="4062639" cy="612000"/>
          </a:xfrm>
          <a:prstGeom prst="rect">
            <a:avLst/>
          </a:prstGeom>
        </p:spPr>
      </p:pic>
      <p:pic>
        <p:nvPicPr>
          <p:cNvPr id="16" name="Picture 15">
            <a:extLst>
              <a:ext uri="{FF2B5EF4-FFF2-40B4-BE49-F238E27FC236}">
                <a16:creationId xmlns:a16="http://schemas.microsoft.com/office/drawing/2014/main" id="{4EA2770F-EF68-9B12-EB9D-3A695150C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263" y="3876033"/>
            <a:ext cx="5911661" cy="612000"/>
          </a:xfrm>
          <a:prstGeom prst="rect">
            <a:avLst/>
          </a:prstGeom>
        </p:spPr>
      </p:pic>
    </p:spTree>
    <p:extLst>
      <p:ext uri="{BB962C8B-B14F-4D97-AF65-F5344CB8AC3E}">
        <p14:creationId xmlns:p14="http://schemas.microsoft.com/office/powerpoint/2010/main" val="191750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18" grpId="0" animBg="1"/>
      <p:bldP spid="19" grpId="0" animBg="1"/>
      <p:bldP spid="21" grpId="0" animBg="1"/>
      <p:bldP spid="23" grpId="0" animBg="1"/>
      <p:bldP spid="2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DATEADD ()</a:t>
            </a:r>
          </a:p>
        </p:txBody>
      </p:sp>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1" y="863444"/>
            <a:ext cx="6658726" cy="392385"/>
          </a:xfrm>
        </p:spPr>
        <p:txBody>
          <a:bodyPr/>
          <a:lstStyle/>
          <a:p>
            <a:endParaRPr lang="en-US" dirty="0"/>
          </a:p>
          <a:p>
            <a:endParaRPr lang="en-US" dirty="0"/>
          </a:p>
          <a:p>
            <a:endParaRPr lang="en-US" dirty="0"/>
          </a:p>
          <a:p>
            <a:endParaRPr lang="en-US" dirty="0"/>
          </a:p>
        </p:txBody>
      </p:sp>
      <p:sp>
        <p:nvSpPr>
          <p:cNvPr id="13" name="Rectangle 12"/>
          <p:cNvSpPr/>
          <p:nvPr/>
        </p:nvSpPr>
        <p:spPr>
          <a:xfrm>
            <a:off x="131179" y="855719"/>
            <a:ext cx="10251525" cy="400110"/>
          </a:xfrm>
          <a:prstGeom prst="rect">
            <a:avLst/>
          </a:prstGeom>
        </p:spPr>
        <p:txBody>
          <a:bodyPr wrap="square">
            <a:spAutoFit/>
          </a:bodyPr>
          <a:lstStyle/>
          <a:p>
            <a:pPr algn="just"/>
            <a:r>
              <a:rPr lang="en-IN" sz="2000" dirty="0">
                <a:solidFill>
                  <a:srgbClr val="FF00FF"/>
                </a:solidFill>
                <a:latin typeface="Consolas" panose="020B0609020204030204" pitchFamily="49" charset="0"/>
              </a:rPr>
              <a:t>DATEADD</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r>
              <a:rPr lang="en-US" dirty="0"/>
              <a:t>It returns datepart with added interval as a datetime.</a:t>
            </a:r>
            <a:endParaRPr lang="en-IN" dirty="0">
              <a:solidFill>
                <a:srgbClr val="808080"/>
              </a:solidFill>
              <a:latin typeface="Consolas" panose="020B0609020204030204" pitchFamily="49" charset="0"/>
            </a:endParaRP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78300500"/>
              </p:ext>
            </p:extLst>
          </p:nvPr>
        </p:nvGraphicFramePr>
        <p:xfrm>
          <a:off x="202126" y="1657456"/>
          <a:ext cx="11240314" cy="72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1785440712"/>
                    </a:ext>
                  </a:extLst>
                </a:gridCol>
                <a:gridCol w="7704307">
                  <a:extLst>
                    <a:ext uri="{9D8B030D-6E8A-4147-A177-3AD203B41FA5}">
                      <a16:colId xmlns:a16="http://schemas.microsoft.com/office/drawing/2014/main" val="25962218"/>
                    </a:ext>
                  </a:extLst>
                </a:gridCol>
                <a:gridCol w="2580542">
                  <a:extLst>
                    <a:ext uri="{9D8B030D-6E8A-4147-A177-3AD203B41FA5}">
                      <a16:colId xmlns:a16="http://schemas.microsoft.com/office/drawing/2014/main" val="20002"/>
                    </a:ext>
                  </a:extLst>
                </a:gridCol>
              </a:tblGrid>
              <a:tr h="360000">
                <a:tc>
                  <a:txBody>
                    <a:bodyPr/>
                    <a:lstStyle/>
                    <a:p>
                      <a:pPr algn="l"/>
                      <a:r>
                        <a:rPr lang="en-US" sz="1750" b="1" dirty="0"/>
                        <a:t>Datepart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IN" sz="1750" b="1" i="0" kern="1200" dirty="0">
                          <a:solidFill>
                            <a:schemeClr val="tx1"/>
                          </a:solidFill>
                          <a:effectLst/>
                          <a:latin typeface="+mn-lt"/>
                          <a:ea typeface="+mn-ea"/>
                          <a:cs typeface="+mn-cs"/>
                        </a:rPr>
                        <a:t>Query</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750" b="1" i="0" kern="1200" dirty="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60000">
                <a:tc gridSpan="3">
                  <a:txBody>
                    <a:bodyPr/>
                    <a:lstStyle/>
                    <a:p>
                      <a:pPr algn="l"/>
                      <a:r>
                        <a:rPr lang="en-GB" sz="1800" b="0" i="0" kern="1200" dirty="0" err="1">
                          <a:solidFill>
                            <a:schemeClr val="tx1"/>
                          </a:solidFill>
                          <a:effectLst/>
                          <a:latin typeface="+mn-lt"/>
                          <a:ea typeface="+mn-ea"/>
                          <a:cs typeface="+mn-cs"/>
                        </a:rPr>
                        <a:t>DateGroup</a:t>
                      </a:r>
                      <a:r>
                        <a:rPr lang="en-GB" sz="1800" b="1" i="0" kern="1200" dirty="0">
                          <a:solidFill>
                            <a:schemeClr val="tx1"/>
                          </a:solidFill>
                          <a:effectLst/>
                          <a:latin typeface="+mn-lt"/>
                          <a:ea typeface="+mn-ea"/>
                          <a:cs typeface="+mn-cs"/>
                        </a:rPr>
                        <a:t> : D</a:t>
                      </a:r>
                      <a:r>
                        <a:rPr lang="en-IN" b="1" dirty="0"/>
                        <a:t>ay</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hMerge="1">
                  <a:txBody>
                    <a:bodyPr/>
                    <a:lstStyle/>
                    <a:p>
                      <a:endParaRPr lang="en-GB"/>
                    </a:p>
                  </a:txBody>
                  <a:tcPr/>
                </a:tc>
                <a:tc hMerge="1">
                  <a:txBody>
                    <a:bodyPr/>
                    <a:lstStyle/>
                    <a:p>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44312518"/>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202126" y="1328272"/>
            <a:ext cx="926283"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5" name="Rectangle 4">
            <a:extLst>
              <a:ext uri="{FF2B5EF4-FFF2-40B4-BE49-F238E27FC236}">
                <a16:creationId xmlns:a16="http://schemas.microsoft.com/office/drawing/2014/main" id="{48662EDF-3990-3D63-09E7-465DB409DD95}"/>
              </a:ext>
            </a:extLst>
          </p:cNvPr>
          <p:cNvSpPr/>
          <p:nvPr/>
        </p:nvSpPr>
        <p:spPr>
          <a:xfrm>
            <a:off x="9737387" y="2383277"/>
            <a:ext cx="262647" cy="106517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7242BCB-2A76-98F1-5C35-589A8BE3A012}"/>
              </a:ext>
            </a:extLst>
          </p:cNvPr>
          <p:cNvSpPr/>
          <p:nvPr/>
        </p:nvSpPr>
        <p:spPr>
          <a:xfrm>
            <a:off x="9445556" y="3859811"/>
            <a:ext cx="262647" cy="106517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82603D4-5713-3CE5-6F29-73A51B5D1404}"/>
              </a:ext>
            </a:extLst>
          </p:cNvPr>
          <p:cNvSpPr/>
          <p:nvPr/>
        </p:nvSpPr>
        <p:spPr>
          <a:xfrm>
            <a:off x="8907293" y="5321941"/>
            <a:ext cx="538263" cy="1065179"/>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able 2">
            <a:extLst>
              <a:ext uri="{FF2B5EF4-FFF2-40B4-BE49-F238E27FC236}">
                <a16:creationId xmlns:a16="http://schemas.microsoft.com/office/drawing/2014/main" id="{FA61450F-277E-C307-E176-00D12F5FA0E7}"/>
              </a:ext>
            </a:extLst>
          </p:cNvPr>
          <p:cNvGraphicFramePr>
            <a:graphicFrameLocks noGrp="1"/>
          </p:cNvGraphicFramePr>
          <p:nvPr>
            <p:extLst>
              <p:ext uri="{D42A27DB-BD31-4B8C-83A1-F6EECF244321}">
                <p14:modId xmlns:p14="http://schemas.microsoft.com/office/powerpoint/2010/main" val="3440960379"/>
              </p:ext>
            </p:extLst>
          </p:nvPr>
        </p:nvGraphicFramePr>
        <p:xfrm>
          <a:off x="202126" y="238321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978297475"/>
                    </a:ext>
                  </a:extLst>
                </a:gridCol>
                <a:gridCol w="7704307">
                  <a:extLst>
                    <a:ext uri="{9D8B030D-6E8A-4147-A177-3AD203B41FA5}">
                      <a16:colId xmlns:a16="http://schemas.microsoft.com/office/drawing/2014/main" val="2544107614"/>
                    </a:ext>
                  </a:extLst>
                </a:gridCol>
                <a:gridCol w="2580542">
                  <a:extLst>
                    <a:ext uri="{9D8B030D-6E8A-4147-A177-3AD203B41FA5}">
                      <a16:colId xmlns:a16="http://schemas.microsoft.com/office/drawing/2014/main" val="304742976"/>
                    </a:ext>
                  </a:extLst>
                </a:gridCol>
              </a:tblGrid>
              <a:tr h="360000">
                <a:tc>
                  <a:txBody>
                    <a:bodyPr/>
                    <a:lstStyle/>
                    <a:p>
                      <a:pPr algn="l"/>
                      <a:r>
                        <a:rPr lang="en-IN" dirty="0"/>
                        <a:t>d</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ADDEDDATE</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2022-07-15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58830658"/>
                  </a:ext>
                </a:extLst>
              </a:tr>
            </a:tbl>
          </a:graphicData>
        </a:graphic>
      </p:graphicFrame>
      <p:graphicFrame>
        <p:nvGraphicFramePr>
          <p:cNvPr id="4" name="Table 3">
            <a:extLst>
              <a:ext uri="{FF2B5EF4-FFF2-40B4-BE49-F238E27FC236}">
                <a16:creationId xmlns:a16="http://schemas.microsoft.com/office/drawing/2014/main" id="{D5AD895B-9E34-4FCB-7001-3FA1DF071F07}"/>
              </a:ext>
            </a:extLst>
          </p:cNvPr>
          <p:cNvGraphicFramePr>
            <a:graphicFrameLocks noGrp="1"/>
          </p:cNvGraphicFramePr>
          <p:nvPr>
            <p:extLst>
              <p:ext uri="{D42A27DB-BD31-4B8C-83A1-F6EECF244321}">
                <p14:modId xmlns:p14="http://schemas.microsoft.com/office/powerpoint/2010/main" val="3201217731"/>
              </p:ext>
            </p:extLst>
          </p:nvPr>
        </p:nvGraphicFramePr>
        <p:xfrm>
          <a:off x="202126" y="274897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713463280"/>
                    </a:ext>
                  </a:extLst>
                </a:gridCol>
                <a:gridCol w="7704307">
                  <a:extLst>
                    <a:ext uri="{9D8B030D-6E8A-4147-A177-3AD203B41FA5}">
                      <a16:colId xmlns:a16="http://schemas.microsoft.com/office/drawing/2014/main" val="3170846000"/>
                    </a:ext>
                  </a:extLst>
                </a:gridCol>
                <a:gridCol w="2580542">
                  <a:extLst>
                    <a:ext uri="{9D8B030D-6E8A-4147-A177-3AD203B41FA5}">
                      <a16:colId xmlns:a16="http://schemas.microsoft.com/office/drawing/2014/main" val="394843679"/>
                    </a:ext>
                  </a:extLst>
                </a:gridCol>
              </a:tblGrid>
              <a:tr h="360000">
                <a:tc>
                  <a:txBody>
                    <a:bodyPr/>
                    <a:lstStyle/>
                    <a:p>
                      <a:pPr algn="l"/>
                      <a:r>
                        <a:rPr lang="en-IN" dirty="0"/>
                        <a:t>dd</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ADDEDDATE</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2022-07-15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8603440"/>
                  </a:ext>
                </a:extLst>
              </a:tr>
            </a:tbl>
          </a:graphicData>
        </a:graphic>
      </p:graphicFrame>
      <p:graphicFrame>
        <p:nvGraphicFramePr>
          <p:cNvPr id="6" name="Table 5">
            <a:extLst>
              <a:ext uri="{FF2B5EF4-FFF2-40B4-BE49-F238E27FC236}">
                <a16:creationId xmlns:a16="http://schemas.microsoft.com/office/drawing/2014/main" id="{CBBC78F2-3C81-03E1-99EF-E1EA58B0F066}"/>
              </a:ext>
            </a:extLst>
          </p:cNvPr>
          <p:cNvGraphicFramePr>
            <a:graphicFrameLocks noGrp="1"/>
          </p:cNvGraphicFramePr>
          <p:nvPr>
            <p:extLst>
              <p:ext uri="{D42A27DB-BD31-4B8C-83A1-F6EECF244321}">
                <p14:modId xmlns:p14="http://schemas.microsoft.com/office/powerpoint/2010/main" val="1315014871"/>
              </p:ext>
            </p:extLst>
          </p:nvPr>
        </p:nvGraphicFramePr>
        <p:xfrm>
          <a:off x="202126" y="310897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475378179"/>
                    </a:ext>
                  </a:extLst>
                </a:gridCol>
                <a:gridCol w="7704307">
                  <a:extLst>
                    <a:ext uri="{9D8B030D-6E8A-4147-A177-3AD203B41FA5}">
                      <a16:colId xmlns:a16="http://schemas.microsoft.com/office/drawing/2014/main" val="3194369090"/>
                    </a:ext>
                  </a:extLst>
                </a:gridCol>
                <a:gridCol w="2580542">
                  <a:extLst>
                    <a:ext uri="{9D8B030D-6E8A-4147-A177-3AD203B41FA5}">
                      <a16:colId xmlns:a16="http://schemas.microsoft.com/office/drawing/2014/main" val="1136741183"/>
                    </a:ext>
                  </a:extLst>
                </a:gridCol>
              </a:tblGrid>
              <a:tr h="360000">
                <a:tc>
                  <a:txBody>
                    <a:bodyPr/>
                    <a:lstStyle/>
                    <a:p>
                      <a:pPr algn="l"/>
                      <a:r>
                        <a:rPr lang="en-IN" dirty="0"/>
                        <a:t>day</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kern="1200" dirty="0">
                          <a:solidFill>
                            <a:srgbClr val="FF00FF"/>
                          </a:solidFill>
                          <a:latin typeface="Consolas" panose="020B0609020204030204" pitchFamily="49" charset="0"/>
                          <a:ea typeface="+mn-ea"/>
                          <a:cs typeface="+mn-cs"/>
                        </a:rPr>
                        <a:t>day</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ADDEDDATE</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2022-07-15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64680920"/>
                  </a:ext>
                </a:extLst>
              </a:tr>
            </a:tbl>
          </a:graphicData>
        </a:graphic>
      </p:graphicFrame>
      <p:graphicFrame>
        <p:nvGraphicFramePr>
          <p:cNvPr id="7" name="Table 6">
            <a:extLst>
              <a:ext uri="{FF2B5EF4-FFF2-40B4-BE49-F238E27FC236}">
                <a16:creationId xmlns:a16="http://schemas.microsoft.com/office/drawing/2014/main" id="{F81E2202-88C5-C97E-7B34-24E1D7C2D160}"/>
              </a:ext>
            </a:extLst>
          </p:cNvPr>
          <p:cNvGraphicFramePr>
            <a:graphicFrameLocks noGrp="1"/>
          </p:cNvGraphicFramePr>
          <p:nvPr>
            <p:extLst>
              <p:ext uri="{D42A27DB-BD31-4B8C-83A1-F6EECF244321}">
                <p14:modId xmlns:p14="http://schemas.microsoft.com/office/powerpoint/2010/main" val="2274799193"/>
              </p:ext>
            </p:extLst>
          </p:nvPr>
        </p:nvGraphicFramePr>
        <p:xfrm>
          <a:off x="202126" y="3474736"/>
          <a:ext cx="11240314" cy="365760"/>
        </p:xfrm>
        <a:graphic>
          <a:graphicData uri="http://schemas.openxmlformats.org/drawingml/2006/table">
            <a:tbl>
              <a:tblPr firstRow="1" bandRow="1">
                <a:tableStyleId>{5940675A-B579-460E-94D1-54222C63F5DA}</a:tableStyleId>
              </a:tblPr>
              <a:tblGrid>
                <a:gridCol w="11240314">
                  <a:extLst>
                    <a:ext uri="{9D8B030D-6E8A-4147-A177-3AD203B41FA5}">
                      <a16:colId xmlns:a16="http://schemas.microsoft.com/office/drawing/2014/main" val="3859115394"/>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tx1"/>
                          </a:solidFill>
                          <a:effectLst/>
                          <a:latin typeface="+mn-lt"/>
                          <a:ea typeface="+mn-ea"/>
                          <a:cs typeface="+mn-cs"/>
                        </a:rPr>
                        <a:t>DateGroup</a:t>
                      </a:r>
                      <a:r>
                        <a:rPr lang="en-GB" sz="1800" b="1" i="0" kern="1200" dirty="0">
                          <a:solidFill>
                            <a:schemeClr val="tx1"/>
                          </a:solidFill>
                          <a:effectLst/>
                          <a:latin typeface="+mn-lt"/>
                          <a:ea typeface="+mn-ea"/>
                          <a:cs typeface="+mn-cs"/>
                        </a:rPr>
                        <a:t> : </a:t>
                      </a:r>
                      <a:r>
                        <a:rPr lang="en-IN" b="1" dirty="0"/>
                        <a:t>Month</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736371901"/>
                  </a:ext>
                </a:extLst>
              </a:tr>
            </a:tbl>
          </a:graphicData>
        </a:graphic>
      </p:graphicFrame>
      <p:graphicFrame>
        <p:nvGraphicFramePr>
          <p:cNvPr id="8" name="Table 7">
            <a:extLst>
              <a:ext uri="{FF2B5EF4-FFF2-40B4-BE49-F238E27FC236}">
                <a16:creationId xmlns:a16="http://schemas.microsoft.com/office/drawing/2014/main" id="{34AB156A-24D1-9C80-262F-EC076893CC32}"/>
              </a:ext>
            </a:extLst>
          </p:cNvPr>
          <p:cNvGraphicFramePr>
            <a:graphicFrameLocks noGrp="1"/>
          </p:cNvGraphicFramePr>
          <p:nvPr>
            <p:extLst>
              <p:ext uri="{D42A27DB-BD31-4B8C-83A1-F6EECF244321}">
                <p14:modId xmlns:p14="http://schemas.microsoft.com/office/powerpoint/2010/main" val="3243552652"/>
              </p:ext>
            </p:extLst>
          </p:nvPr>
        </p:nvGraphicFramePr>
        <p:xfrm>
          <a:off x="202126" y="383473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718089566"/>
                    </a:ext>
                  </a:extLst>
                </a:gridCol>
                <a:gridCol w="7704307">
                  <a:extLst>
                    <a:ext uri="{9D8B030D-6E8A-4147-A177-3AD203B41FA5}">
                      <a16:colId xmlns:a16="http://schemas.microsoft.com/office/drawing/2014/main" val="390134108"/>
                    </a:ext>
                  </a:extLst>
                </a:gridCol>
                <a:gridCol w="2580542">
                  <a:extLst>
                    <a:ext uri="{9D8B030D-6E8A-4147-A177-3AD203B41FA5}">
                      <a16:colId xmlns:a16="http://schemas.microsoft.com/office/drawing/2014/main" val="9756790"/>
                    </a:ext>
                  </a:extLst>
                </a:gridCol>
              </a:tblGrid>
              <a:tr h="360000">
                <a:tc>
                  <a:txBody>
                    <a:bodyPr/>
                    <a:lstStyle/>
                    <a:p>
                      <a:r>
                        <a:rPr lang="en-US" dirty="0"/>
                        <a:t>m</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m</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ADDEDMONTH</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2022-08-14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65984289"/>
                  </a:ext>
                </a:extLst>
              </a:tr>
            </a:tbl>
          </a:graphicData>
        </a:graphic>
      </p:graphicFrame>
      <p:graphicFrame>
        <p:nvGraphicFramePr>
          <p:cNvPr id="9" name="Table 8">
            <a:extLst>
              <a:ext uri="{FF2B5EF4-FFF2-40B4-BE49-F238E27FC236}">
                <a16:creationId xmlns:a16="http://schemas.microsoft.com/office/drawing/2014/main" id="{C39668DC-F3DD-09AC-59BB-439599B04BCF}"/>
              </a:ext>
            </a:extLst>
          </p:cNvPr>
          <p:cNvGraphicFramePr>
            <a:graphicFrameLocks noGrp="1"/>
          </p:cNvGraphicFramePr>
          <p:nvPr>
            <p:extLst>
              <p:ext uri="{D42A27DB-BD31-4B8C-83A1-F6EECF244321}">
                <p14:modId xmlns:p14="http://schemas.microsoft.com/office/powerpoint/2010/main" val="2740419264"/>
              </p:ext>
            </p:extLst>
          </p:nvPr>
        </p:nvGraphicFramePr>
        <p:xfrm>
          <a:off x="202126" y="4192560"/>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653572306"/>
                    </a:ext>
                  </a:extLst>
                </a:gridCol>
                <a:gridCol w="7704307">
                  <a:extLst>
                    <a:ext uri="{9D8B030D-6E8A-4147-A177-3AD203B41FA5}">
                      <a16:colId xmlns:a16="http://schemas.microsoft.com/office/drawing/2014/main" val="1264089077"/>
                    </a:ext>
                  </a:extLst>
                </a:gridCol>
                <a:gridCol w="2580542">
                  <a:extLst>
                    <a:ext uri="{9D8B030D-6E8A-4147-A177-3AD203B41FA5}">
                      <a16:colId xmlns:a16="http://schemas.microsoft.com/office/drawing/2014/main" val="1447286426"/>
                    </a:ext>
                  </a:extLst>
                </a:gridCol>
              </a:tblGrid>
              <a:tr h="360000">
                <a:tc>
                  <a:txBody>
                    <a:bodyPr/>
                    <a:lstStyle/>
                    <a:p>
                      <a:r>
                        <a:rPr lang="en-US" dirty="0"/>
                        <a:t>mm</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mm</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ADDEDMONTH</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2022-08-14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90800707"/>
                  </a:ext>
                </a:extLst>
              </a:tr>
            </a:tbl>
          </a:graphicData>
        </a:graphic>
      </p:graphicFrame>
      <p:graphicFrame>
        <p:nvGraphicFramePr>
          <p:cNvPr id="10" name="Table 9">
            <a:extLst>
              <a:ext uri="{FF2B5EF4-FFF2-40B4-BE49-F238E27FC236}">
                <a16:creationId xmlns:a16="http://schemas.microsoft.com/office/drawing/2014/main" id="{23CE5762-AB23-852E-938A-C7CCD70444A6}"/>
              </a:ext>
            </a:extLst>
          </p:cNvPr>
          <p:cNvGraphicFramePr>
            <a:graphicFrameLocks noGrp="1"/>
          </p:cNvGraphicFramePr>
          <p:nvPr>
            <p:extLst>
              <p:ext uri="{D42A27DB-BD31-4B8C-83A1-F6EECF244321}">
                <p14:modId xmlns:p14="http://schemas.microsoft.com/office/powerpoint/2010/main" val="1310800968"/>
              </p:ext>
            </p:extLst>
          </p:nvPr>
        </p:nvGraphicFramePr>
        <p:xfrm>
          <a:off x="202126" y="4560496"/>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405226092"/>
                    </a:ext>
                  </a:extLst>
                </a:gridCol>
                <a:gridCol w="7704307">
                  <a:extLst>
                    <a:ext uri="{9D8B030D-6E8A-4147-A177-3AD203B41FA5}">
                      <a16:colId xmlns:a16="http://schemas.microsoft.com/office/drawing/2014/main" val="4083694410"/>
                    </a:ext>
                  </a:extLst>
                </a:gridCol>
                <a:gridCol w="2580542">
                  <a:extLst>
                    <a:ext uri="{9D8B030D-6E8A-4147-A177-3AD203B41FA5}">
                      <a16:colId xmlns:a16="http://schemas.microsoft.com/office/drawing/2014/main" val="2254304880"/>
                    </a:ext>
                  </a:extLst>
                </a:gridCol>
              </a:tblGrid>
              <a:tr h="360000">
                <a:tc>
                  <a:txBody>
                    <a:bodyPr/>
                    <a:lstStyle/>
                    <a:p>
                      <a:r>
                        <a:rPr lang="en-US" dirty="0"/>
                        <a:t>month</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rgbClr val="0000FF"/>
                          </a:solidFill>
                          <a:latin typeface="Consolas" panose="020B0609020204030204" pitchFamily="49" charset="0"/>
                        </a:rPr>
                        <a:t>SELECT</a:t>
                      </a:r>
                      <a:r>
                        <a:rPr lang="en-US" sz="1700" dirty="0">
                          <a:solidFill>
                            <a:prstClr val="black"/>
                          </a:solidFill>
                          <a:latin typeface="Consolas" panose="020B0609020204030204" pitchFamily="49" charset="0"/>
                        </a:rPr>
                        <a:t> </a:t>
                      </a:r>
                      <a:r>
                        <a:rPr lang="en-US" sz="1700" dirty="0">
                          <a:solidFill>
                            <a:srgbClr val="FF00FF"/>
                          </a:solidFill>
                          <a:latin typeface="Consolas" panose="020B0609020204030204" pitchFamily="49" charset="0"/>
                        </a:rPr>
                        <a:t>DATEADD</a:t>
                      </a:r>
                      <a:r>
                        <a:rPr lang="en-US" sz="1700" dirty="0">
                          <a:solidFill>
                            <a:srgbClr val="808080"/>
                          </a:solidFill>
                          <a:latin typeface="Consolas" panose="020B0609020204030204" pitchFamily="49" charset="0"/>
                        </a:rPr>
                        <a:t>(</a:t>
                      </a:r>
                      <a:r>
                        <a:rPr lang="en-US" sz="1700" kern="1200" dirty="0">
                          <a:solidFill>
                            <a:srgbClr val="FF00FF"/>
                          </a:solidFill>
                          <a:latin typeface="Consolas" panose="020B0609020204030204" pitchFamily="49" charset="0"/>
                          <a:ea typeface="+mn-ea"/>
                          <a:cs typeface="+mn-cs"/>
                        </a:rPr>
                        <a:t>month</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FF0000"/>
                          </a:solidFill>
                          <a:latin typeface="Consolas" panose="020B0609020204030204" pitchFamily="49" charset="0"/>
                        </a:rPr>
                        <a:t>'2022-07-14 15:15:20'</a:t>
                      </a:r>
                      <a:r>
                        <a:rPr lang="en-US" sz="1700" dirty="0">
                          <a:solidFill>
                            <a:srgbClr val="808080"/>
                          </a:solidFill>
                          <a:latin typeface="Consolas" panose="020B0609020204030204" pitchFamily="49" charset="0"/>
                        </a:rPr>
                        <a:t>)</a:t>
                      </a:r>
                      <a:r>
                        <a:rPr lang="en-US" sz="1700" dirty="0">
                          <a:solidFill>
                            <a:prstClr val="black"/>
                          </a:solidFill>
                          <a:latin typeface="Consolas" panose="020B0609020204030204" pitchFamily="49" charset="0"/>
                        </a:rPr>
                        <a:t> </a:t>
                      </a:r>
                      <a:r>
                        <a:rPr lang="en-US" sz="1700" dirty="0">
                          <a:solidFill>
                            <a:srgbClr val="0000FF"/>
                          </a:solidFill>
                          <a:latin typeface="Consolas" panose="020B0609020204030204" pitchFamily="49" charset="0"/>
                        </a:rPr>
                        <a:t>AS</a:t>
                      </a:r>
                      <a:r>
                        <a:rPr lang="en-US" sz="1700" dirty="0">
                          <a:solidFill>
                            <a:prstClr val="black"/>
                          </a:solidFill>
                          <a:latin typeface="Consolas" panose="020B0609020204030204" pitchFamily="49" charset="0"/>
                        </a:rPr>
                        <a:t> ADDEDMONTH</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2022-08-14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93346888"/>
                  </a:ext>
                </a:extLst>
              </a:tr>
            </a:tbl>
          </a:graphicData>
        </a:graphic>
      </p:graphicFrame>
      <p:graphicFrame>
        <p:nvGraphicFramePr>
          <p:cNvPr id="11" name="Table 10">
            <a:extLst>
              <a:ext uri="{FF2B5EF4-FFF2-40B4-BE49-F238E27FC236}">
                <a16:creationId xmlns:a16="http://schemas.microsoft.com/office/drawing/2014/main" id="{5CAA425C-AE9E-6B9D-DCA0-A84B5E968A2D}"/>
              </a:ext>
            </a:extLst>
          </p:cNvPr>
          <p:cNvGraphicFramePr>
            <a:graphicFrameLocks noGrp="1"/>
          </p:cNvGraphicFramePr>
          <p:nvPr>
            <p:extLst>
              <p:ext uri="{D42A27DB-BD31-4B8C-83A1-F6EECF244321}">
                <p14:modId xmlns:p14="http://schemas.microsoft.com/office/powerpoint/2010/main" val="1643213429"/>
              </p:ext>
            </p:extLst>
          </p:nvPr>
        </p:nvGraphicFramePr>
        <p:xfrm>
          <a:off x="202126" y="4924990"/>
          <a:ext cx="11240314" cy="365760"/>
        </p:xfrm>
        <a:graphic>
          <a:graphicData uri="http://schemas.openxmlformats.org/drawingml/2006/table">
            <a:tbl>
              <a:tblPr firstRow="1" bandRow="1">
                <a:tableStyleId>{5940675A-B579-460E-94D1-54222C63F5DA}</a:tableStyleId>
              </a:tblPr>
              <a:tblGrid>
                <a:gridCol w="11240314">
                  <a:extLst>
                    <a:ext uri="{9D8B030D-6E8A-4147-A177-3AD203B41FA5}">
                      <a16:colId xmlns:a16="http://schemas.microsoft.com/office/drawing/2014/main" val="622151165"/>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tx1"/>
                          </a:solidFill>
                          <a:effectLst/>
                          <a:latin typeface="+mn-lt"/>
                          <a:ea typeface="+mn-ea"/>
                          <a:cs typeface="+mn-cs"/>
                        </a:rPr>
                        <a:t>DateGroup</a:t>
                      </a:r>
                      <a:r>
                        <a:rPr lang="en-GB" sz="1800" b="1" i="0" kern="1200" dirty="0">
                          <a:solidFill>
                            <a:schemeClr val="tx1"/>
                          </a:solidFill>
                          <a:effectLst/>
                          <a:latin typeface="+mn-lt"/>
                          <a:ea typeface="+mn-ea"/>
                          <a:cs typeface="+mn-cs"/>
                        </a:rPr>
                        <a:t> : </a:t>
                      </a:r>
                      <a:r>
                        <a:rPr lang="en-IN" b="1" dirty="0"/>
                        <a:t>Year</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1410139"/>
                  </a:ext>
                </a:extLst>
              </a:tr>
            </a:tbl>
          </a:graphicData>
        </a:graphic>
      </p:graphicFrame>
      <p:graphicFrame>
        <p:nvGraphicFramePr>
          <p:cNvPr id="14" name="Table 13">
            <a:extLst>
              <a:ext uri="{FF2B5EF4-FFF2-40B4-BE49-F238E27FC236}">
                <a16:creationId xmlns:a16="http://schemas.microsoft.com/office/drawing/2014/main" id="{567A5C74-AD97-8B1D-9A52-BE7867A255DB}"/>
              </a:ext>
            </a:extLst>
          </p:cNvPr>
          <p:cNvGraphicFramePr>
            <a:graphicFrameLocks noGrp="1"/>
          </p:cNvGraphicFramePr>
          <p:nvPr>
            <p:extLst>
              <p:ext uri="{D42A27DB-BD31-4B8C-83A1-F6EECF244321}">
                <p14:modId xmlns:p14="http://schemas.microsoft.com/office/powerpoint/2010/main" val="1966976542"/>
              </p:ext>
            </p:extLst>
          </p:nvPr>
        </p:nvGraphicFramePr>
        <p:xfrm>
          <a:off x="202126" y="5289484"/>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2154273548"/>
                    </a:ext>
                  </a:extLst>
                </a:gridCol>
                <a:gridCol w="7704307">
                  <a:extLst>
                    <a:ext uri="{9D8B030D-6E8A-4147-A177-3AD203B41FA5}">
                      <a16:colId xmlns:a16="http://schemas.microsoft.com/office/drawing/2014/main" val="2492506119"/>
                    </a:ext>
                  </a:extLst>
                </a:gridCol>
                <a:gridCol w="2580542">
                  <a:extLst>
                    <a:ext uri="{9D8B030D-6E8A-4147-A177-3AD203B41FA5}">
                      <a16:colId xmlns:a16="http://schemas.microsoft.com/office/drawing/2014/main" val="377598377"/>
                    </a:ext>
                  </a:extLst>
                </a:gridCol>
              </a:tblGrid>
              <a:tr h="360000">
                <a:tc>
                  <a:txBody>
                    <a:bodyPr/>
                    <a:lstStyle/>
                    <a:p>
                      <a:r>
                        <a:rPr lang="en-US" dirty="0" err="1"/>
                        <a:t>yy</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DATEADD</a:t>
                      </a:r>
                      <a:r>
                        <a:rPr lang="en-US" sz="1800" dirty="0">
                          <a:solidFill>
                            <a:srgbClr val="808080"/>
                          </a:solidFill>
                          <a:latin typeface="Consolas" panose="020B0609020204030204" pitchFamily="49" charset="0"/>
                        </a:rPr>
                        <a:t>(</a:t>
                      </a:r>
                      <a:r>
                        <a:rPr lang="en-US" sz="1800" dirty="0" err="1">
                          <a:solidFill>
                            <a:prstClr val="black"/>
                          </a:solidFill>
                          <a:latin typeface="Consolas" panose="020B0609020204030204" pitchFamily="49" charset="0"/>
                        </a:rPr>
                        <a:t>yy</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 15:15:20'</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ADDEDYEAR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2023-07-14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40632395"/>
                  </a:ext>
                </a:extLst>
              </a:tr>
            </a:tbl>
          </a:graphicData>
        </a:graphic>
      </p:graphicFrame>
      <p:graphicFrame>
        <p:nvGraphicFramePr>
          <p:cNvPr id="16" name="Table 15">
            <a:extLst>
              <a:ext uri="{FF2B5EF4-FFF2-40B4-BE49-F238E27FC236}">
                <a16:creationId xmlns:a16="http://schemas.microsoft.com/office/drawing/2014/main" id="{21C3E91F-E7EB-9E84-5567-0D08DFDCFB38}"/>
              </a:ext>
            </a:extLst>
          </p:cNvPr>
          <p:cNvGraphicFramePr>
            <a:graphicFrameLocks noGrp="1"/>
          </p:cNvGraphicFramePr>
          <p:nvPr>
            <p:extLst>
              <p:ext uri="{D42A27DB-BD31-4B8C-83A1-F6EECF244321}">
                <p14:modId xmlns:p14="http://schemas.microsoft.com/office/powerpoint/2010/main" val="4081081044"/>
              </p:ext>
            </p:extLst>
          </p:nvPr>
        </p:nvGraphicFramePr>
        <p:xfrm>
          <a:off x="202126" y="5652712"/>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832824358"/>
                    </a:ext>
                  </a:extLst>
                </a:gridCol>
                <a:gridCol w="7704307">
                  <a:extLst>
                    <a:ext uri="{9D8B030D-6E8A-4147-A177-3AD203B41FA5}">
                      <a16:colId xmlns:a16="http://schemas.microsoft.com/office/drawing/2014/main" val="198325493"/>
                    </a:ext>
                  </a:extLst>
                </a:gridCol>
                <a:gridCol w="2580542">
                  <a:extLst>
                    <a:ext uri="{9D8B030D-6E8A-4147-A177-3AD203B41FA5}">
                      <a16:colId xmlns:a16="http://schemas.microsoft.com/office/drawing/2014/main" val="397982778"/>
                    </a:ext>
                  </a:extLst>
                </a:gridCol>
              </a:tblGrid>
              <a:tr h="360000">
                <a:tc>
                  <a:txBody>
                    <a:bodyPr/>
                    <a:lstStyle/>
                    <a:p>
                      <a:r>
                        <a:rPr lang="en-US" dirty="0" err="1"/>
                        <a:t>yyyy</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DATEADD</a:t>
                      </a:r>
                      <a:r>
                        <a:rPr lang="en-US" sz="1800" dirty="0">
                          <a:solidFill>
                            <a:srgbClr val="808080"/>
                          </a:solidFill>
                          <a:latin typeface="Consolas" panose="020B0609020204030204" pitchFamily="49" charset="0"/>
                        </a:rPr>
                        <a:t>(</a:t>
                      </a:r>
                      <a:r>
                        <a:rPr lang="en-US" sz="1800" dirty="0" err="1">
                          <a:solidFill>
                            <a:prstClr val="black"/>
                          </a:solidFill>
                          <a:latin typeface="Consolas" panose="020B0609020204030204" pitchFamily="49" charset="0"/>
                        </a:rPr>
                        <a:t>yyyy</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 15:15:20'</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ADDEDYEAR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2023-07-14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377033307"/>
                  </a:ext>
                </a:extLst>
              </a:tr>
            </a:tbl>
          </a:graphicData>
        </a:graphic>
      </p:graphicFrame>
      <p:graphicFrame>
        <p:nvGraphicFramePr>
          <p:cNvPr id="17" name="Table 16">
            <a:extLst>
              <a:ext uri="{FF2B5EF4-FFF2-40B4-BE49-F238E27FC236}">
                <a16:creationId xmlns:a16="http://schemas.microsoft.com/office/drawing/2014/main" id="{9F9136DC-E834-04C7-9D57-89910CD605B0}"/>
              </a:ext>
            </a:extLst>
          </p:cNvPr>
          <p:cNvGraphicFramePr>
            <a:graphicFrameLocks noGrp="1"/>
          </p:cNvGraphicFramePr>
          <p:nvPr>
            <p:extLst>
              <p:ext uri="{D42A27DB-BD31-4B8C-83A1-F6EECF244321}">
                <p14:modId xmlns:p14="http://schemas.microsoft.com/office/powerpoint/2010/main" val="1471499326"/>
              </p:ext>
            </p:extLst>
          </p:nvPr>
        </p:nvGraphicFramePr>
        <p:xfrm>
          <a:off x="202126" y="6013075"/>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330664241"/>
                    </a:ext>
                  </a:extLst>
                </a:gridCol>
                <a:gridCol w="7704307">
                  <a:extLst>
                    <a:ext uri="{9D8B030D-6E8A-4147-A177-3AD203B41FA5}">
                      <a16:colId xmlns:a16="http://schemas.microsoft.com/office/drawing/2014/main" val="1131446907"/>
                    </a:ext>
                  </a:extLst>
                </a:gridCol>
                <a:gridCol w="2580542">
                  <a:extLst>
                    <a:ext uri="{9D8B030D-6E8A-4147-A177-3AD203B41FA5}">
                      <a16:colId xmlns:a16="http://schemas.microsoft.com/office/drawing/2014/main" val="2187498469"/>
                    </a:ext>
                  </a:extLst>
                </a:gridCol>
              </a:tblGrid>
              <a:tr h="360000">
                <a:tc>
                  <a:txBody>
                    <a:bodyPr/>
                    <a:lstStyle/>
                    <a:p>
                      <a:r>
                        <a:rPr lang="en-US" dirty="0"/>
                        <a:t>year</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DATEADD</a:t>
                      </a:r>
                      <a:r>
                        <a:rPr lang="en-US" sz="1800" dirty="0">
                          <a:solidFill>
                            <a:srgbClr val="808080"/>
                          </a:solidFill>
                          <a:latin typeface="Consolas" panose="020B0609020204030204" pitchFamily="49" charset="0"/>
                        </a:rPr>
                        <a:t>(</a:t>
                      </a:r>
                      <a:r>
                        <a:rPr lang="en-US" sz="1800" kern="1200" dirty="0">
                          <a:solidFill>
                            <a:srgbClr val="FF00FF"/>
                          </a:solidFill>
                          <a:latin typeface="Consolas" panose="020B0609020204030204" pitchFamily="49" charset="0"/>
                          <a:ea typeface="+mn-ea"/>
                          <a:cs typeface="+mn-cs"/>
                        </a:rPr>
                        <a:t>year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 15:15:20'</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ADDEDYEAR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2023-07-14 15:15:20.000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56445490"/>
                  </a:ext>
                </a:extLst>
              </a:tr>
            </a:tbl>
          </a:graphicData>
        </a:graphic>
      </p:graphicFrame>
    </p:spTree>
    <p:extLst>
      <p:ext uri="{BB962C8B-B14F-4D97-AF65-F5344CB8AC3E}">
        <p14:creationId xmlns:p14="http://schemas.microsoft.com/office/powerpoint/2010/main" val="34942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5" grpId="0" animBg="1"/>
      <p:bldP spid="22" grpId="0" animBg="1"/>
      <p:bldP spid="2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13" name="Rectangle 12"/>
          <p:cNvSpPr/>
          <p:nvPr/>
        </p:nvSpPr>
        <p:spPr>
          <a:xfrm>
            <a:off x="131179" y="855719"/>
            <a:ext cx="10251525" cy="954107"/>
          </a:xfrm>
          <a:prstGeom prst="rect">
            <a:avLst/>
          </a:prstGeom>
        </p:spPr>
        <p:txBody>
          <a:bodyPr wrap="square">
            <a:spAutoFit/>
          </a:bodyPr>
          <a:lstStyle/>
          <a:p>
            <a:pPr algn="just"/>
            <a:r>
              <a:rPr lang="en-IN" sz="2000" dirty="0">
                <a:solidFill>
                  <a:srgbClr val="FF00FF"/>
                </a:solidFill>
                <a:latin typeface="Consolas" panose="020B0609020204030204" pitchFamily="49" charset="0"/>
              </a:rPr>
              <a:t>DATEDIFF</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p>
          <a:p>
            <a:pPr marL="285750" indent="-285750" algn="just">
              <a:buFont typeface="Wingdings" panose="05000000000000000000" pitchFamily="2" charset="2"/>
              <a:buChar char="ü"/>
            </a:pPr>
            <a:r>
              <a:rPr lang="en-US" dirty="0"/>
              <a:t>It gets the difference between two dates with the results returned in date units specified as years, months days, minutes, seconds as an integer value.</a:t>
            </a:r>
            <a:endParaRPr lang="en-IN" dirty="0">
              <a:solidFill>
                <a:srgbClr val="808080"/>
              </a:solidFill>
              <a:latin typeface="Consolas" panose="020B0609020204030204" pitchFamily="49" charset="0"/>
            </a:endParaRP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732032335"/>
              </p:ext>
            </p:extLst>
          </p:nvPr>
        </p:nvGraphicFramePr>
        <p:xfrm>
          <a:off x="202126" y="2163294"/>
          <a:ext cx="11240314" cy="72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1785440712"/>
                    </a:ext>
                  </a:extLst>
                </a:gridCol>
                <a:gridCol w="8550613">
                  <a:extLst>
                    <a:ext uri="{9D8B030D-6E8A-4147-A177-3AD203B41FA5}">
                      <a16:colId xmlns:a16="http://schemas.microsoft.com/office/drawing/2014/main" val="25962218"/>
                    </a:ext>
                  </a:extLst>
                </a:gridCol>
                <a:gridCol w="1734236">
                  <a:extLst>
                    <a:ext uri="{9D8B030D-6E8A-4147-A177-3AD203B41FA5}">
                      <a16:colId xmlns:a16="http://schemas.microsoft.com/office/drawing/2014/main" val="20002"/>
                    </a:ext>
                  </a:extLst>
                </a:gridCol>
              </a:tblGrid>
              <a:tr h="360000">
                <a:tc>
                  <a:txBody>
                    <a:bodyPr/>
                    <a:lstStyle/>
                    <a:p>
                      <a:pPr algn="l"/>
                      <a:r>
                        <a:rPr lang="en-US" sz="1750" b="1" dirty="0" err="1"/>
                        <a:t>DiffPart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IN" sz="1750" b="1" i="0" kern="1200" dirty="0">
                          <a:solidFill>
                            <a:schemeClr val="tx1"/>
                          </a:solidFill>
                          <a:effectLst/>
                          <a:latin typeface="+mn-lt"/>
                          <a:ea typeface="+mn-ea"/>
                          <a:cs typeface="+mn-cs"/>
                        </a:rPr>
                        <a:t>Query</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750" b="1" i="0" kern="1200" dirty="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60000">
                <a:tc>
                  <a:txBody>
                    <a:bodyPr/>
                    <a:lstStyle/>
                    <a:p>
                      <a:pPr algn="l"/>
                      <a:r>
                        <a:rPr lang="en-GB" sz="1800" b="0" i="0" kern="1200" dirty="0">
                          <a:solidFill>
                            <a:schemeClr val="tx1"/>
                          </a:solidFill>
                          <a:effectLst/>
                          <a:latin typeface="+mn-lt"/>
                          <a:ea typeface="+mn-ea"/>
                          <a:cs typeface="+mn-cs"/>
                        </a:rPr>
                        <a:t>Minutes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MINUTE</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'2022-07-13'</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1440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202126" y="1834110"/>
            <a:ext cx="926283"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4" name="Title 3">
            <a:extLst>
              <a:ext uri="{FF2B5EF4-FFF2-40B4-BE49-F238E27FC236}">
                <a16:creationId xmlns:a16="http://schemas.microsoft.com/office/drawing/2014/main" id="{6CEFD954-3236-5D34-A6D6-D03510064BCE}"/>
              </a:ext>
            </a:extLst>
          </p:cNvPr>
          <p:cNvSpPr>
            <a:spLocks noGrp="1"/>
          </p:cNvSpPr>
          <p:nvPr>
            <p:ph type="title"/>
          </p:nvPr>
        </p:nvSpPr>
        <p:spPr/>
        <p:txBody>
          <a:bodyPr/>
          <a:lstStyle/>
          <a:p>
            <a:r>
              <a:rPr lang="en-US" dirty="0"/>
              <a:t>Date &amp; Time Functions | DATEDIFF ()</a:t>
            </a:r>
            <a:endParaRPr lang="en-IN" dirty="0"/>
          </a:p>
        </p:txBody>
      </p:sp>
      <p:graphicFrame>
        <p:nvGraphicFramePr>
          <p:cNvPr id="2" name="Table 1">
            <a:extLst>
              <a:ext uri="{FF2B5EF4-FFF2-40B4-BE49-F238E27FC236}">
                <a16:creationId xmlns:a16="http://schemas.microsoft.com/office/drawing/2014/main" id="{92D27209-0B34-648E-C241-97AAB7225F43}"/>
              </a:ext>
            </a:extLst>
          </p:cNvPr>
          <p:cNvGraphicFramePr>
            <a:graphicFrameLocks noGrp="1"/>
          </p:cNvGraphicFramePr>
          <p:nvPr>
            <p:extLst>
              <p:ext uri="{D42A27DB-BD31-4B8C-83A1-F6EECF244321}">
                <p14:modId xmlns:p14="http://schemas.microsoft.com/office/powerpoint/2010/main" val="2344514032"/>
              </p:ext>
            </p:extLst>
          </p:nvPr>
        </p:nvGraphicFramePr>
        <p:xfrm>
          <a:off x="202126" y="2889054"/>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1069867408"/>
                    </a:ext>
                  </a:extLst>
                </a:gridCol>
                <a:gridCol w="8550613">
                  <a:extLst>
                    <a:ext uri="{9D8B030D-6E8A-4147-A177-3AD203B41FA5}">
                      <a16:colId xmlns:a16="http://schemas.microsoft.com/office/drawing/2014/main" val="2547946156"/>
                    </a:ext>
                  </a:extLst>
                </a:gridCol>
                <a:gridCol w="1734236">
                  <a:extLst>
                    <a:ext uri="{9D8B030D-6E8A-4147-A177-3AD203B41FA5}">
                      <a16:colId xmlns:a16="http://schemas.microsoft.com/office/drawing/2014/main" val="1887712299"/>
                    </a:ext>
                  </a:extLst>
                </a:gridCol>
              </a:tblGrid>
              <a:tr h="360000">
                <a:tc>
                  <a:txBody>
                    <a:bodyPr/>
                    <a:lstStyle/>
                    <a:p>
                      <a:pPr algn="l"/>
                      <a:r>
                        <a:rPr lang="en-IN" dirty="0"/>
                        <a:t>Hours</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HOUR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'2022-07-13'</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24</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337240"/>
                  </a:ext>
                </a:extLst>
              </a:tr>
            </a:tbl>
          </a:graphicData>
        </a:graphic>
      </p:graphicFrame>
      <p:graphicFrame>
        <p:nvGraphicFramePr>
          <p:cNvPr id="3" name="Table 2">
            <a:extLst>
              <a:ext uri="{FF2B5EF4-FFF2-40B4-BE49-F238E27FC236}">
                <a16:creationId xmlns:a16="http://schemas.microsoft.com/office/drawing/2014/main" id="{53BC7693-85E2-CC75-00EE-D544F944E301}"/>
              </a:ext>
            </a:extLst>
          </p:cNvPr>
          <p:cNvGraphicFramePr>
            <a:graphicFrameLocks noGrp="1"/>
          </p:cNvGraphicFramePr>
          <p:nvPr>
            <p:extLst>
              <p:ext uri="{D42A27DB-BD31-4B8C-83A1-F6EECF244321}">
                <p14:modId xmlns:p14="http://schemas.microsoft.com/office/powerpoint/2010/main" val="342421261"/>
              </p:ext>
            </p:extLst>
          </p:nvPr>
        </p:nvGraphicFramePr>
        <p:xfrm>
          <a:off x="202126" y="3252992"/>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136999241"/>
                    </a:ext>
                  </a:extLst>
                </a:gridCol>
                <a:gridCol w="8550613">
                  <a:extLst>
                    <a:ext uri="{9D8B030D-6E8A-4147-A177-3AD203B41FA5}">
                      <a16:colId xmlns:a16="http://schemas.microsoft.com/office/drawing/2014/main" val="1240897674"/>
                    </a:ext>
                  </a:extLst>
                </a:gridCol>
                <a:gridCol w="1734236">
                  <a:extLst>
                    <a:ext uri="{9D8B030D-6E8A-4147-A177-3AD203B41FA5}">
                      <a16:colId xmlns:a16="http://schemas.microsoft.com/office/drawing/2014/main" val="309324345"/>
                    </a:ext>
                  </a:extLst>
                </a:gridCol>
              </a:tblGrid>
              <a:tr h="360000">
                <a:tc>
                  <a:txBody>
                    <a:bodyPr/>
                    <a:lstStyle/>
                    <a:p>
                      <a:pPr algn="l"/>
                      <a:r>
                        <a:rPr lang="en-IN" dirty="0"/>
                        <a:t>Days</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DAY</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'2022-07-14'</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13</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1039970"/>
                  </a:ext>
                </a:extLst>
              </a:tr>
            </a:tbl>
          </a:graphicData>
        </a:graphic>
      </p:graphicFrame>
      <p:graphicFrame>
        <p:nvGraphicFramePr>
          <p:cNvPr id="5" name="Table 4">
            <a:extLst>
              <a:ext uri="{FF2B5EF4-FFF2-40B4-BE49-F238E27FC236}">
                <a16:creationId xmlns:a16="http://schemas.microsoft.com/office/drawing/2014/main" id="{A601B5EF-A8B3-44E3-4A9B-C9826219D835}"/>
              </a:ext>
            </a:extLst>
          </p:cNvPr>
          <p:cNvGraphicFramePr>
            <a:graphicFrameLocks noGrp="1"/>
          </p:cNvGraphicFramePr>
          <p:nvPr>
            <p:extLst>
              <p:ext uri="{D42A27DB-BD31-4B8C-83A1-F6EECF244321}">
                <p14:modId xmlns:p14="http://schemas.microsoft.com/office/powerpoint/2010/main" val="1480126335"/>
              </p:ext>
            </p:extLst>
          </p:nvPr>
        </p:nvGraphicFramePr>
        <p:xfrm>
          <a:off x="202126" y="3614814"/>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784289672"/>
                    </a:ext>
                  </a:extLst>
                </a:gridCol>
                <a:gridCol w="8550613">
                  <a:extLst>
                    <a:ext uri="{9D8B030D-6E8A-4147-A177-3AD203B41FA5}">
                      <a16:colId xmlns:a16="http://schemas.microsoft.com/office/drawing/2014/main" val="2126364920"/>
                    </a:ext>
                  </a:extLst>
                </a:gridCol>
                <a:gridCol w="1734236">
                  <a:extLst>
                    <a:ext uri="{9D8B030D-6E8A-4147-A177-3AD203B41FA5}">
                      <a16:colId xmlns:a16="http://schemas.microsoft.com/office/drawing/2014/main" val="1437287145"/>
                    </a:ext>
                  </a:extLst>
                </a:gridCol>
              </a:tblGrid>
              <a:tr h="360000">
                <a:tc>
                  <a:txBody>
                    <a:bodyPr/>
                    <a:lstStyle/>
                    <a:p>
                      <a:pPr algn="l"/>
                      <a:r>
                        <a:rPr lang="en-IN" dirty="0"/>
                        <a:t>Months</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'2022-08-14'</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5524955"/>
                  </a:ext>
                </a:extLst>
              </a:tr>
            </a:tbl>
          </a:graphicData>
        </a:graphic>
      </p:graphicFrame>
      <p:graphicFrame>
        <p:nvGraphicFramePr>
          <p:cNvPr id="6" name="Table 5">
            <a:extLst>
              <a:ext uri="{FF2B5EF4-FFF2-40B4-BE49-F238E27FC236}">
                <a16:creationId xmlns:a16="http://schemas.microsoft.com/office/drawing/2014/main" id="{04CF6930-979F-1984-497C-89FF2304EC45}"/>
              </a:ext>
            </a:extLst>
          </p:cNvPr>
          <p:cNvGraphicFramePr>
            <a:graphicFrameLocks noGrp="1"/>
          </p:cNvGraphicFramePr>
          <p:nvPr>
            <p:extLst>
              <p:ext uri="{D42A27DB-BD31-4B8C-83A1-F6EECF244321}">
                <p14:modId xmlns:p14="http://schemas.microsoft.com/office/powerpoint/2010/main" val="2598663530"/>
              </p:ext>
            </p:extLst>
          </p:nvPr>
        </p:nvGraphicFramePr>
        <p:xfrm>
          <a:off x="202126" y="3984062"/>
          <a:ext cx="11240314" cy="365760"/>
        </p:xfrm>
        <a:graphic>
          <a:graphicData uri="http://schemas.openxmlformats.org/drawingml/2006/table">
            <a:tbl>
              <a:tblPr firstRow="1" bandRow="1">
                <a:tableStyleId>{5940675A-B579-460E-94D1-54222C63F5DA}</a:tableStyleId>
              </a:tblPr>
              <a:tblGrid>
                <a:gridCol w="955465">
                  <a:extLst>
                    <a:ext uri="{9D8B030D-6E8A-4147-A177-3AD203B41FA5}">
                      <a16:colId xmlns:a16="http://schemas.microsoft.com/office/drawing/2014/main" val="3667163563"/>
                    </a:ext>
                  </a:extLst>
                </a:gridCol>
                <a:gridCol w="8550613">
                  <a:extLst>
                    <a:ext uri="{9D8B030D-6E8A-4147-A177-3AD203B41FA5}">
                      <a16:colId xmlns:a16="http://schemas.microsoft.com/office/drawing/2014/main" val="1638758465"/>
                    </a:ext>
                  </a:extLst>
                </a:gridCol>
                <a:gridCol w="1734236">
                  <a:extLst>
                    <a:ext uri="{9D8B030D-6E8A-4147-A177-3AD203B41FA5}">
                      <a16:colId xmlns:a16="http://schemas.microsoft.com/office/drawing/2014/main" val="2977512349"/>
                    </a:ext>
                  </a:extLst>
                </a:gridCol>
              </a:tblGrid>
              <a:tr h="360000">
                <a:tc>
                  <a:txBody>
                    <a:bodyPr/>
                    <a:lstStyle/>
                    <a:p>
                      <a:pPr algn="l"/>
                      <a:r>
                        <a:rPr lang="en-IN" dirty="0"/>
                        <a:t>Years</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DATEDIFF</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YEAR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'2022-07-01'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'2025-08-14'</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3</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201566997"/>
                  </a:ext>
                </a:extLst>
              </a:tr>
            </a:tbl>
          </a:graphicData>
        </a:graphic>
      </p:graphicFrame>
    </p:spTree>
    <p:extLst>
      <p:ext uri="{BB962C8B-B14F-4D97-AF65-F5344CB8AC3E}">
        <p14:creationId xmlns:p14="http://schemas.microsoft.com/office/powerpoint/2010/main" val="32457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Date &amp; Time Functions | ISDATE ()</a:t>
            </a:r>
          </a:p>
        </p:txBody>
      </p:sp>
      <p:sp>
        <p:nvSpPr>
          <p:cNvPr id="13" name="Rectangle 12"/>
          <p:cNvSpPr/>
          <p:nvPr/>
        </p:nvSpPr>
        <p:spPr>
          <a:xfrm>
            <a:off x="131179" y="855719"/>
            <a:ext cx="10251525" cy="954107"/>
          </a:xfrm>
          <a:prstGeom prst="rect">
            <a:avLst/>
          </a:prstGeom>
        </p:spPr>
        <p:txBody>
          <a:bodyPr wrap="square">
            <a:spAutoFit/>
          </a:bodyPr>
          <a:lstStyle/>
          <a:p>
            <a:pPr algn="just"/>
            <a:r>
              <a:rPr lang="en-IN" sz="2000" dirty="0">
                <a:solidFill>
                  <a:srgbClr val="FF00FF"/>
                </a:solidFill>
                <a:latin typeface="Consolas" panose="020B0609020204030204" pitchFamily="49" charset="0"/>
              </a:rPr>
              <a:t>ISDATE</a:t>
            </a:r>
            <a:r>
              <a:rPr lang="en-IN" sz="2000" dirty="0">
                <a:solidFill>
                  <a:srgbClr val="808080"/>
                </a:solidFill>
                <a:latin typeface="Consolas" panose="020B0609020204030204" pitchFamily="49" charset="0"/>
              </a:rPr>
              <a:t>() </a:t>
            </a:r>
            <a:r>
              <a:rPr lang="en-IN" dirty="0">
                <a:solidFill>
                  <a:srgbClr val="808080"/>
                </a:solidFill>
                <a:latin typeface="Consolas" panose="020B0609020204030204" pitchFamily="49" charset="0"/>
              </a:rPr>
              <a:t>: </a:t>
            </a:r>
          </a:p>
          <a:p>
            <a:pPr marL="285750" indent="-285750" algn="just">
              <a:buFont typeface="Wingdings" panose="05000000000000000000" pitchFamily="2" charset="2"/>
              <a:buChar char="ü"/>
            </a:pPr>
            <a:r>
              <a:rPr lang="en-US" dirty="0"/>
              <a:t>To check a string to see if it is a valid Date or Datetime field. </a:t>
            </a:r>
          </a:p>
          <a:p>
            <a:pPr marL="285750" indent="-285750" algn="just">
              <a:buFont typeface="Wingdings" panose="05000000000000000000" pitchFamily="2" charset="2"/>
              <a:buChar char="ü"/>
            </a:pPr>
            <a:r>
              <a:rPr lang="en-US" dirty="0"/>
              <a:t>ISDATE return 1 if true or 0 if false.</a:t>
            </a:r>
            <a:endParaRPr lang="en-IN" dirty="0">
              <a:solidFill>
                <a:srgbClr val="808080"/>
              </a:solidFill>
              <a:latin typeface="Consolas" panose="020B0609020204030204" pitchFamily="49" charset="0"/>
            </a:endParaRP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2017801514"/>
              </p:ext>
            </p:extLst>
          </p:nvPr>
        </p:nvGraphicFramePr>
        <p:xfrm>
          <a:off x="202126" y="2231390"/>
          <a:ext cx="10284849" cy="72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25962218"/>
                    </a:ext>
                  </a:extLst>
                </a:gridCol>
                <a:gridCol w="1734236">
                  <a:extLst>
                    <a:ext uri="{9D8B030D-6E8A-4147-A177-3AD203B41FA5}">
                      <a16:colId xmlns:a16="http://schemas.microsoft.com/office/drawing/2014/main" val="20002"/>
                    </a:ext>
                  </a:extLst>
                </a:gridCol>
              </a:tblGrid>
              <a:tr h="360000">
                <a:tc>
                  <a:txBody>
                    <a:bodyPr/>
                    <a:lstStyle/>
                    <a:p>
                      <a:pPr algn="l"/>
                      <a:r>
                        <a:rPr lang="en-IN" sz="1750" b="1" i="0" kern="1200" dirty="0">
                          <a:solidFill>
                            <a:schemeClr val="tx1"/>
                          </a:solidFill>
                          <a:effectLst/>
                          <a:latin typeface="+mn-lt"/>
                          <a:ea typeface="+mn-ea"/>
                          <a:cs typeface="+mn-cs"/>
                        </a:rPr>
                        <a:t>Query</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750" b="1" i="0" kern="120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'20220101'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'Valid'</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202126" y="1902206"/>
            <a:ext cx="926283"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graphicFrame>
        <p:nvGraphicFramePr>
          <p:cNvPr id="3" name="Table 2">
            <a:extLst>
              <a:ext uri="{FF2B5EF4-FFF2-40B4-BE49-F238E27FC236}">
                <a16:creationId xmlns:a16="http://schemas.microsoft.com/office/drawing/2014/main" id="{C6588383-B7A2-5803-F996-8D90BB83A115}"/>
              </a:ext>
            </a:extLst>
          </p:cNvPr>
          <p:cNvGraphicFramePr>
            <a:graphicFrameLocks noGrp="1"/>
          </p:cNvGraphicFramePr>
          <p:nvPr>
            <p:extLst>
              <p:ext uri="{D42A27DB-BD31-4B8C-83A1-F6EECF244321}">
                <p14:modId xmlns:p14="http://schemas.microsoft.com/office/powerpoint/2010/main" val="2286933758"/>
              </p:ext>
            </p:extLst>
          </p:nvPr>
        </p:nvGraphicFramePr>
        <p:xfrm>
          <a:off x="202125" y="2957150"/>
          <a:ext cx="10284849" cy="36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2167237504"/>
                    </a:ext>
                  </a:extLst>
                </a:gridCol>
                <a:gridCol w="1734236">
                  <a:extLst>
                    <a:ext uri="{9D8B030D-6E8A-4147-A177-3AD203B41FA5}">
                      <a16:colId xmlns:a16="http://schemas.microsoft.com/office/drawing/2014/main" val="820653230"/>
                    </a:ext>
                  </a:extLst>
                </a:gridCol>
              </a:tblGrid>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'01/01/22'</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'Valid'</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43338829"/>
                  </a:ext>
                </a:extLst>
              </a:tr>
            </a:tbl>
          </a:graphicData>
        </a:graphic>
      </p:graphicFrame>
      <p:graphicFrame>
        <p:nvGraphicFramePr>
          <p:cNvPr id="4" name="Table 3">
            <a:extLst>
              <a:ext uri="{FF2B5EF4-FFF2-40B4-BE49-F238E27FC236}">
                <a16:creationId xmlns:a16="http://schemas.microsoft.com/office/drawing/2014/main" id="{2D93A68B-A6E9-7CF9-AB9D-0D9D17572844}"/>
              </a:ext>
            </a:extLst>
          </p:cNvPr>
          <p:cNvGraphicFramePr>
            <a:graphicFrameLocks noGrp="1"/>
          </p:cNvGraphicFramePr>
          <p:nvPr>
            <p:extLst>
              <p:ext uri="{D42A27DB-BD31-4B8C-83A1-F6EECF244321}">
                <p14:modId xmlns:p14="http://schemas.microsoft.com/office/powerpoint/2010/main" val="1859139389"/>
              </p:ext>
            </p:extLst>
          </p:nvPr>
        </p:nvGraphicFramePr>
        <p:xfrm>
          <a:off x="202125" y="3330635"/>
          <a:ext cx="10284849" cy="36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3510296191"/>
                    </a:ext>
                  </a:extLst>
                </a:gridCol>
                <a:gridCol w="1734236">
                  <a:extLst>
                    <a:ext uri="{9D8B030D-6E8A-4147-A177-3AD203B41FA5}">
                      <a16:colId xmlns:a16="http://schemas.microsoft.com/office/drawing/2014/main" val="697991873"/>
                    </a:ext>
                  </a:extLst>
                </a:gridCol>
              </a:tblGrid>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'13/01/2022'</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'Not Valid'</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302308742"/>
                  </a:ext>
                </a:extLst>
              </a:tr>
            </a:tbl>
          </a:graphicData>
        </a:graphic>
      </p:graphicFrame>
      <p:graphicFrame>
        <p:nvGraphicFramePr>
          <p:cNvPr id="5" name="Table 4">
            <a:extLst>
              <a:ext uri="{FF2B5EF4-FFF2-40B4-BE49-F238E27FC236}">
                <a16:creationId xmlns:a16="http://schemas.microsoft.com/office/drawing/2014/main" id="{E784DACE-6069-4E13-707C-4AE6E7AD46AE}"/>
              </a:ext>
            </a:extLst>
          </p:cNvPr>
          <p:cNvGraphicFramePr>
            <a:graphicFrameLocks noGrp="1"/>
          </p:cNvGraphicFramePr>
          <p:nvPr>
            <p:extLst>
              <p:ext uri="{D42A27DB-BD31-4B8C-83A1-F6EECF244321}">
                <p14:modId xmlns:p14="http://schemas.microsoft.com/office/powerpoint/2010/main" val="2889054367"/>
              </p:ext>
            </p:extLst>
          </p:nvPr>
        </p:nvGraphicFramePr>
        <p:xfrm>
          <a:off x="202125" y="3700440"/>
          <a:ext cx="10284849" cy="36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1812315069"/>
                    </a:ext>
                  </a:extLst>
                </a:gridCol>
                <a:gridCol w="1734236">
                  <a:extLst>
                    <a:ext uri="{9D8B030D-6E8A-4147-A177-3AD203B41FA5}">
                      <a16:colId xmlns:a16="http://schemas.microsoft.com/office/drawing/2014/main" val="4077138188"/>
                    </a:ext>
                  </a:extLst>
                </a:gridCol>
              </a:tblGrid>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'2022'</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'Valid'</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1</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604138366"/>
                  </a:ext>
                </a:extLst>
              </a:tr>
            </a:tbl>
          </a:graphicData>
        </a:graphic>
      </p:graphicFrame>
      <p:graphicFrame>
        <p:nvGraphicFramePr>
          <p:cNvPr id="6" name="Table 5">
            <a:extLst>
              <a:ext uri="{FF2B5EF4-FFF2-40B4-BE49-F238E27FC236}">
                <a16:creationId xmlns:a16="http://schemas.microsoft.com/office/drawing/2014/main" id="{EE8B6E47-6EB7-6955-B632-14008BE27037}"/>
              </a:ext>
            </a:extLst>
          </p:cNvPr>
          <p:cNvGraphicFramePr>
            <a:graphicFrameLocks noGrp="1"/>
          </p:cNvGraphicFramePr>
          <p:nvPr>
            <p:extLst>
              <p:ext uri="{D42A27DB-BD31-4B8C-83A1-F6EECF244321}">
                <p14:modId xmlns:p14="http://schemas.microsoft.com/office/powerpoint/2010/main" val="3187389379"/>
              </p:ext>
            </p:extLst>
          </p:nvPr>
        </p:nvGraphicFramePr>
        <p:xfrm>
          <a:off x="202125" y="4068306"/>
          <a:ext cx="10284849" cy="365760"/>
        </p:xfrm>
        <a:graphic>
          <a:graphicData uri="http://schemas.openxmlformats.org/drawingml/2006/table">
            <a:tbl>
              <a:tblPr firstRow="1" bandRow="1">
                <a:tableStyleId>{5940675A-B579-460E-94D1-54222C63F5DA}</a:tableStyleId>
              </a:tblPr>
              <a:tblGrid>
                <a:gridCol w="8550613">
                  <a:extLst>
                    <a:ext uri="{9D8B030D-6E8A-4147-A177-3AD203B41FA5}">
                      <a16:colId xmlns:a16="http://schemas.microsoft.com/office/drawing/2014/main" val="1884994189"/>
                    </a:ext>
                  </a:extLst>
                </a:gridCol>
                <a:gridCol w="1734236">
                  <a:extLst>
                    <a:ext uri="{9D8B030D-6E8A-4147-A177-3AD203B41FA5}">
                      <a16:colId xmlns:a16="http://schemas.microsoft.com/office/drawing/2014/main" val="410222135"/>
                    </a:ext>
                  </a:extLst>
                </a:gridCol>
              </a:tblGrid>
              <a:tr h="360000">
                <a:tc>
                  <a:txBody>
                    <a:bodyPr/>
                    <a:lstStyle/>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ISDATE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'2022-13-01'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'Not Valid'</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a:t>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81287575"/>
                  </a:ext>
                </a:extLst>
              </a:tr>
            </a:tbl>
          </a:graphicData>
        </a:graphic>
      </p:graphicFrame>
    </p:spTree>
    <p:extLst>
      <p:ext uri="{BB962C8B-B14F-4D97-AF65-F5344CB8AC3E}">
        <p14:creationId xmlns:p14="http://schemas.microsoft.com/office/powerpoint/2010/main" val="13529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pPr>
              <a:buClr>
                <a:schemeClr val="tx2"/>
              </a:buClr>
            </a:pPr>
            <a:r>
              <a:rPr lang="en-GB" sz="2000" b="0" i="0" dirty="0">
                <a:solidFill>
                  <a:srgbClr val="000000"/>
                </a:solidFill>
                <a:effectLst/>
                <a:latin typeface="+mj-lt"/>
              </a:rPr>
              <a:t>SQL Server Math/Numeric Functions</a:t>
            </a: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Mathematical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379542397"/>
              </p:ext>
            </p:extLst>
          </p:nvPr>
        </p:nvGraphicFramePr>
        <p:xfrm>
          <a:off x="454052" y="1596155"/>
          <a:ext cx="11411376" cy="99822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25962218"/>
                    </a:ext>
                  </a:extLst>
                </a:gridCol>
                <a:gridCol w="8238561">
                  <a:extLst>
                    <a:ext uri="{9D8B030D-6E8A-4147-A177-3AD203B41FA5}">
                      <a16:colId xmlns:a16="http://schemas.microsoft.com/office/drawing/2014/main" val="2387673325"/>
                    </a:ext>
                  </a:extLst>
                </a:gridCol>
                <a:gridCol w="1361831">
                  <a:extLst>
                    <a:ext uri="{9D8B030D-6E8A-4147-A177-3AD203B41FA5}">
                      <a16:colId xmlns:a16="http://schemas.microsoft.com/office/drawing/2014/main" val="20002"/>
                    </a:ext>
                  </a:extLst>
                </a:gridCol>
              </a:tblGrid>
              <a:tr h="348907">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ctr"/>
                      <a:r>
                        <a:rPr lang="en-IN" sz="1750" b="1" i="0" kern="1200" dirty="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623579">
                <a:tc>
                  <a:txBody>
                    <a:bodyPr/>
                    <a:lstStyle/>
                    <a:p>
                      <a:r>
                        <a:rPr lang="en-GB" sz="1800" dirty="0">
                          <a:solidFill>
                            <a:srgbClr val="FF00FF"/>
                          </a:solidFill>
                          <a:latin typeface="Consolas" panose="020B0609020204030204" pitchFamily="49" charset="0"/>
                        </a:rPr>
                        <a:t>ABS</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absolute value of a number</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ABS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ABS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50</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endParaRPr lang="en-IN" dirty="0"/>
                    </a:p>
                    <a:p>
                      <a:pPr algn="ctr"/>
                      <a:r>
                        <a:rPr lang="en-IN" dirty="0"/>
                        <a:t>20, 50</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454052" y="1270535"/>
            <a:ext cx="1043203" cy="325620"/>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graphicFrame>
        <p:nvGraphicFramePr>
          <p:cNvPr id="3" name="Table 2">
            <a:extLst>
              <a:ext uri="{FF2B5EF4-FFF2-40B4-BE49-F238E27FC236}">
                <a16:creationId xmlns:a16="http://schemas.microsoft.com/office/drawing/2014/main" id="{1FDBD009-C938-69FB-F0A3-6F94046BE88F}"/>
              </a:ext>
            </a:extLst>
          </p:cNvPr>
          <p:cNvGraphicFramePr>
            <a:graphicFrameLocks noGrp="1"/>
          </p:cNvGraphicFramePr>
          <p:nvPr>
            <p:extLst>
              <p:ext uri="{D42A27DB-BD31-4B8C-83A1-F6EECF244321}">
                <p14:modId xmlns:p14="http://schemas.microsoft.com/office/powerpoint/2010/main" val="3864428352"/>
              </p:ext>
            </p:extLst>
          </p:nvPr>
        </p:nvGraphicFramePr>
        <p:xfrm>
          <a:off x="454052" y="2594375"/>
          <a:ext cx="11411376" cy="64008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3066520557"/>
                    </a:ext>
                  </a:extLst>
                </a:gridCol>
                <a:gridCol w="8238561">
                  <a:extLst>
                    <a:ext uri="{9D8B030D-6E8A-4147-A177-3AD203B41FA5}">
                      <a16:colId xmlns:a16="http://schemas.microsoft.com/office/drawing/2014/main" val="866923530"/>
                    </a:ext>
                  </a:extLst>
                </a:gridCol>
                <a:gridCol w="1361831">
                  <a:extLst>
                    <a:ext uri="{9D8B030D-6E8A-4147-A177-3AD203B41FA5}">
                      <a16:colId xmlns:a16="http://schemas.microsoft.com/office/drawing/2014/main" val="2534147422"/>
                    </a:ext>
                  </a:extLst>
                </a:gridCol>
              </a:tblGrid>
              <a:tr h="623579">
                <a:tc>
                  <a:txBody>
                    <a:bodyPr/>
                    <a:lstStyle/>
                    <a:p>
                      <a:r>
                        <a:rPr lang="en-GB" sz="1800" dirty="0">
                          <a:solidFill>
                            <a:srgbClr val="FF00FF"/>
                          </a:solidFill>
                          <a:latin typeface="Consolas" panose="020B0609020204030204" pitchFamily="49" charset="0"/>
                        </a:rPr>
                        <a:t>CEILING</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smallest integer value that is &gt;= a number</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CEILING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13.5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CEILING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25</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endParaRPr lang="en-IN" dirty="0"/>
                    </a:p>
                    <a:p>
                      <a:pPr algn="ctr"/>
                      <a:r>
                        <a:rPr lang="en-IN" dirty="0"/>
                        <a:t>-13, 25</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774488521"/>
                  </a:ext>
                </a:extLst>
              </a:tr>
            </a:tbl>
          </a:graphicData>
        </a:graphic>
      </p:graphicFrame>
      <p:graphicFrame>
        <p:nvGraphicFramePr>
          <p:cNvPr id="4" name="Table 3">
            <a:extLst>
              <a:ext uri="{FF2B5EF4-FFF2-40B4-BE49-F238E27FC236}">
                <a16:creationId xmlns:a16="http://schemas.microsoft.com/office/drawing/2014/main" id="{3F229C6A-FB65-DF55-9DBF-79825EB751F8}"/>
              </a:ext>
            </a:extLst>
          </p:cNvPr>
          <p:cNvGraphicFramePr>
            <a:graphicFrameLocks noGrp="1"/>
          </p:cNvGraphicFramePr>
          <p:nvPr>
            <p:extLst>
              <p:ext uri="{D42A27DB-BD31-4B8C-83A1-F6EECF244321}">
                <p14:modId xmlns:p14="http://schemas.microsoft.com/office/powerpoint/2010/main" val="2788002363"/>
              </p:ext>
            </p:extLst>
          </p:nvPr>
        </p:nvGraphicFramePr>
        <p:xfrm>
          <a:off x="454052" y="3234455"/>
          <a:ext cx="11411376" cy="64008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3145668237"/>
                    </a:ext>
                  </a:extLst>
                </a:gridCol>
                <a:gridCol w="8238561">
                  <a:extLst>
                    <a:ext uri="{9D8B030D-6E8A-4147-A177-3AD203B41FA5}">
                      <a16:colId xmlns:a16="http://schemas.microsoft.com/office/drawing/2014/main" val="2479236369"/>
                    </a:ext>
                  </a:extLst>
                </a:gridCol>
                <a:gridCol w="1361831">
                  <a:extLst>
                    <a:ext uri="{9D8B030D-6E8A-4147-A177-3AD203B41FA5}">
                      <a16:colId xmlns:a16="http://schemas.microsoft.com/office/drawing/2014/main" val="3506510724"/>
                    </a:ext>
                  </a:extLst>
                </a:gridCol>
              </a:tblGrid>
              <a:tr h="623579">
                <a:tc>
                  <a:txBody>
                    <a:bodyPr/>
                    <a:lstStyle/>
                    <a:p>
                      <a:r>
                        <a:rPr lang="en-GB" sz="1800" dirty="0">
                          <a:solidFill>
                            <a:srgbClr val="FF00FF"/>
                          </a:solidFill>
                          <a:latin typeface="Consolas" panose="020B0609020204030204" pitchFamily="49" charset="0"/>
                        </a:rPr>
                        <a:t>FLOOR</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largest integer value that is &lt;= to a number</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FLOOR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13.5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FLOOR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25.75</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endParaRPr lang="en-IN" dirty="0"/>
                    </a:p>
                    <a:p>
                      <a:pPr algn="ctr"/>
                      <a:r>
                        <a:rPr lang="en-IN" dirty="0"/>
                        <a:t>-14, 25</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314550459"/>
                  </a:ext>
                </a:extLst>
              </a:tr>
            </a:tbl>
          </a:graphicData>
        </a:graphic>
      </p:graphicFrame>
      <p:graphicFrame>
        <p:nvGraphicFramePr>
          <p:cNvPr id="5" name="Table 4">
            <a:extLst>
              <a:ext uri="{FF2B5EF4-FFF2-40B4-BE49-F238E27FC236}">
                <a16:creationId xmlns:a16="http://schemas.microsoft.com/office/drawing/2014/main" id="{DE928BA6-41DF-8798-4A3C-8D21E473A056}"/>
              </a:ext>
            </a:extLst>
          </p:cNvPr>
          <p:cNvGraphicFramePr>
            <a:graphicFrameLocks noGrp="1"/>
          </p:cNvGraphicFramePr>
          <p:nvPr>
            <p:extLst>
              <p:ext uri="{D42A27DB-BD31-4B8C-83A1-F6EECF244321}">
                <p14:modId xmlns:p14="http://schemas.microsoft.com/office/powerpoint/2010/main" val="1147891691"/>
              </p:ext>
            </p:extLst>
          </p:nvPr>
        </p:nvGraphicFramePr>
        <p:xfrm>
          <a:off x="454052" y="3884112"/>
          <a:ext cx="11411376" cy="64008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942130432"/>
                    </a:ext>
                  </a:extLst>
                </a:gridCol>
                <a:gridCol w="8238561">
                  <a:extLst>
                    <a:ext uri="{9D8B030D-6E8A-4147-A177-3AD203B41FA5}">
                      <a16:colId xmlns:a16="http://schemas.microsoft.com/office/drawing/2014/main" val="2697228006"/>
                    </a:ext>
                  </a:extLst>
                </a:gridCol>
                <a:gridCol w="1361831">
                  <a:extLst>
                    <a:ext uri="{9D8B030D-6E8A-4147-A177-3AD203B41FA5}">
                      <a16:colId xmlns:a16="http://schemas.microsoft.com/office/drawing/2014/main" val="1754399812"/>
                    </a:ext>
                  </a:extLst>
                </a:gridCol>
              </a:tblGrid>
              <a:tr h="623579">
                <a:tc>
                  <a:txBody>
                    <a:bodyPr/>
                    <a:lstStyle/>
                    <a:p>
                      <a:r>
                        <a:rPr lang="en-GB" sz="1800" dirty="0">
                          <a:solidFill>
                            <a:srgbClr val="FF00FF"/>
                          </a:solidFill>
                          <a:latin typeface="Consolas" panose="020B0609020204030204" pitchFamily="49" charset="0"/>
                        </a:rPr>
                        <a:t>PI</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value of PI</a:t>
                      </a:r>
                    </a:p>
                    <a:p>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PI</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3.14159265358979</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534816299"/>
                  </a:ext>
                </a:extLst>
              </a:tr>
            </a:tbl>
          </a:graphicData>
        </a:graphic>
      </p:graphicFrame>
      <p:graphicFrame>
        <p:nvGraphicFramePr>
          <p:cNvPr id="6" name="Table 5">
            <a:extLst>
              <a:ext uri="{FF2B5EF4-FFF2-40B4-BE49-F238E27FC236}">
                <a16:creationId xmlns:a16="http://schemas.microsoft.com/office/drawing/2014/main" id="{721E0298-83B9-4B1F-9E2F-54C1ACFE586C}"/>
              </a:ext>
            </a:extLst>
          </p:cNvPr>
          <p:cNvGraphicFramePr>
            <a:graphicFrameLocks noGrp="1"/>
          </p:cNvGraphicFramePr>
          <p:nvPr>
            <p:extLst>
              <p:ext uri="{D42A27DB-BD31-4B8C-83A1-F6EECF244321}">
                <p14:modId xmlns:p14="http://schemas.microsoft.com/office/powerpoint/2010/main" val="1785367294"/>
              </p:ext>
            </p:extLst>
          </p:nvPr>
        </p:nvGraphicFramePr>
        <p:xfrm>
          <a:off x="454052" y="4533769"/>
          <a:ext cx="11411376" cy="640080"/>
        </p:xfrm>
        <a:graphic>
          <a:graphicData uri="http://schemas.openxmlformats.org/drawingml/2006/table">
            <a:tbl>
              <a:tblPr firstRow="1" bandRow="1">
                <a:tableStyleId>{5940675A-B579-460E-94D1-54222C63F5DA}</a:tableStyleId>
              </a:tblPr>
              <a:tblGrid>
                <a:gridCol w="1810984">
                  <a:extLst>
                    <a:ext uri="{9D8B030D-6E8A-4147-A177-3AD203B41FA5}">
                      <a16:colId xmlns:a16="http://schemas.microsoft.com/office/drawing/2014/main" val="1305766804"/>
                    </a:ext>
                  </a:extLst>
                </a:gridCol>
                <a:gridCol w="8238561">
                  <a:extLst>
                    <a:ext uri="{9D8B030D-6E8A-4147-A177-3AD203B41FA5}">
                      <a16:colId xmlns:a16="http://schemas.microsoft.com/office/drawing/2014/main" val="2306710898"/>
                    </a:ext>
                  </a:extLst>
                </a:gridCol>
                <a:gridCol w="1361831">
                  <a:extLst>
                    <a:ext uri="{9D8B030D-6E8A-4147-A177-3AD203B41FA5}">
                      <a16:colId xmlns:a16="http://schemas.microsoft.com/office/drawing/2014/main" val="2554578954"/>
                    </a:ext>
                  </a:extLst>
                </a:gridCol>
              </a:tblGrid>
              <a:tr h="623579">
                <a:tc>
                  <a:txBody>
                    <a:bodyPr/>
                    <a:lstStyle/>
                    <a:p>
                      <a:r>
                        <a:rPr lang="en-GB" sz="1800" dirty="0">
                          <a:solidFill>
                            <a:srgbClr val="FF00FF"/>
                          </a:solidFill>
                          <a:latin typeface="Consolas" panose="020B0609020204030204" pitchFamily="49" charset="0"/>
                        </a:rPr>
                        <a:t>POWER</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value of a number raised to the power of another number</a:t>
                      </a:r>
                    </a:p>
                    <a:p>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POWER</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4</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2</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endParaRPr lang="en-IN" dirty="0"/>
                    </a:p>
                    <a:p>
                      <a:pPr algn="ctr"/>
                      <a:r>
                        <a:rPr lang="en-IN" dirty="0"/>
                        <a:t>16</a:t>
                      </a:r>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79983654"/>
                  </a:ext>
                </a:extLst>
              </a:tr>
            </a:tbl>
          </a:graphicData>
        </a:graphic>
      </p:graphicFrame>
    </p:spTree>
    <p:extLst>
      <p:ext uri="{BB962C8B-B14F-4D97-AF65-F5344CB8AC3E}">
        <p14:creationId xmlns:p14="http://schemas.microsoft.com/office/powerpoint/2010/main" val="369766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39A428D-8F15-4206-B337-FA27C005FA71}"/>
              </a:ext>
            </a:extLst>
          </p:cNvPr>
          <p:cNvSpPr>
            <a:spLocks noGrp="1"/>
          </p:cNvSpPr>
          <p:nvPr>
            <p:ph idx="1"/>
          </p:nvPr>
        </p:nvSpPr>
        <p:spPr/>
        <p:txBody>
          <a:bodyPr/>
          <a:lstStyle/>
          <a:p>
            <a:pPr>
              <a:buClr>
                <a:schemeClr val="tx2"/>
              </a:buClr>
            </a:pPr>
            <a:r>
              <a:rPr lang="en-GB" sz="2000" b="0" i="0" dirty="0">
                <a:solidFill>
                  <a:srgbClr val="000000"/>
                </a:solidFill>
                <a:effectLst/>
                <a:latin typeface="+mj-lt"/>
              </a:rPr>
              <a:t>SQL Server Math/Numeric Functions</a:t>
            </a:r>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Mathematical Functions (Cont..)</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504358043"/>
              </p:ext>
            </p:extLst>
          </p:nvPr>
        </p:nvGraphicFramePr>
        <p:xfrm>
          <a:off x="454052" y="1609988"/>
          <a:ext cx="11411375" cy="1272540"/>
        </p:xfrm>
        <a:graphic>
          <a:graphicData uri="http://schemas.openxmlformats.org/drawingml/2006/table">
            <a:tbl>
              <a:tblPr firstRow="1" bandRow="1">
                <a:tableStyleId>{5940675A-B579-460E-94D1-54222C63F5DA}</a:tableStyleId>
              </a:tblPr>
              <a:tblGrid>
                <a:gridCol w="1768951">
                  <a:extLst>
                    <a:ext uri="{9D8B030D-6E8A-4147-A177-3AD203B41FA5}">
                      <a16:colId xmlns:a16="http://schemas.microsoft.com/office/drawing/2014/main" val="25962218"/>
                    </a:ext>
                  </a:extLst>
                </a:gridCol>
                <a:gridCol w="8280593">
                  <a:extLst>
                    <a:ext uri="{9D8B030D-6E8A-4147-A177-3AD203B41FA5}">
                      <a16:colId xmlns:a16="http://schemas.microsoft.com/office/drawing/2014/main" val="2387673325"/>
                    </a:ext>
                  </a:extLst>
                </a:gridCol>
                <a:gridCol w="1361831">
                  <a:extLst>
                    <a:ext uri="{9D8B030D-6E8A-4147-A177-3AD203B41FA5}">
                      <a16:colId xmlns:a16="http://schemas.microsoft.com/office/drawing/2014/main" val="20002"/>
                    </a:ext>
                  </a:extLst>
                </a:gridCol>
              </a:tblGrid>
              <a:tr h="345154">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ctr"/>
                      <a:r>
                        <a:rPr lang="en-IN" sz="1750" b="1" i="0" kern="1200" dirty="0">
                          <a:solidFill>
                            <a:schemeClr val="tx1"/>
                          </a:solidFill>
                          <a:effectLst/>
                          <a:latin typeface="+mn-lt"/>
                          <a:ea typeface="+mn-ea"/>
                          <a:cs typeface="+mn-cs"/>
                        </a:rPr>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876691">
                <a:tc>
                  <a:txBody>
                    <a:bodyPr/>
                    <a:lstStyle/>
                    <a:p>
                      <a:r>
                        <a:rPr lang="en-GB" sz="1800" dirty="0">
                          <a:solidFill>
                            <a:srgbClr val="FF00FF"/>
                          </a:solidFill>
                          <a:latin typeface="Consolas" panose="020B0609020204030204" pitchFamily="49" charset="0"/>
                        </a:rPr>
                        <a:t>ROUND</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Rounds a number to a specified number of decimal places</a:t>
                      </a:r>
                    </a:p>
                    <a:p>
                      <a:r>
                        <a:rPr lang="en-US" sz="1700" dirty="0">
                          <a:solidFill>
                            <a:srgbClr val="0000FF"/>
                          </a:solidFill>
                          <a:latin typeface="Consolas" panose="020B0609020204030204" pitchFamily="49" charset="0"/>
                        </a:rPr>
                        <a:t>SELECT</a:t>
                      </a:r>
                      <a:r>
                        <a:rPr lang="en-US" sz="1700" dirty="0">
                          <a:solidFill>
                            <a:srgbClr val="000000"/>
                          </a:solidFill>
                          <a:latin typeface="Consolas" panose="020B0609020204030204" pitchFamily="49" charset="0"/>
                        </a:rPr>
                        <a:t> </a:t>
                      </a:r>
                      <a:r>
                        <a:rPr lang="en-US" sz="1700" dirty="0">
                          <a:solidFill>
                            <a:srgbClr val="FF00FF"/>
                          </a:solidFill>
                          <a:latin typeface="Consolas" panose="020B0609020204030204" pitchFamily="49" charset="0"/>
                        </a:rPr>
                        <a:t>ROUND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235.415</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0</a:t>
                      </a:r>
                      <a:r>
                        <a:rPr lang="en-US" sz="1700" dirty="0">
                          <a:solidFill>
                            <a:srgbClr val="808080"/>
                          </a:solidFill>
                          <a:latin typeface="Consolas" panose="020B0609020204030204" pitchFamily="49" charset="0"/>
                        </a:rPr>
                        <a:t>),</a:t>
                      </a:r>
                      <a:r>
                        <a:rPr lang="en-US" sz="1700" dirty="0">
                          <a:solidFill>
                            <a:srgbClr val="FF00FF"/>
                          </a:solidFill>
                          <a:latin typeface="Consolas" panose="020B0609020204030204" pitchFamily="49" charset="0"/>
                        </a:rPr>
                        <a:t>ROUND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235.415</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srgbClr val="FF00FF"/>
                          </a:solidFill>
                          <a:latin typeface="Consolas" panose="020B0609020204030204" pitchFamily="49" charset="0"/>
                        </a:rPr>
                        <a:t>ROUND</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235.415</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2</a:t>
                      </a:r>
                      <a:r>
                        <a:rPr lang="en-US" sz="17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235.000</a:t>
                      </a:r>
                    </a:p>
                    <a:p>
                      <a:pPr algn="ctr"/>
                      <a:r>
                        <a:rPr lang="en-IN" dirty="0"/>
                        <a:t>235.400</a:t>
                      </a:r>
                    </a:p>
                    <a:p>
                      <a:pPr algn="ctr"/>
                      <a:r>
                        <a:rPr lang="en-IN" dirty="0"/>
                        <a:t>235.420</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454051" y="1280804"/>
            <a:ext cx="1044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graphicFrame>
        <p:nvGraphicFramePr>
          <p:cNvPr id="3" name="Table 2">
            <a:extLst>
              <a:ext uri="{FF2B5EF4-FFF2-40B4-BE49-F238E27FC236}">
                <a16:creationId xmlns:a16="http://schemas.microsoft.com/office/drawing/2014/main" id="{65A75AF7-DF18-F45B-EC6D-F75A2F71FEC6}"/>
              </a:ext>
            </a:extLst>
          </p:cNvPr>
          <p:cNvGraphicFramePr>
            <a:graphicFrameLocks noGrp="1"/>
          </p:cNvGraphicFramePr>
          <p:nvPr>
            <p:extLst>
              <p:ext uri="{D42A27DB-BD31-4B8C-83A1-F6EECF244321}">
                <p14:modId xmlns:p14="http://schemas.microsoft.com/office/powerpoint/2010/main" val="4107383491"/>
              </p:ext>
            </p:extLst>
          </p:nvPr>
        </p:nvGraphicFramePr>
        <p:xfrm>
          <a:off x="454052" y="2878193"/>
          <a:ext cx="11411375" cy="914400"/>
        </p:xfrm>
        <a:graphic>
          <a:graphicData uri="http://schemas.openxmlformats.org/drawingml/2006/table">
            <a:tbl>
              <a:tblPr firstRow="1" bandRow="1">
                <a:tableStyleId>{5940675A-B579-460E-94D1-54222C63F5DA}</a:tableStyleId>
              </a:tblPr>
              <a:tblGrid>
                <a:gridCol w="1768951">
                  <a:extLst>
                    <a:ext uri="{9D8B030D-6E8A-4147-A177-3AD203B41FA5}">
                      <a16:colId xmlns:a16="http://schemas.microsoft.com/office/drawing/2014/main" val="1220902706"/>
                    </a:ext>
                  </a:extLst>
                </a:gridCol>
                <a:gridCol w="8280593">
                  <a:extLst>
                    <a:ext uri="{9D8B030D-6E8A-4147-A177-3AD203B41FA5}">
                      <a16:colId xmlns:a16="http://schemas.microsoft.com/office/drawing/2014/main" val="2263798256"/>
                    </a:ext>
                  </a:extLst>
                </a:gridCol>
                <a:gridCol w="1361831">
                  <a:extLst>
                    <a:ext uri="{9D8B030D-6E8A-4147-A177-3AD203B41FA5}">
                      <a16:colId xmlns:a16="http://schemas.microsoft.com/office/drawing/2014/main" val="2292017487"/>
                    </a:ext>
                  </a:extLst>
                </a:gridCol>
              </a:tblGrid>
              <a:tr h="876691">
                <a:tc>
                  <a:txBody>
                    <a:bodyPr/>
                    <a:lstStyle/>
                    <a:p>
                      <a:r>
                        <a:rPr lang="en-GB" sz="1800" dirty="0">
                          <a:solidFill>
                            <a:srgbClr val="FF00FF"/>
                          </a:solidFill>
                          <a:latin typeface="Consolas" panose="020B0609020204030204" pitchFamily="49" charset="0"/>
                        </a:rPr>
                        <a:t>SIGN</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sign of a number (If number &gt; 0, it returns 1, If number = 0, it returns 0, If number &lt; 0, it returns -1)</a:t>
                      </a: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SIGN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SIGN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SIGN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0</a:t>
                      </a:r>
                      <a:r>
                        <a:rPr lang="en-US"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-1</a:t>
                      </a:r>
                    </a:p>
                    <a:p>
                      <a:pPr algn="ctr"/>
                      <a:r>
                        <a:rPr lang="en-IN" dirty="0"/>
                        <a:t>1</a:t>
                      </a:r>
                    </a:p>
                    <a:p>
                      <a:pPr algn="ctr"/>
                      <a:r>
                        <a:rPr lang="en-IN" dirty="0"/>
                        <a:t>0</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00722563"/>
                  </a:ext>
                </a:extLst>
              </a:tr>
            </a:tbl>
          </a:graphicData>
        </a:graphic>
      </p:graphicFrame>
      <p:graphicFrame>
        <p:nvGraphicFramePr>
          <p:cNvPr id="4" name="Table 3">
            <a:extLst>
              <a:ext uri="{FF2B5EF4-FFF2-40B4-BE49-F238E27FC236}">
                <a16:creationId xmlns:a16="http://schemas.microsoft.com/office/drawing/2014/main" id="{738FDF43-DB4F-8166-D14C-E2E427F9CDE2}"/>
              </a:ext>
            </a:extLst>
          </p:cNvPr>
          <p:cNvGraphicFramePr>
            <a:graphicFrameLocks noGrp="1"/>
          </p:cNvGraphicFramePr>
          <p:nvPr>
            <p:extLst>
              <p:ext uri="{D42A27DB-BD31-4B8C-83A1-F6EECF244321}">
                <p14:modId xmlns:p14="http://schemas.microsoft.com/office/powerpoint/2010/main" val="2546509512"/>
              </p:ext>
            </p:extLst>
          </p:nvPr>
        </p:nvGraphicFramePr>
        <p:xfrm>
          <a:off x="454052" y="3792593"/>
          <a:ext cx="11411375" cy="640080"/>
        </p:xfrm>
        <a:graphic>
          <a:graphicData uri="http://schemas.openxmlformats.org/drawingml/2006/table">
            <a:tbl>
              <a:tblPr firstRow="1" bandRow="1">
                <a:tableStyleId>{5940675A-B579-460E-94D1-54222C63F5DA}</a:tableStyleId>
              </a:tblPr>
              <a:tblGrid>
                <a:gridCol w="1768951">
                  <a:extLst>
                    <a:ext uri="{9D8B030D-6E8A-4147-A177-3AD203B41FA5}">
                      <a16:colId xmlns:a16="http://schemas.microsoft.com/office/drawing/2014/main" val="1630190672"/>
                    </a:ext>
                  </a:extLst>
                </a:gridCol>
                <a:gridCol w="8280593">
                  <a:extLst>
                    <a:ext uri="{9D8B030D-6E8A-4147-A177-3AD203B41FA5}">
                      <a16:colId xmlns:a16="http://schemas.microsoft.com/office/drawing/2014/main" val="2374297072"/>
                    </a:ext>
                  </a:extLst>
                </a:gridCol>
                <a:gridCol w="1361831">
                  <a:extLst>
                    <a:ext uri="{9D8B030D-6E8A-4147-A177-3AD203B41FA5}">
                      <a16:colId xmlns:a16="http://schemas.microsoft.com/office/drawing/2014/main" val="187157459"/>
                    </a:ext>
                  </a:extLst>
                </a:gridCol>
              </a:tblGrid>
              <a:tr h="613684">
                <a:tc>
                  <a:txBody>
                    <a:bodyPr/>
                    <a:lstStyle/>
                    <a:p>
                      <a:r>
                        <a:rPr lang="en-GB" sz="1800" dirty="0">
                          <a:solidFill>
                            <a:srgbClr val="FF00FF"/>
                          </a:solidFill>
                          <a:latin typeface="Consolas" panose="020B0609020204030204" pitchFamily="49" charset="0"/>
                        </a:rPr>
                        <a:t>SQRT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square root of a number</a:t>
                      </a:r>
                    </a:p>
                    <a:p>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SQRT</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64</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8</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237743025"/>
                  </a:ext>
                </a:extLst>
              </a:tr>
            </a:tbl>
          </a:graphicData>
        </a:graphic>
      </p:graphicFrame>
      <p:graphicFrame>
        <p:nvGraphicFramePr>
          <p:cNvPr id="5" name="Table 4">
            <a:extLst>
              <a:ext uri="{FF2B5EF4-FFF2-40B4-BE49-F238E27FC236}">
                <a16:creationId xmlns:a16="http://schemas.microsoft.com/office/drawing/2014/main" id="{C72C4B20-CCAB-5F6C-8763-630E3DA45945}"/>
              </a:ext>
            </a:extLst>
          </p:cNvPr>
          <p:cNvGraphicFramePr>
            <a:graphicFrameLocks noGrp="1"/>
          </p:cNvGraphicFramePr>
          <p:nvPr>
            <p:extLst>
              <p:ext uri="{D42A27DB-BD31-4B8C-83A1-F6EECF244321}">
                <p14:modId xmlns:p14="http://schemas.microsoft.com/office/powerpoint/2010/main" val="1520827134"/>
              </p:ext>
            </p:extLst>
          </p:nvPr>
        </p:nvGraphicFramePr>
        <p:xfrm>
          <a:off x="454052" y="4420718"/>
          <a:ext cx="11411375" cy="640080"/>
        </p:xfrm>
        <a:graphic>
          <a:graphicData uri="http://schemas.openxmlformats.org/drawingml/2006/table">
            <a:tbl>
              <a:tblPr firstRow="1" bandRow="1">
                <a:tableStyleId>{5940675A-B579-460E-94D1-54222C63F5DA}</a:tableStyleId>
              </a:tblPr>
              <a:tblGrid>
                <a:gridCol w="1768951">
                  <a:extLst>
                    <a:ext uri="{9D8B030D-6E8A-4147-A177-3AD203B41FA5}">
                      <a16:colId xmlns:a16="http://schemas.microsoft.com/office/drawing/2014/main" val="1737776765"/>
                    </a:ext>
                  </a:extLst>
                </a:gridCol>
                <a:gridCol w="8280593">
                  <a:extLst>
                    <a:ext uri="{9D8B030D-6E8A-4147-A177-3AD203B41FA5}">
                      <a16:colId xmlns:a16="http://schemas.microsoft.com/office/drawing/2014/main" val="944195782"/>
                    </a:ext>
                  </a:extLst>
                </a:gridCol>
                <a:gridCol w="1361831">
                  <a:extLst>
                    <a:ext uri="{9D8B030D-6E8A-4147-A177-3AD203B41FA5}">
                      <a16:colId xmlns:a16="http://schemas.microsoft.com/office/drawing/2014/main" val="1714723101"/>
                    </a:ext>
                  </a:extLst>
                </a:gridCol>
              </a:tblGrid>
              <a:tr h="613684">
                <a:tc>
                  <a:txBody>
                    <a:bodyPr/>
                    <a:lstStyle/>
                    <a:p>
                      <a:r>
                        <a:rPr lang="en-GB" sz="1800" dirty="0">
                          <a:solidFill>
                            <a:srgbClr val="FF00FF"/>
                          </a:solidFill>
                          <a:latin typeface="Consolas" panose="020B0609020204030204" pitchFamily="49" charset="0"/>
                        </a:rPr>
                        <a:t>SQUARE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Returns the square of a number</a:t>
                      </a:r>
                    </a:p>
                    <a:p>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SQUARE</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8</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algn="ctr"/>
                      <a:r>
                        <a:rPr lang="en-IN" dirty="0"/>
                        <a:t>64</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521407777"/>
                  </a:ext>
                </a:extLst>
              </a:tr>
            </a:tbl>
          </a:graphicData>
        </a:graphic>
      </p:graphicFrame>
    </p:spTree>
    <p:extLst>
      <p:ext uri="{BB962C8B-B14F-4D97-AF65-F5344CB8AC3E}">
        <p14:creationId xmlns:p14="http://schemas.microsoft.com/office/powerpoint/2010/main" val="309492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1031851632"/>
              </p:ext>
            </p:extLst>
          </p:nvPr>
        </p:nvGraphicFramePr>
        <p:xfrm>
          <a:off x="379404" y="1451373"/>
          <a:ext cx="11486023" cy="127254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4918">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Output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880642">
                <a:tc>
                  <a:txBody>
                    <a:bodyPr/>
                    <a:lstStyle/>
                    <a:p>
                      <a:r>
                        <a:rPr lang="en-GB" sz="1800" dirty="0">
                          <a:solidFill>
                            <a:srgbClr val="FF00FF"/>
                          </a:solidFill>
                          <a:latin typeface="Consolas" panose="020B0609020204030204" pitchFamily="49" charset="0"/>
                        </a:rPr>
                        <a:t>ASCII</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The ASCII() function accepts a character expression and returns the ASCII code value of the leftmost character of the character expression.</a:t>
                      </a:r>
                    </a:p>
                    <a:p>
                      <a:pPr>
                        <a:lnSpc>
                          <a:spcPct val="100000"/>
                        </a:lnSpc>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ASCII</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'A'</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ASCII</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'a'</a:t>
                      </a:r>
                      <a:r>
                        <a:rPr lang="en-GB" sz="1800" dirty="0">
                          <a:solidFill>
                            <a:srgbClr val="808080"/>
                          </a:solidFill>
                          <a:latin typeface="Consolas" panose="020B0609020204030204" pitchFamily="49" charset="0"/>
                        </a:rPr>
                        <a:t>)</a:t>
                      </a:r>
                    </a:p>
                  </a:txBody>
                  <a:tcPr marL="45720" marR="4572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65, 97</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122189"/>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D31A4BDB-0EC3-2345-0F46-75C9E1CEC6AE}"/>
              </a:ext>
            </a:extLst>
          </p:cNvPr>
          <p:cNvGraphicFramePr>
            <a:graphicFrameLocks noGrp="1"/>
          </p:cNvGraphicFramePr>
          <p:nvPr>
            <p:extLst>
              <p:ext uri="{D42A27DB-BD31-4B8C-83A1-F6EECF244321}">
                <p14:modId xmlns:p14="http://schemas.microsoft.com/office/powerpoint/2010/main" val="4255704393"/>
              </p:ext>
            </p:extLst>
          </p:nvPr>
        </p:nvGraphicFramePr>
        <p:xfrm>
          <a:off x="379404" y="2723913"/>
          <a:ext cx="11486023" cy="25603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905325814"/>
                    </a:ext>
                  </a:extLst>
                </a:gridCol>
                <a:gridCol w="8360228">
                  <a:extLst>
                    <a:ext uri="{9D8B030D-6E8A-4147-A177-3AD203B41FA5}">
                      <a16:colId xmlns:a16="http://schemas.microsoft.com/office/drawing/2014/main" val="1528750059"/>
                    </a:ext>
                  </a:extLst>
                </a:gridCol>
                <a:gridCol w="1377819">
                  <a:extLst>
                    <a:ext uri="{9D8B030D-6E8A-4147-A177-3AD203B41FA5}">
                      <a16:colId xmlns:a16="http://schemas.microsoft.com/office/drawing/2014/main" val="2143774291"/>
                    </a:ext>
                  </a:extLst>
                </a:gridCol>
              </a:tblGrid>
              <a:tr h="2465798">
                <a:tc>
                  <a:txBody>
                    <a:bodyPr/>
                    <a:lstStyle/>
                    <a:p>
                      <a:r>
                        <a:rPr lang="en-GB" sz="1800" dirty="0">
                          <a:solidFill>
                            <a:srgbClr val="FF00FF"/>
                          </a:solidFill>
                          <a:latin typeface="Consolas" panose="020B0609020204030204" pitchFamily="49" charset="0"/>
                        </a:rPr>
                        <a:t>CONCAT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To join two or more strings into one, you use the </a:t>
                      </a:r>
                      <a:r>
                        <a:rPr lang="en-US" dirty="0"/>
                        <a:t>CONCAT()</a:t>
                      </a:r>
                      <a:r>
                        <a:rPr lang="en-US" sz="1800" b="0" i="0" kern="1200" dirty="0">
                          <a:solidFill>
                            <a:schemeClr val="tx1"/>
                          </a:solidFill>
                          <a:effectLst/>
                          <a:latin typeface="+mn-lt"/>
                          <a:ea typeface="+mn-ea"/>
                          <a:cs typeface="+mn-cs"/>
                        </a:rPr>
                        <a:t> function, The </a:t>
                      </a:r>
                      <a:r>
                        <a:rPr lang="en-US" dirty="0"/>
                        <a:t>CONCAT()</a:t>
                      </a:r>
                      <a:r>
                        <a:rPr lang="en-US" sz="1800" b="0" i="0" kern="1200" dirty="0">
                          <a:solidFill>
                            <a:schemeClr val="tx1"/>
                          </a:solidFill>
                          <a:effectLst/>
                          <a:latin typeface="+mn-lt"/>
                          <a:ea typeface="+mn-ea"/>
                          <a:cs typeface="+mn-cs"/>
                        </a:rPr>
                        <a:t> takes two up to 255 input strings and joins them into one.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requires at least two input strings. If you pass one input string, the </a:t>
                      </a:r>
                      <a:r>
                        <a:rPr lang="en-US" dirty="0"/>
                        <a:t>CONCAT()</a:t>
                      </a:r>
                      <a:r>
                        <a:rPr lang="en-US" sz="1800" b="0" i="0" kern="1200" dirty="0">
                          <a:solidFill>
                            <a:schemeClr val="tx1"/>
                          </a:solidFill>
                          <a:effectLst/>
                          <a:latin typeface="+mn-lt"/>
                          <a:ea typeface="+mn-ea"/>
                          <a:cs typeface="+mn-cs"/>
                        </a:rPr>
                        <a:t> function will raise an error.</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If you pass non-character string values, the </a:t>
                      </a:r>
                      <a:r>
                        <a:rPr lang="en-US" dirty="0"/>
                        <a:t>CONCAT()</a:t>
                      </a:r>
                      <a:r>
                        <a:rPr lang="en-US" sz="1800" b="0" i="0" kern="1200" dirty="0">
                          <a:solidFill>
                            <a:schemeClr val="tx1"/>
                          </a:solidFill>
                          <a:effectLst/>
                          <a:latin typeface="+mn-lt"/>
                          <a:ea typeface="+mn-ea"/>
                          <a:cs typeface="+mn-cs"/>
                        </a:rPr>
                        <a:t> function will implicitly convert those values into strings before concatenating.</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The </a:t>
                      </a:r>
                      <a:r>
                        <a:rPr lang="en-US" dirty="0"/>
                        <a:t>CONCAT()</a:t>
                      </a:r>
                      <a:r>
                        <a:rPr lang="en-US" sz="1800" b="0" i="0" kern="1200" dirty="0">
                          <a:solidFill>
                            <a:schemeClr val="tx1"/>
                          </a:solidFill>
                          <a:effectLst/>
                          <a:latin typeface="+mn-lt"/>
                          <a:ea typeface="+mn-ea"/>
                          <a:cs typeface="+mn-cs"/>
                        </a:rPr>
                        <a:t> function also converts NULL into an empty string with the type </a:t>
                      </a:r>
                      <a:r>
                        <a:rPr lang="en-US" u="none" strike="noStrike" dirty="0">
                          <a:effectLst/>
                        </a:rPr>
                        <a:t>VARCHAR(1).</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CONCAT</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 '</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'University'</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marL="45720" marR="4572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chemeClr val="tx1"/>
                          </a:solidFill>
                          <a:latin typeface="+mj-lt"/>
                        </a:rPr>
                        <a:t>Darshan University</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143812523"/>
                  </a:ext>
                </a:extLst>
              </a:tr>
            </a:tbl>
          </a:graphicData>
        </a:graphic>
      </p:graphicFrame>
      <p:graphicFrame>
        <p:nvGraphicFramePr>
          <p:cNvPr id="4" name="Table 3">
            <a:extLst>
              <a:ext uri="{FF2B5EF4-FFF2-40B4-BE49-F238E27FC236}">
                <a16:creationId xmlns:a16="http://schemas.microsoft.com/office/drawing/2014/main" id="{324770DE-9A13-50C0-D6D1-74809F9BB80C}"/>
              </a:ext>
            </a:extLst>
          </p:cNvPr>
          <p:cNvGraphicFramePr>
            <a:graphicFrameLocks noGrp="1"/>
          </p:cNvGraphicFramePr>
          <p:nvPr>
            <p:extLst>
              <p:ext uri="{D42A27DB-BD31-4B8C-83A1-F6EECF244321}">
                <p14:modId xmlns:p14="http://schemas.microsoft.com/office/powerpoint/2010/main" val="1340068414"/>
              </p:ext>
            </p:extLst>
          </p:nvPr>
        </p:nvGraphicFramePr>
        <p:xfrm>
          <a:off x="379404" y="5284233"/>
          <a:ext cx="11486023" cy="11887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697162967"/>
                    </a:ext>
                  </a:extLst>
                </a:gridCol>
                <a:gridCol w="8360228">
                  <a:extLst>
                    <a:ext uri="{9D8B030D-6E8A-4147-A177-3AD203B41FA5}">
                      <a16:colId xmlns:a16="http://schemas.microsoft.com/office/drawing/2014/main" val="737732784"/>
                    </a:ext>
                  </a:extLst>
                </a:gridCol>
                <a:gridCol w="1377819">
                  <a:extLst>
                    <a:ext uri="{9D8B030D-6E8A-4147-A177-3AD203B41FA5}">
                      <a16:colId xmlns:a16="http://schemas.microsoft.com/office/drawing/2014/main" val="658159874"/>
                    </a:ext>
                  </a:extLst>
                </a:gridCol>
              </a:tblGrid>
              <a:tr h="880642">
                <a:tc>
                  <a:txBody>
                    <a:bodyPr/>
                    <a:lstStyle/>
                    <a:p>
                      <a:r>
                        <a:rPr lang="en-GB" sz="1800" dirty="0">
                          <a:solidFill>
                            <a:srgbClr val="FF00FF"/>
                          </a:solidFill>
                          <a:latin typeface="Consolas" panose="020B0609020204030204" pitchFamily="49" charset="0"/>
                        </a:rPr>
                        <a:t>CONCAT_WS</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CONCAT_WS() is very similar to CONCAT() function, but it allows the user to specify a separator between the concatenated input strings.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can be used to generate comma-separated values.</a:t>
                      </a:r>
                    </a:p>
                    <a:p>
                      <a:pPr marL="0" indent="0" algn="just">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CONCAT_WS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Darshan'</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'University</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p>
                  </a:txBody>
                  <a:tcPr marL="45720" marR="4572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err="1">
                          <a:solidFill>
                            <a:schemeClr val="tx1"/>
                          </a:solidFill>
                          <a:latin typeface="+mj-lt"/>
                        </a:rPr>
                        <a:t>Darshan,University</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233661840"/>
                  </a:ext>
                </a:extLst>
              </a:tr>
            </a:tbl>
          </a:graphicData>
        </a:graphic>
      </p:graphicFrame>
    </p:spTree>
    <p:extLst>
      <p:ext uri="{BB962C8B-B14F-4D97-AF65-F5344CB8AC3E}">
        <p14:creationId xmlns:p14="http://schemas.microsoft.com/office/powerpoint/2010/main" val="18437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4232141684"/>
              </p:ext>
            </p:extLst>
          </p:nvPr>
        </p:nvGraphicFramePr>
        <p:xfrm>
          <a:off x="379404" y="1637979"/>
          <a:ext cx="11486023" cy="28270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5306">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Output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2204082">
                <a:tc>
                  <a:txBody>
                    <a:bodyPr/>
                    <a:lstStyle/>
                    <a:p>
                      <a:r>
                        <a:rPr lang="en-GB" sz="1800" kern="1200" dirty="0">
                          <a:solidFill>
                            <a:srgbClr val="FF00FF"/>
                          </a:solidFill>
                          <a:latin typeface="Consolas" panose="020B0609020204030204" pitchFamily="49" charset="0"/>
                          <a:ea typeface="+mn-ea"/>
                          <a:cs typeface="+mn-cs"/>
                        </a:rPr>
                        <a:t>CHARINDEX</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CHARINDEX() is a scalar SQL string function used to return the index of a specific string expression within a given string.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CHARINDEX() has 2 required parameters which are the input string and character and one optional parameter which is the starting index of the search operation (If this argument is not specified or is less or equal than zero (0) value, the search starts at the beginning of input string).</a:t>
                      </a:r>
                    </a:p>
                    <a:p>
                      <a:pPr marL="0" indent="0" algn="l">
                        <a:lnSpc>
                          <a:spcPct val="100000"/>
                        </a:lnSpc>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CHARINDEX</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't'</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00"/>
                          </a:solidFill>
                          <a:latin typeface="Consolas" panose="020B0609020204030204" pitchFamily="49" charset="0"/>
                        </a:rPr>
                        <a:t>'Customer’</a:t>
                      </a:r>
                      <a:r>
                        <a:rPr lang="en-GB" sz="1800" dirty="0">
                          <a:solidFill>
                            <a:srgbClr val="808080"/>
                          </a:solidFill>
                          <a:latin typeface="Consolas" panose="020B0609020204030204" pitchFamily="49" charset="0"/>
                        </a:rPr>
                        <a:t>), </a:t>
                      </a:r>
                      <a:r>
                        <a:rPr lang="en-US" sz="1800" dirty="0">
                          <a:solidFill>
                            <a:srgbClr val="FF00FF"/>
                          </a:solidFill>
                          <a:latin typeface="Consolas" panose="020B0609020204030204" pitchFamily="49" charset="0"/>
                        </a:rPr>
                        <a:t>CHARINDEX</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'World'</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'Hello World'</a:t>
                      </a:r>
                      <a:r>
                        <a:rPr lang="en-US" sz="1800" dirty="0">
                          <a:solidFill>
                            <a:srgbClr val="808080"/>
                          </a:solidFill>
                          <a:latin typeface="Consolas" panose="020B0609020204030204" pitchFamily="49" charset="0"/>
                        </a:rPr>
                        <a:t>)</a:t>
                      </a:r>
                      <a:endParaRPr lang="en-GB"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4, 7</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308795"/>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50991B62-0EC5-C49D-1EBA-A7533751C936}"/>
              </a:ext>
            </a:extLst>
          </p:cNvPr>
          <p:cNvGraphicFramePr>
            <a:graphicFrameLocks noGrp="1"/>
          </p:cNvGraphicFramePr>
          <p:nvPr>
            <p:extLst>
              <p:ext uri="{D42A27DB-BD31-4B8C-83A1-F6EECF244321}">
                <p14:modId xmlns:p14="http://schemas.microsoft.com/office/powerpoint/2010/main" val="197782370"/>
              </p:ext>
            </p:extLst>
          </p:nvPr>
        </p:nvGraphicFramePr>
        <p:xfrm>
          <a:off x="379404" y="4464999"/>
          <a:ext cx="11486023" cy="16459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081823498"/>
                    </a:ext>
                  </a:extLst>
                </a:gridCol>
                <a:gridCol w="8360228">
                  <a:extLst>
                    <a:ext uri="{9D8B030D-6E8A-4147-A177-3AD203B41FA5}">
                      <a16:colId xmlns:a16="http://schemas.microsoft.com/office/drawing/2014/main" val="1375070925"/>
                    </a:ext>
                  </a:extLst>
                </a:gridCol>
                <a:gridCol w="1377819">
                  <a:extLst>
                    <a:ext uri="{9D8B030D-6E8A-4147-A177-3AD203B41FA5}">
                      <a16:colId xmlns:a16="http://schemas.microsoft.com/office/drawing/2014/main" val="2855993839"/>
                    </a:ext>
                  </a:extLst>
                </a:gridCol>
              </a:tblGrid>
              <a:tr h="1235827">
                <a:tc>
                  <a:txBody>
                    <a:bodyPr/>
                    <a:lstStyle/>
                    <a:p>
                      <a:r>
                        <a:rPr lang="en-GB" sz="1800" kern="1200" dirty="0">
                          <a:solidFill>
                            <a:srgbClr val="FF00FF"/>
                          </a:solidFill>
                          <a:latin typeface="Consolas" panose="020B0609020204030204" pitchFamily="49" charset="0"/>
                          <a:ea typeface="+mn-ea"/>
                          <a:cs typeface="+mn-cs"/>
                        </a:rPr>
                        <a:t>LEFT</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kern="1200" dirty="0">
                          <a:solidFill>
                            <a:srgbClr val="FF00FF"/>
                          </a:solidFill>
                          <a:latin typeface="Consolas" panose="020B0609020204030204" pitchFamily="49" charset="0"/>
                          <a:ea typeface="+mn-ea"/>
                          <a:cs typeface="+mn-cs"/>
                        </a:rPr>
                        <a:t>RIGHT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LEFT() and RIGHT() functions are one of the most popular SQL string functions.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They are used to extract a specific number of characters from the left-side or right-side of a string.</a:t>
                      </a:r>
                    </a:p>
                    <a:p>
                      <a:pPr marL="0" indent="0" algn="l">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LEFT(</a:t>
                      </a:r>
                      <a:r>
                        <a:rPr lang="en-US" sz="1800" dirty="0">
                          <a:solidFill>
                            <a:srgbClr val="FF0000"/>
                          </a:solidFill>
                          <a:latin typeface="Consolas" panose="020B0609020204030204" pitchFamily="49" charset="0"/>
                        </a:rPr>
                        <a:t>'Darshan University'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RIGHT(</a:t>
                      </a:r>
                      <a:r>
                        <a:rPr lang="en-US" sz="1800" dirty="0">
                          <a:solidFill>
                            <a:srgbClr val="FF0000"/>
                          </a:solidFill>
                          <a:latin typeface="Consolas" panose="020B0609020204030204" pitchFamily="49" charset="0"/>
                        </a:rPr>
                        <a:t>'Darshan University'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a:t>
                      </a:r>
                      <a:r>
                        <a:rPr lang="en-US" sz="1800" dirty="0">
                          <a:solidFill>
                            <a:srgbClr val="808080"/>
                          </a:solidFill>
                          <a:latin typeface="Consolas" panose="020B0609020204030204" pitchFamily="49" charset="0"/>
                        </a:rPr>
                        <a:t>)</a:t>
                      </a: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chemeClr val="tx1"/>
                          </a:solidFill>
                          <a:latin typeface="+mj-lt"/>
                        </a:rPr>
                        <a:t>Darsh, </a:t>
                      </a:r>
                      <a:r>
                        <a:rPr lang="en-US" sz="1800" dirty="0" err="1">
                          <a:solidFill>
                            <a:schemeClr val="tx1"/>
                          </a:solidFill>
                          <a:latin typeface="+mj-lt"/>
                        </a:rPr>
                        <a:t>rsity</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349183648"/>
                  </a:ext>
                </a:extLst>
              </a:tr>
            </a:tbl>
          </a:graphicData>
        </a:graphic>
      </p:graphicFrame>
    </p:spTree>
    <p:extLst>
      <p:ext uri="{BB962C8B-B14F-4D97-AF65-F5344CB8AC3E}">
        <p14:creationId xmlns:p14="http://schemas.microsoft.com/office/powerpoint/2010/main" val="32996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1831441783"/>
              </p:ext>
            </p:extLst>
          </p:nvPr>
        </p:nvGraphicFramePr>
        <p:xfrm>
          <a:off x="379404" y="1563339"/>
          <a:ext cx="11486023" cy="14554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3451">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Output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1052275">
                <a:tc>
                  <a:txBody>
                    <a:bodyPr/>
                    <a:lstStyle/>
                    <a:p>
                      <a:r>
                        <a:rPr lang="en-GB" sz="1800" dirty="0">
                          <a:solidFill>
                            <a:srgbClr val="FF00FF"/>
                          </a:solidFill>
                          <a:latin typeface="Consolas" panose="020B0609020204030204" pitchFamily="49" charset="0"/>
                        </a:rPr>
                        <a:t>LOWER</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UPPER</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LOWER() is used to change the letter case to a lower case.</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UPPER() is used to change the case of the letters into upper case.</a:t>
                      </a:r>
                    </a:p>
                    <a:p>
                      <a:pPr marL="0" indent="0" algn="just">
                        <a:lnSpc>
                          <a:spcPct val="100000"/>
                        </a:lnSpc>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LOWER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'Darshan'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UPPER</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'Darshan'</a:t>
                      </a:r>
                      <a:r>
                        <a:rPr lang="en-US" sz="1800" dirty="0">
                          <a:solidFill>
                            <a:srgbClr val="808080"/>
                          </a:solidFill>
                          <a:latin typeface="Consolas" panose="020B0609020204030204" pitchFamily="49" charset="0"/>
                        </a:rPr>
                        <a:t>)</a:t>
                      </a:r>
                      <a:endParaRPr lang="en-GB"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darshan</a:t>
                      </a:r>
                    </a:p>
                    <a:p>
                      <a:r>
                        <a:rPr lang="en-US" sz="1700" dirty="0">
                          <a:solidFill>
                            <a:schemeClr val="tx1"/>
                          </a:solidFill>
                          <a:latin typeface="+mj-lt"/>
                        </a:rPr>
                        <a:t>DARSHAN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234155"/>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A75F2903-2893-1FF9-21DF-D631E0DB6407}"/>
              </a:ext>
            </a:extLst>
          </p:cNvPr>
          <p:cNvGraphicFramePr>
            <a:graphicFrameLocks noGrp="1"/>
          </p:cNvGraphicFramePr>
          <p:nvPr>
            <p:extLst>
              <p:ext uri="{D42A27DB-BD31-4B8C-83A1-F6EECF244321}">
                <p14:modId xmlns:p14="http://schemas.microsoft.com/office/powerpoint/2010/main" val="3522337293"/>
              </p:ext>
            </p:extLst>
          </p:nvPr>
        </p:nvGraphicFramePr>
        <p:xfrm>
          <a:off x="379404" y="3018759"/>
          <a:ext cx="11486023" cy="109728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767358702"/>
                    </a:ext>
                  </a:extLst>
                </a:gridCol>
                <a:gridCol w="8360228">
                  <a:extLst>
                    <a:ext uri="{9D8B030D-6E8A-4147-A177-3AD203B41FA5}">
                      <a16:colId xmlns:a16="http://schemas.microsoft.com/office/drawing/2014/main" val="1765477643"/>
                    </a:ext>
                  </a:extLst>
                </a:gridCol>
                <a:gridCol w="1377819">
                  <a:extLst>
                    <a:ext uri="{9D8B030D-6E8A-4147-A177-3AD203B41FA5}">
                      <a16:colId xmlns:a16="http://schemas.microsoft.com/office/drawing/2014/main" val="4272056940"/>
                    </a:ext>
                  </a:extLst>
                </a:gridCol>
              </a:tblGrid>
              <a:tr h="1052275">
                <a:tc>
                  <a:txBody>
                    <a:bodyPr/>
                    <a:lstStyle/>
                    <a:p>
                      <a:r>
                        <a:rPr lang="en-GB" sz="1800" dirty="0">
                          <a:solidFill>
                            <a:srgbClr val="FF00FF"/>
                          </a:solidFill>
                          <a:latin typeface="Consolas" panose="020B0609020204030204" pitchFamily="49" charset="0"/>
                        </a:rPr>
                        <a:t>LTRIM</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RTRIM</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LTRIM() and RTRIM() function are used to remove additional spaces from the left side or right side of an input string.</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RTRIM</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  '</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LTRIM</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    University'</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err="1">
                          <a:solidFill>
                            <a:schemeClr val="tx1"/>
                          </a:solidFill>
                          <a:latin typeface="+mj-lt"/>
                        </a:rPr>
                        <a:t>DarshanUniversity</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25013566"/>
                  </a:ext>
                </a:extLst>
              </a:tr>
            </a:tbl>
          </a:graphicData>
        </a:graphic>
      </p:graphicFrame>
      <p:graphicFrame>
        <p:nvGraphicFramePr>
          <p:cNvPr id="4" name="Table 3">
            <a:extLst>
              <a:ext uri="{FF2B5EF4-FFF2-40B4-BE49-F238E27FC236}">
                <a16:creationId xmlns:a16="http://schemas.microsoft.com/office/drawing/2014/main" id="{5C66E91B-DCBF-C98A-A29D-1BD0D4A71AD8}"/>
              </a:ext>
            </a:extLst>
          </p:cNvPr>
          <p:cNvGraphicFramePr>
            <a:graphicFrameLocks noGrp="1"/>
          </p:cNvGraphicFramePr>
          <p:nvPr>
            <p:extLst>
              <p:ext uri="{D42A27DB-BD31-4B8C-83A1-F6EECF244321}">
                <p14:modId xmlns:p14="http://schemas.microsoft.com/office/powerpoint/2010/main" val="2083519982"/>
              </p:ext>
            </p:extLst>
          </p:nvPr>
        </p:nvGraphicFramePr>
        <p:xfrm>
          <a:off x="379404" y="4116039"/>
          <a:ext cx="11486023" cy="16459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1175501904"/>
                    </a:ext>
                  </a:extLst>
                </a:gridCol>
                <a:gridCol w="8360228">
                  <a:extLst>
                    <a:ext uri="{9D8B030D-6E8A-4147-A177-3AD203B41FA5}">
                      <a16:colId xmlns:a16="http://schemas.microsoft.com/office/drawing/2014/main" val="3721598331"/>
                    </a:ext>
                  </a:extLst>
                </a:gridCol>
                <a:gridCol w="1377819">
                  <a:extLst>
                    <a:ext uri="{9D8B030D-6E8A-4147-A177-3AD203B41FA5}">
                      <a16:colId xmlns:a16="http://schemas.microsoft.com/office/drawing/2014/main" val="2000731883"/>
                    </a:ext>
                  </a:extLst>
                </a:gridCol>
              </a:tblGrid>
              <a:tr h="1052275">
                <a:tc>
                  <a:txBody>
                    <a:bodyPr/>
                    <a:lstStyle/>
                    <a:p>
                      <a:r>
                        <a:rPr lang="en-GB" sz="1800" dirty="0">
                          <a:solidFill>
                            <a:srgbClr val="FF00FF"/>
                          </a:solidFill>
                          <a:latin typeface="Consolas" panose="020B0609020204030204" pitchFamily="49" charset="0"/>
                        </a:rPr>
                        <a:t>STRING_SPLIT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is a table-valued function that splits a string into a table that consists of rows of substrings based on a specified separator.</a:t>
                      </a:r>
                    </a:p>
                    <a:p>
                      <a:pPr marL="285750" indent="-285750" algn="just">
                        <a:lnSpc>
                          <a:spcPct val="100000"/>
                        </a:lnSpc>
                        <a:buClr>
                          <a:schemeClr val="tx2"/>
                        </a:buClr>
                        <a:buFont typeface="Wingdings" panose="05000000000000000000" pitchFamily="2" charset="2"/>
                        <a:buChar char="Ø"/>
                      </a:pPr>
                      <a:r>
                        <a:rPr lang="en-US" sz="1800" b="1" i="0" kern="1200" dirty="0">
                          <a:solidFill>
                            <a:schemeClr val="tx1"/>
                          </a:solidFill>
                          <a:effectLst/>
                          <a:latin typeface="+mn-lt"/>
                          <a:ea typeface="+mn-ea"/>
                          <a:cs typeface="+mn-cs"/>
                        </a:rPr>
                        <a:t>Syntax:</a:t>
                      </a:r>
                      <a:r>
                        <a:rPr lang="en-US" sz="1800" b="0" i="0" kern="1200" dirty="0">
                          <a:solidFill>
                            <a:schemeClr val="tx1"/>
                          </a:solidFill>
                          <a:effectLst/>
                          <a:latin typeface="+mn-lt"/>
                          <a:ea typeface="+mn-ea"/>
                          <a:cs typeface="+mn-cs"/>
                        </a:rPr>
                        <a:t> </a:t>
                      </a:r>
                      <a:r>
                        <a:rPr lang="en-GB" sz="1800" b="0" i="0" kern="1200" dirty="0">
                          <a:solidFill>
                            <a:schemeClr val="tx1"/>
                          </a:solidFill>
                          <a:effectLst/>
                          <a:latin typeface="+mn-lt"/>
                          <a:ea typeface="+mn-ea"/>
                          <a:cs typeface="+mn-cs"/>
                        </a:rPr>
                        <a:t>STRING_SPLIT ( </a:t>
                      </a:r>
                      <a:r>
                        <a:rPr lang="en-GB" sz="1800" b="0" i="0" kern="1200" dirty="0" err="1">
                          <a:solidFill>
                            <a:schemeClr val="tx1"/>
                          </a:solidFill>
                          <a:effectLst/>
                          <a:latin typeface="+mn-lt"/>
                          <a:ea typeface="+mn-ea"/>
                          <a:cs typeface="+mn-cs"/>
                        </a:rPr>
                        <a:t>input_string</a:t>
                      </a:r>
                      <a:r>
                        <a:rPr lang="en-GB" sz="1800" b="0" i="0" kern="1200" dirty="0">
                          <a:solidFill>
                            <a:schemeClr val="tx1"/>
                          </a:solidFill>
                          <a:effectLst/>
                          <a:latin typeface="+mn-lt"/>
                          <a:ea typeface="+mn-ea"/>
                          <a:cs typeface="+mn-cs"/>
                        </a:rPr>
                        <a:t> , separator ) </a:t>
                      </a:r>
                    </a:p>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returns a single-column table, whose column name is </a:t>
                      </a:r>
                      <a:r>
                        <a:rPr lang="en-US" b="1" dirty="0"/>
                        <a:t>value.</a:t>
                      </a:r>
                    </a:p>
                    <a:p>
                      <a:pPr marL="0" indent="0" algn="just">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value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STRING_SPLIT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red,green,,blue</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b="1"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42829693"/>
                  </a:ext>
                </a:extLst>
              </a:tr>
            </a:tbl>
          </a:graphicData>
        </a:graphic>
      </p:graphicFrame>
      <p:pic>
        <p:nvPicPr>
          <p:cNvPr id="5" name="Picture 4">
            <a:extLst>
              <a:ext uri="{FF2B5EF4-FFF2-40B4-BE49-F238E27FC236}">
                <a16:creationId xmlns:a16="http://schemas.microsoft.com/office/drawing/2014/main" id="{9AB37931-3A12-2231-726D-64FAFC93AA60}"/>
              </a:ext>
            </a:extLst>
          </p:cNvPr>
          <p:cNvPicPr>
            <a:picLocks noChangeAspect="1"/>
          </p:cNvPicPr>
          <p:nvPr/>
        </p:nvPicPr>
        <p:blipFill>
          <a:blip r:embed="rId2"/>
          <a:stretch>
            <a:fillRect/>
          </a:stretch>
        </p:blipFill>
        <p:spPr>
          <a:xfrm>
            <a:off x="10570867" y="4223901"/>
            <a:ext cx="1241729" cy="1347558"/>
          </a:xfrm>
          <a:prstGeom prst="rect">
            <a:avLst/>
          </a:prstGeom>
        </p:spPr>
      </p:pic>
    </p:spTree>
    <p:extLst>
      <p:ext uri="{BB962C8B-B14F-4D97-AF65-F5344CB8AC3E}">
        <p14:creationId xmlns:p14="http://schemas.microsoft.com/office/powerpoint/2010/main" val="407271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928E-F06C-AE59-0FB4-B2805F9B8C7A}"/>
              </a:ext>
            </a:extLst>
          </p:cNvPr>
          <p:cNvSpPr>
            <a:spLocks noGrp="1"/>
          </p:cNvSpPr>
          <p:nvPr>
            <p:ph type="title"/>
          </p:nvPr>
        </p:nvSpPr>
        <p:spPr/>
        <p:txBody>
          <a:bodyPr/>
          <a:lstStyle/>
          <a:p>
            <a:r>
              <a:rPr lang="en-IN" dirty="0"/>
              <a:t>Table, Column, Row</a:t>
            </a:r>
          </a:p>
        </p:txBody>
      </p:sp>
      <p:sp>
        <p:nvSpPr>
          <p:cNvPr id="3" name="Content Placeholder 2">
            <a:extLst>
              <a:ext uri="{FF2B5EF4-FFF2-40B4-BE49-F238E27FC236}">
                <a16:creationId xmlns:a16="http://schemas.microsoft.com/office/drawing/2014/main" id="{70B9B3FB-48B5-963B-8265-4B8E688D6465}"/>
              </a:ext>
            </a:extLst>
          </p:cNvPr>
          <p:cNvSpPr>
            <a:spLocks noGrp="1"/>
          </p:cNvSpPr>
          <p:nvPr>
            <p:ph idx="1"/>
          </p:nvPr>
        </p:nvSpPr>
        <p:spPr/>
        <p:txBody>
          <a:bodyPr/>
          <a:lstStyle/>
          <a:p>
            <a:endParaRPr lang="en-IN" dirty="0">
              <a:solidFill>
                <a:schemeClr val="bg1"/>
              </a:solidFill>
            </a:endParaRPr>
          </a:p>
        </p:txBody>
      </p:sp>
      <p:graphicFrame>
        <p:nvGraphicFramePr>
          <p:cNvPr id="4" name="Table 3">
            <a:extLst>
              <a:ext uri="{FF2B5EF4-FFF2-40B4-BE49-F238E27FC236}">
                <a16:creationId xmlns:a16="http://schemas.microsoft.com/office/drawing/2014/main" id="{8B9BB45F-8C99-5AB3-E175-7EFF8DC10AB0}"/>
              </a:ext>
            </a:extLst>
          </p:cNvPr>
          <p:cNvGraphicFramePr>
            <a:graphicFrameLocks noGrp="1"/>
          </p:cNvGraphicFramePr>
          <p:nvPr>
            <p:extLst>
              <p:ext uri="{D42A27DB-BD31-4B8C-83A1-F6EECF244321}">
                <p14:modId xmlns:p14="http://schemas.microsoft.com/office/powerpoint/2010/main" val="2950529405"/>
              </p:ext>
            </p:extLst>
          </p:nvPr>
        </p:nvGraphicFramePr>
        <p:xfrm>
          <a:off x="3149014" y="2080653"/>
          <a:ext cx="6096000" cy="29667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US" dirty="0" err="1">
                          <a:solidFill>
                            <a:schemeClr val="bg1"/>
                          </a:solidFill>
                        </a:rPr>
                        <a:t>RollNo</a:t>
                      </a:r>
                      <a:endParaRPr lang="en-IN" dirty="0">
                        <a:solidFill>
                          <a:schemeClr val="bg1"/>
                        </a:solidFill>
                      </a:endParaRPr>
                    </a:p>
                  </a:txBody>
                  <a:tcPr>
                    <a:solidFill>
                      <a:srgbClr val="0D4991"/>
                    </a:solidFill>
                  </a:tcPr>
                </a:tc>
                <a:tc>
                  <a:txBody>
                    <a:bodyPr/>
                    <a:lstStyle/>
                    <a:p>
                      <a:pPr algn="ctr"/>
                      <a:r>
                        <a:rPr lang="en-US" dirty="0">
                          <a:solidFill>
                            <a:schemeClr val="bg1"/>
                          </a:solidFill>
                        </a:rPr>
                        <a:t>Name</a:t>
                      </a:r>
                      <a:endParaRPr lang="en-IN" dirty="0">
                        <a:solidFill>
                          <a:schemeClr val="bg1"/>
                        </a:solidFill>
                      </a:endParaRPr>
                    </a:p>
                  </a:txBody>
                  <a:tcPr>
                    <a:solidFill>
                      <a:srgbClr val="0D4991"/>
                    </a:solidFill>
                  </a:tcPr>
                </a:tc>
                <a:tc>
                  <a:txBody>
                    <a:bodyPr/>
                    <a:lstStyle/>
                    <a:p>
                      <a:pPr algn="ctr"/>
                      <a:r>
                        <a:rPr lang="en-US" dirty="0">
                          <a:solidFill>
                            <a:schemeClr val="bg1"/>
                          </a:solidFill>
                        </a:rPr>
                        <a:t>Branch</a:t>
                      </a:r>
                      <a:endParaRPr lang="en-IN" dirty="0">
                        <a:solidFill>
                          <a:schemeClr val="bg1"/>
                        </a:solidFill>
                      </a:endParaRPr>
                    </a:p>
                  </a:txBody>
                  <a:tcPr>
                    <a:solidFill>
                      <a:srgbClr val="0D4991"/>
                    </a:solidFill>
                  </a:tcPr>
                </a:tc>
                <a:tc>
                  <a:txBody>
                    <a:bodyPr/>
                    <a:lstStyle/>
                    <a:p>
                      <a:pPr algn="ctr"/>
                      <a:r>
                        <a:rPr lang="en-US" dirty="0">
                          <a:solidFill>
                            <a:schemeClr val="bg1"/>
                          </a:solidFill>
                        </a:rPr>
                        <a:t>Semester</a:t>
                      </a:r>
                      <a:endParaRPr lang="en-IN" dirty="0">
                        <a:solidFill>
                          <a:schemeClr val="bg1"/>
                        </a:solidFill>
                      </a:endParaRPr>
                    </a:p>
                  </a:txBody>
                  <a:tcPr>
                    <a:solidFill>
                      <a:srgbClr val="0D4991"/>
                    </a:solidFill>
                  </a:tcPr>
                </a:tc>
                <a:tc>
                  <a:txBody>
                    <a:bodyPr/>
                    <a:lstStyle/>
                    <a:p>
                      <a:pPr algn="ctr"/>
                      <a:r>
                        <a:rPr lang="en-US" dirty="0">
                          <a:solidFill>
                            <a:schemeClr val="bg1"/>
                          </a:solidFill>
                        </a:rPr>
                        <a:t>SPI</a:t>
                      </a:r>
                      <a:endParaRPr lang="en-IN" dirty="0">
                        <a:solidFill>
                          <a:schemeClr val="bg1"/>
                        </a:solidFill>
                      </a:endParaRPr>
                    </a:p>
                  </a:txBody>
                  <a:tcPr>
                    <a:solidFill>
                      <a:srgbClr val="0D4991"/>
                    </a:solidFill>
                  </a:tcPr>
                </a:tc>
                <a:extLst>
                  <a:ext uri="{0D108BD9-81ED-4DB2-BD59-A6C34878D82A}">
                    <a16:rowId xmlns:a16="http://schemas.microsoft.com/office/drawing/2014/main" val="10000"/>
                  </a:ext>
                </a:extLst>
              </a:tr>
              <a:tr h="370840">
                <a:tc>
                  <a:txBody>
                    <a:bodyPr/>
                    <a:lstStyle/>
                    <a:p>
                      <a:pPr algn="ctr"/>
                      <a:r>
                        <a:rPr lang="en-US" dirty="0"/>
                        <a:t>101</a:t>
                      </a:r>
                      <a:endParaRPr lang="en-IN" dirty="0"/>
                    </a:p>
                  </a:txBody>
                  <a:tcPr/>
                </a:tc>
                <a:tc>
                  <a:txBody>
                    <a:bodyPr/>
                    <a:lstStyle/>
                    <a:p>
                      <a:pPr algn="ctr"/>
                      <a:r>
                        <a:rPr lang="en-US" dirty="0"/>
                        <a:t>Raju</a:t>
                      </a:r>
                      <a:endParaRPr lang="en-IN" dirty="0"/>
                    </a:p>
                  </a:txBody>
                  <a:tcPr/>
                </a:tc>
                <a:tc>
                  <a:txBody>
                    <a:bodyPr/>
                    <a:lstStyle/>
                    <a:p>
                      <a:pPr algn="ctr"/>
                      <a:r>
                        <a:rPr lang="en-US" dirty="0"/>
                        <a:t>CE</a:t>
                      </a:r>
                      <a:endParaRPr lang="en-IN" dirty="0"/>
                    </a:p>
                  </a:txBody>
                  <a:tcPr/>
                </a:tc>
                <a:tc>
                  <a:txBody>
                    <a:bodyPr/>
                    <a:lstStyle/>
                    <a:p>
                      <a:pPr algn="ctr"/>
                      <a:r>
                        <a:rPr lang="en-US" dirty="0"/>
                        <a:t>3</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10001"/>
                  </a:ext>
                </a:extLst>
              </a:tr>
              <a:tr h="370840">
                <a:tc>
                  <a:txBody>
                    <a:bodyPr/>
                    <a:lstStyle/>
                    <a:p>
                      <a:pPr algn="ctr"/>
                      <a:r>
                        <a:rPr lang="en-US" dirty="0"/>
                        <a:t>102</a:t>
                      </a:r>
                      <a:endParaRPr lang="en-IN" dirty="0"/>
                    </a:p>
                  </a:txBody>
                  <a:tcPr/>
                </a:tc>
                <a:tc>
                  <a:txBody>
                    <a:bodyPr/>
                    <a:lstStyle/>
                    <a:p>
                      <a:pPr algn="ctr"/>
                      <a:r>
                        <a:rPr lang="en-US" dirty="0" err="1"/>
                        <a:t>Mitesh</a:t>
                      </a:r>
                      <a:endParaRPr lang="en-IN" dirty="0"/>
                    </a:p>
                  </a:txBody>
                  <a:tcPr/>
                </a:tc>
                <a:tc>
                  <a:txBody>
                    <a:bodyPr/>
                    <a:lstStyle/>
                    <a:p>
                      <a:pPr algn="ctr"/>
                      <a:r>
                        <a:rPr lang="en-US" dirty="0"/>
                        <a:t>CI</a:t>
                      </a:r>
                      <a:endParaRPr lang="en-IN" dirty="0"/>
                    </a:p>
                  </a:txBody>
                  <a:tcPr/>
                </a:tc>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10002"/>
                  </a:ext>
                </a:extLst>
              </a:tr>
              <a:tr h="370840">
                <a:tc>
                  <a:txBody>
                    <a:bodyPr/>
                    <a:lstStyle/>
                    <a:p>
                      <a:pPr algn="ctr"/>
                      <a:r>
                        <a:rPr lang="en-US" dirty="0"/>
                        <a:t>103</a:t>
                      </a:r>
                      <a:endParaRPr lang="en-IN" dirty="0"/>
                    </a:p>
                  </a:txBody>
                  <a:tcPr/>
                </a:tc>
                <a:tc>
                  <a:txBody>
                    <a:bodyPr/>
                    <a:lstStyle/>
                    <a:p>
                      <a:pPr algn="ctr"/>
                      <a:r>
                        <a:rPr lang="en-US" dirty="0" err="1"/>
                        <a:t>Mayur</a:t>
                      </a:r>
                      <a:endParaRPr lang="en-IN" dirty="0"/>
                    </a:p>
                  </a:txBody>
                  <a:tcPr/>
                </a:tc>
                <a:tc>
                  <a:txBody>
                    <a:bodyPr/>
                    <a:lstStyle/>
                    <a:p>
                      <a:pPr algn="ctr"/>
                      <a:r>
                        <a:rPr lang="en-US" dirty="0"/>
                        <a:t>CE</a:t>
                      </a:r>
                      <a:endParaRPr lang="en-IN" dirty="0"/>
                    </a:p>
                  </a:txBody>
                  <a:tcPr/>
                </a:tc>
                <a:tc>
                  <a:txBody>
                    <a:bodyPr/>
                    <a:lstStyle/>
                    <a:p>
                      <a:pPr algn="ctr"/>
                      <a:r>
                        <a:rPr lang="en-US" dirty="0"/>
                        <a:t>3</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10003"/>
                  </a:ext>
                </a:extLst>
              </a:tr>
              <a:tr h="370840">
                <a:tc>
                  <a:txBody>
                    <a:bodyPr/>
                    <a:lstStyle/>
                    <a:p>
                      <a:pPr algn="ctr"/>
                      <a:r>
                        <a:rPr lang="en-US" dirty="0"/>
                        <a:t>104</a:t>
                      </a:r>
                      <a:endParaRPr lang="en-IN" dirty="0"/>
                    </a:p>
                  </a:txBody>
                  <a:tcPr/>
                </a:tc>
                <a:tc>
                  <a:txBody>
                    <a:bodyPr/>
                    <a:lstStyle/>
                    <a:p>
                      <a:pPr algn="ctr"/>
                      <a:r>
                        <a:rPr lang="en-US" dirty="0" err="1"/>
                        <a:t>Nilesh</a:t>
                      </a:r>
                      <a:endParaRPr lang="en-IN" dirty="0"/>
                    </a:p>
                  </a:txBody>
                  <a:tcPr/>
                </a:tc>
                <a:tc>
                  <a:txBody>
                    <a:bodyPr/>
                    <a:lstStyle/>
                    <a:p>
                      <a:pPr algn="ctr"/>
                      <a:r>
                        <a:rPr lang="en-US" dirty="0"/>
                        <a:t>EE</a:t>
                      </a:r>
                      <a:endParaRPr lang="en-IN" dirty="0"/>
                    </a:p>
                  </a:txBody>
                  <a:tcPr/>
                </a:tc>
                <a:tc>
                  <a:txBody>
                    <a:bodyPr/>
                    <a:lstStyle/>
                    <a:p>
                      <a:pPr algn="ctr"/>
                      <a:r>
                        <a:rPr lang="en-US" dirty="0"/>
                        <a:t>3</a:t>
                      </a:r>
                      <a:endParaRPr lang="en-IN" dirty="0"/>
                    </a:p>
                  </a:txBody>
                  <a:tcPr/>
                </a:tc>
                <a:tc>
                  <a:txBody>
                    <a:bodyPr/>
                    <a:lstStyle/>
                    <a:p>
                      <a:pPr algn="ctr"/>
                      <a:r>
                        <a:rPr lang="en-US" dirty="0"/>
                        <a:t>9</a:t>
                      </a:r>
                      <a:endParaRPr lang="en-IN" dirty="0"/>
                    </a:p>
                  </a:txBody>
                  <a:tcPr/>
                </a:tc>
                <a:extLst>
                  <a:ext uri="{0D108BD9-81ED-4DB2-BD59-A6C34878D82A}">
                    <a16:rowId xmlns:a16="http://schemas.microsoft.com/office/drawing/2014/main" val="10004"/>
                  </a:ext>
                </a:extLst>
              </a:tr>
              <a:tr h="370840">
                <a:tc>
                  <a:txBody>
                    <a:bodyPr/>
                    <a:lstStyle/>
                    <a:p>
                      <a:pPr algn="ctr"/>
                      <a:r>
                        <a:rPr lang="en-US" dirty="0"/>
                        <a:t>105</a:t>
                      </a:r>
                      <a:endParaRPr lang="en-IN" dirty="0"/>
                    </a:p>
                  </a:txBody>
                  <a:tcPr/>
                </a:tc>
                <a:tc>
                  <a:txBody>
                    <a:bodyPr/>
                    <a:lstStyle/>
                    <a:p>
                      <a:pPr algn="ctr"/>
                      <a:r>
                        <a:rPr lang="en-US" dirty="0"/>
                        <a:t>Hitesh</a:t>
                      </a:r>
                      <a:endParaRPr lang="en-IN" dirty="0"/>
                    </a:p>
                  </a:txBody>
                  <a:tcPr/>
                </a:tc>
                <a:tc>
                  <a:txBody>
                    <a:bodyPr/>
                    <a:lstStyle/>
                    <a:p>
                      <a:pPr algn="ctr"/>
                      <a:r>
                        <a:rPr lang="en-US" dirty="0"/>
                        <a:t>CI</a:t>
                      </a:r>
                      <a:endParaRPr lang="en-IN" dirty="0"/>
                    </a:p>
                  </a:txBody>
                  <a:tcPr/>
                </a:tc>
                <a:tc>
                  <a:txBody>
                    <a:bodyPr/>
                    <a:lstStyle/>
                    <a:p>
                      <a:pPr algn="ctr"/>
                      <a:r>
                        <a:rPr lang="en-US" dirty="0"/>
                        <a:t>3</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10005"/>
                  </a:ext>
                </a:extLst>
              </a:tr>
              <a:tr h="370840">
                <a:tc>
                  <a:txBody>
                    <a:bodyPr/>
                    <a:lstStyle/>
                    <a:p>
                      <a:pPr algn="ctr"/>
                      <a:r>
                        <a:rPr lang="en-IN" dirty="0"/>
                        <a:t>106</a:t>
                      </a:r>
                    </a:p>
                  </a:txBody>
                  <a:tcPr/>
                </a:tc>
                <a:tc>
                  <a:txBody>
                    <a:bodyPr/>
                    <a:lstStyle/>
                    <a:p>
                      <a:pPr algn="ctr"/>
                      <a:r>
                        <a:rPr lang="en-IN" dirty="0" err="1"/>
                        <a:t>Tarun</a:t>
                      </a:r>
                      <a:endParaRPr lang="en-IN" dirty="0"/>
                    </a:p>
                  </a:txBody>
                  <a:tcPr/>
                </a:tc>
                <a:tc>
                  <a:txBody>
                    <a:bodyPr/>
                    <a:lstStyle/>
                    <a:p>
                      <a:pPr algn="ctr"/>
                      <a:r>
                        <a:rPr lang="en-IN" dirty="0"/>
                        <a:t>ME</a:t>
                      </a:r>
                    </a:p>
                  </a:txBody>
                  <a:tcPr/>
                </a:tc>
                <a:tc>
                  <a:txBody>
                    <a:bodyPr/>
                    <a:lstStyle/>
                    <a:p>
                      <a:pPr algn="ctr"/>
                      <a:r>
                        <a:rPr lang="en-IN" dirty="0"/>
                        <a:t>3</a:t>
                      </a:r>
                    </a:p>
                  </a:txBody>
                  <a:tcPr/>
                </a:tc>
                <a:tc>
                  <a:txBody>
                    <a:bodyPr/>
                    <a:lstStyle/>
                    <a:p>
                      <a:pPr algn="ctr"/>
                      <a:r>
                        <a:rPr lang="en-IN" dirty="0"/>
                        <a:t>8</a:t>
                      </a:r>
                    </a:p>
                  </a:txBody>
                  <a:tcPr/>
                </a:tc>
                <a:extLst>
                  <a:ext uri="{0D108BD9-81ED-4DB2-BD59-A6C34878D82A}">
                    <a16:rowId xmlns:a16="http://schemas.microsoft.com/office/drawing/2014/main" val="10006"/>
                  </a:ext>
                </a:extLst>
              </a:tr>
              <a:tr h="370840">
                <a:tc>
                  <a:txBody>
                    <a:bodyPr/>
                    <a:lstStyle/>
                    <a:p>
                      <a:pPr algn="ctr"/>
                      <a:r>
                        <a:rPr lang="en-IN" dirty="0"/>
                        <a:t>107</a:t>
                      </a:r>
                    </a:p>
                  </a:txBody>
                  <a:tcPr/>
                </a:tc>
                <a:tc>
                  <a:txBody>
                    <a:bodyPr/>
                    <a:lstStyle/>
                    <a:p>
                      <a:pPr algn="ctr"/>
                      <a:r>
                        <a:rPr lang="en-IN" dirty="0"/>
                        <a:t>Suresh</a:t>
                      </a:r>
                    </a:p>
                  </a:txBody>
                  <a:tcPr/>
                </a:tc>
                <a:tc>
                  <a:txBody>
                    <a:bodyPr/>
                    <a:lstStyle/>
                    <a:p>
                      <a:pPr algn="ctr"/>
                      <a:r>
                        <a:rPr lang="en-IN" dirty="0"/>
                        <a:t>CE</a:t>
                      </a:r>
                    </a:p>
                  </a:txBody>
                  <a:tcPr/>
                </a:tc>
                <a:tc>
                  <a:txBody>
                    <a:bodyPr/>
                    <a:lstStyle/>
                    <a:p>
                      <a:pPr algn="ctr"/>
                      <a:r>
                        <a:rPr lang="en-IN" dirty="0"/>
                        <a:t>3</a:t>
                      </a:r>
                    </a:p>
                  </a:txBody>
                  <a:tcPr/>
                </a:tc>
                <a:tc>
                  <a:txBody>
                    <a:bodyPr/>
                    <a:lstStyle/>
                    <a:p>
                      <a:pPr algn="ctr"/>
                      <a:r>
                        <a:rPr lang="en-IN" dirty="0"/>
                        <a:t>9</a:t>
                      </a:r>
                    </a:p>
                  </a:txBody>
                  <a:tcPr/>
                </a:tc>
                <a:extLst>
                  <a:ext uri="{0D108BD9-81ED-4DB2-BD59-A6C34878D82A}">
                    <a16:rowId xmlns:a16="http://schemas.microsoft.com/office/drawing/2014/main" val="10007"/>
                  </a:ext>
                </a:extLst>
              </a:tr>
            </a:tbl>
          </a:graphicData>
        </a:graphic>
      </p:graphicFrame>
      <p:sp>
        <p:nvSpPr>
          <p:cNvPr id="5" name="TextBox 4">
            <a:extLst>
              <a:ext uri="{FF2B5EF4-FFF2-40B4-BE49-F238E27FC236}">
                <a16:creationId xmlns:a16="http://schemas.microsoft.com/office/drawing/2014/main" id="{39FDC2F3-2773-C5AD-33A5-20AA8EB50CC0}"/>
              </a:ext>
            </a:extLst>
          </p:cNvPr>
          <p:cNvSpPr txBox="1"/>
          <p:nvPr/>
        </p:nvSpPr>
        <p:spPr>
          <a:xfrm>
            <a:off x="1152426" y="3102348"/>
            <a:ext cx="1272688" cy="923330"/>
          </a:xfrm>
          <a:prstGeom prst="rect">
            <a:avLst/>
          </a:prstGeom>
          <a:noFill/>
        </p:spPr>
        <p:txBody>
          <a:bodyPr wrap="square" rtlCol="0">
            <a:spAutoFit/>
          </a:bodyPr>
          <a:lstStyle/>
          <a:p>
            <a:r>
              <a:rPr lang="en-US" b="1" dirty="0"/>
              <a:t>Rows or</a:t>
            </a:r>
          </a:p>
          <a:p>
            <a:r>
              <a:rPr lang="en-US" b="1" dirty="0"/>
              <a:t>Tuples or Records </a:t>
            </a:r>
            <a:r>
              <a:rPr lang="en-US" b="1" dirty="0">
                <a:solidFill>
                  <a:srgbClr val="C00000"/>
                </a:solidFill>
              </a:rPr>
              <a:t>(7)</a:t>
            </a:r>
            <a:endParaRPr lang="en-IN" b="1" dirty="0">
              <a:solidFill>
                <a:srgbClr val="C00000"/>
              </a:solidFill>
            </a:endParaRPr>
          </a:p>
        </p:txBody>
      </p:sp>
      <p:cxnSp>
        <p:nvCxnSpPr>
          <p:cNvPr id="6" name="Straight Arrow Connector 5">
            <a:extLst>
              <a:ext uri="{FF2B5EF4-FFF2-40B4-BE49-F238E27FC236}">
                <a16:creationId xmlns:a16="http://schemas.microsoft.com/office/drawing/2014/main" id="{FAF3B0BF-14E4-79F5-C090-AB7D6468CA5F}"/>
              </a:ext>
            </a:extLst>
          </p:cNvPr>
          <p:cNvCxnSpPr/>
          <p:nvPr/>
        </p:nvCxnSpPr>
        <p:spPr>
          <a:xfrm flipH="1">
            <a:off x="3834815" y="1390289"/>
            <a:ext cx="2362200" cy="68222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3F73A5-BEF1-8F38-34F1-1A71DF8B5D0C}"/>
              </a:ext>
            </a:extLst>
          </p:cNvPr>
          <p:cNvCxnSpPr/>
          <p:nvPr/>
        </p:nvCxnSpPr>
        <p:spPr>
          <a:xfrm>
            <a:off x="6197015" y="1390289"/>
            <a:ext cx="2514600" cy="65873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42AC97-2229-7FE6-74E9-574FA68D2EA5}"/>
              </a:ext>
            </a:extLst>
          </p:cNvPr>
          <p:cNvCxnSpPr/>
          <p:nvPr/>
        </p:nvCxnSpPr>
        <p:spPr>
          <a:xfrm>
            <a:off x="6197015" y="1390289"/>
            <a:ext cx="1352550" cy="67056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69AD8EF-FCA2-3FD1-0399-B3BE33278E86}"/>
              </a:ext>
            </a:extLst>
          </p:cNvPr>
          <p:cNvCxnSpPr>
            <a:endCxn id="4" idx="0"/>
          </p:cNvCxnSpPr>
          <p:nvPr/>
        </p:nvCxnSpPr>
        <p:spPr>
          <a:xfrm flipH="1">
            <a:off x="6197014" y="1390289"/>
            <a:ext cx="2" cy="69036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69642E-3B79-491E-467A-D575F1C39A68}"/>
              </a:ext>
            </a:extLst>
          </p:cNvPr>
          <p:cNvCxnSpPr/>
          <p:nvPr/>
        </p:nvCxnSpPr>
        <p:spPr>
          <a:xfrm flipH="1">
            <a:off x="5082591" y="1390289"/>
            <a:ext cx="1114424" cy="66395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0B640A0-6B30-C719-52C2-40EAB9F1290E}"/>
              </a:ext>
            </a:extLst>
          </p:cNvPr>
          <p:cNvCxnSpPr>
            <a:stCxn id="5" idx="3"/>
          </p:cNvCxnSpPr>
          <p:nvPr/>
        </p:nvCxnSpPr>
        <p:spPr>
          <a:xfrm flipV="1">
            <a:off x="2425114" y="2641993"/>
            <a:ext cx="729406" cy="92202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02F8C75-7A78-A22B-0B32-2FAA1587C2B1}"/>
              </a:ext>
            </a:extLst>
          </p:cNvPr>
          <p:cNvCxnSpPr>
            <a:stCxn id="5" idx="3"/>
          </p:cNvCxnSpPr>
          <p:nvPr/>
        </p:nvCxnSpPr>
        <p:spPr>
          <a:xfrm flipV="1">
            <a:off x="2425114" y="3022993"/>
            <a:ext cx="729406" cy="54102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B98ED0-A50F-614B-72DB-935A89CE3148}"/>
              </a:ext>
            </a:extLst>
          </p:cNvPr>
          <p:cNvCxnSpPr>
            <a:stCxn id="5" idx="3"/>
          </p:cNvCxnSpPr>
          <p:nvPr/>
        </p:nvCxnSpPr>
        <p:spPr>
          <a:xfrm flipV="1">
            <a:off x="2425114" y="3371452"/>
            <a:ext cx="729406" cy="19256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6611EEB-A8C4-80AD-B69D-0C4C0D8D64DC}"/>
              </a:ext>
            </a:extLst>
          </p:cNvPr>
          <p:cNvCxnSpPr>
            <a:stCxn id="5" idx="3"/>
          </p:cNvCxnSpPr>
          <p:nvPr/>
        </p:nvCxnSpPr>
        <p:spPr>
          <a:xfrm>
            <a:off x="2425114" y="3564013"/>
            <a:ext cx="723900" cy="20680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50E0E2-F7B6-898B-6025-271D1D2D04E0}"/>
              </a:ext>
            </a:extLst>
          </p:cNvPr>
          <p:cNvCxnSpPr>
            <a:stCxn id="5" idx="3"/>
          </p:cNvCxnSpPr>
          <p:nvPr/>
        </p:nvCxnSpPr>
        <p:spPr>
          <a:xfrm>
            <a:off x="2425114" y="3564013"/>
            <a:ext cx="740229" cy="53940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10E59C-7A38-E185-04DD-03A8B576D255}"/>
              </a:ext>
            </a:extLst>
          </p:cNvPr>
          <p:cNvSpPr txBox="1"/>
          <p:nvPr/>
        </p:nvSpPr>
        <p:spPr>
          <a:xfrm>
            <a:off x="5136100" y="928343"/>
            <a:ext cx="2735518" cy="369332"/>
          </a:xfrm>
          <a:prstGeom prst="rect">
            <a:avLst/>
          </a:prstGeom>
          <a:noFill/>
        </p:spPr>
        <p:txBody>
          <a:bodyPr wrap="square" rtlCol="0">
            <a:spAutoFit/>
          </a:bodyPr>
          <a:lstStyle/>
          <a:p>
            <a:r>
              <a:rPr lang="en-US" b="1" dirty="0"/>
              <a:t>Column / Attribute</a:t>
            </a:r>
            <a:r>
              <a:rPr lang="en-IN" dirty="0"/>
              <a:t> </a:t>
            </a:r>
            <a:r>
              <a:rPr lang="en-US" b="1" dirty="0">
                <a:solidFill>
                  <a:srgbClr val="C00000"/>
                </a:solidFill>
              </a:rPr>
              <a:t>(5)</a:t>
            </a:r>
            <a:endParaRPr lang="en-IN" b="1" dirty="0">
              <a:solidFill>
                <a:srgbClr val="C00000"/>
              </a:solidFill>
            </a:endParaRPr>
          </a:p>
        </p:txBody>
      </p:sp>
      <p:cxnSp>
        <p:nvCxnSpPr>
          <p:cNvPr id="17" name="Straight Arrow Connector 16">
            <a:extLst>
              <a:ext uri="{FF2B5EF4-FFF2-40B4-BE49-F238E27FC236}">
                <a16:creationId xmlns:a16="http://schemas.microsoft.com/office/drawing/2014/main" id="{770CA8D2-1CEA-05B3-434E-6785555ACC0A}"/>
              </a:ext>
            </a:extLst>
          </p:cNvPr>
          <p:cNvCxnSpPr>
            <a:stCxn id="5" idx="3"/>
          </p:cNvCxnSpPr>
          <p:nvPr/>
        </p:nvCxnSpPr>
        <p:spPr>
          <a:xfrm>
            <a:off x="2425114" y="3564013"/>
            <a:ext cx="740229" cy="128778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98629C-8B00-5423-52C5-541536D8F9F5}"/>
              </a:ext>
            </a:extLst>
          </p:cNvPr>
          <p:cNvCxnSpPr>
            <a:stCxn id="5" idx="3"/>
          </p:cNvCxnSpPr>
          <p:nvPr/>
        </p:nvCxnSpPr>
        <p:spPr>
          <a:xfrm>
            <a:off x="2425114" y="3564013"/>
            <a:ext cx="740229" cy="95504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4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0" presetClass="entr" presetSubtype="0"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5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50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5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5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50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2620171804"/>
              </p:ext>
            </p:extLst>
          </p:nvPr>
        </p:nvGraphicFramePr>
        <p:xfrm>
          <a:off x="379404" y="1526017"/>
          <a:ext cx="11486023" cy="14554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3451">
                <a:tc>
                  <a:txBody>
                    <a:bodyPr/>
                    <a:lstStyle/>
                    <a:p>
                      <a:pPr algn="l"/>
                      <a:r>
                        <a:rPr lang="en-IN" sz="1750" b="1" i="0" kern="1200" dirty="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Description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dirty="0"/>
                        <a:t>Output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1052275">
                <a:tc>
                  <a:txBody>
                    <a:bodyPr/>
                    <a:lstStyle/>
                    <a:p>
                      <a:r>
                        <a:rPr lang="en-GB" sz="1800" dirty="0">
                          <a:solidFill>
                            <a:srgbClr val="FF00FF"/>
                          </a:solidFill>
                          <a:latin typeface="Consolas" panose="020B0609020204030204" pitchFamily="49" charset="0"/>
                        </a:rPr>
                        <a:t>REPLACE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l">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To replace all occurrences of a substring within a string with a new substring.</a:t>
                      </a:r>
                    </a:p>
                    <a:p>
                      <a:pPr marL="0" indent="0" algn="l">
                        <a:lnSpc>
                          <a:spcPct val="100000"/>
                        </a:lnSpc>
                        <a:buClr>
                          <a:schemeClr val="tx2"/>
                        </a:buClr>
                        <a:buFont typeface="Wingdings" panose="05000000000000000000" pitchFamily="2" charset="2"/>
                        <a:buNone/>
                      </a:pPr>
                      <a:r>
                        <a:rPr lang="en-US" sz="1800" b="1" i="0" kern="1200" dirty="0">
                          <a:solidFill>
                            <a:schemeClr val="tx1"/>
                          </a:solidFill>
                          <a:effectLst/>
                          <a:latin typeface="+mn-lt"/>
                          <a:ea typeface="+mn-ea"/>
                          <a:cs typeface="+mn-cs"/>
                        </a:rPr>
                        <a:t>Syntax: </a:t>
                      </a:r>
                      <a:r>
                        <a:rPr lang="en-US" sz="1800" b="0" i="0" kern="1200" dirty="0">
                          <a:solidFill>
                            <a:schemeClr val="tx1"/>
                          </a:solidFill>
                          <a:effectLst/>
                          <a:latin typeface="+mn-lt"/>
                          <a:ea typeface="+mn-ea"/>
                          <a:cs typeface="+mn-cs"/>
                        </a:rPr>
                        <a:t>REPLACE(</a:t>
                      </a:r>
                      <a:r>
                        <a:rPr lang="en-US" sz="1800" b="0" i="0" kern="1200" dirty="0" err="1">
                          <a:solidFill>
                            <a:schemeClr val="tx1"/>
                          </a:solidFill>
                          <a:effectLst/>
                          <a:latin typeface="+mn-lt"/>
                          <a:ea typeface="+mn-ea"/>
                          <a:cs typeface="+mn-cs"/>
                        </a:rPr>
                        <a:t>input_string</a:t>
                      </a:r>
                      <a:r>
                        <a:rPr lang="en-US" sz="1800" b="0" i="0" kern="1200" dirty="0">
                          <a:solidFill>
                            <a:schemeClr val="tx1"/>
                          </a:solidFill>
                          <a:effectLst/>
                          <a:latin typeface="+mn-lt"/>
                          <a:ea typeface="+mn-ea"/>
                          <a:cs typeface="+mn-cs"/>
                        </a:rPr>
                        <a:t>, substring, </a:t>
                      </a:r>
                      <a:r>
                        <a:rPr lang="en-US" sz="1800" b="0" i="0" kern="1200" dirty="0" err="1">
                          <a:solidFill>
                            <a:schemeClr val="tx1"/>
                          </a:solidFill>
                          <a:effectLst/>
                          <a:latin typeface="+mn-lt"/>
                          <a:ea typeface="+mn-ea"/>
                          <a:cs typeface="+mn-cs"/>
                        </a:rPr>
                        <a:t>new_substring</a:t>
                      </a:r>
                      <a:r>
                        <a:rPr lang="en-US" sz="1800" b="0" i="0" kern="1200" dirty="0">
                          <a:solidFill>
                            <a:schemeClr val="tx1"/>
                          </a:solidFill>
                          <a:effectLst/>
                          <a:latin typeface="+mn-lt"/>
                          <a:ea typeface="+mn-ea"/>
                          <a:cs typeface="+mn-cs"/>
                        </a:rPr>
                        <a:t>);</a:t>
                      </a:r>
                    </a:p>
                    <a:p>
                      <a:pPr marL="0" indent="0" algn="l">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REPLACE</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'Darshan </a:t>
                      </a:r>
                      <a:r>
                        <a:rPr lang="en-US" sz="1800" dirty="0" err="1">
                          <a:solidFill>
                            <a:srgbClr val="FF0000"/>
                          </a:solidFill>
                          <a:latin typeface="Consolas" panose="020B0609020204030204" pitchFamily="49" charset="0"/>
                        </a:rPr>
                        <a:t>Institute'</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'Institute'</a:t>
                      </a:r>
                      <a:r>
                        <a:rPr lang="en-US" sz="1800" dirty="0" err="1">
                          <a:solidFill>
                            <a:srgbClr val="808080"/>
                          </a:solidFill>
                          <a:latin typeface="Consolas" panose="020B0609020204030204" pitchFamily="49" charset="0"/>
                        </a:rPr>
                        <a:t>,</a:t>
                      </a:r>
                      <a:r>
                        <a:rPr lang="en-US" sz="1800" dirty="0" err="1">
                          <a:solidFill>
                            <a:srgbClr val="FF0000"/>
                          </a:solidFill>
                          <a:latin typeface="Consolas" panose="020B0609020204030204" pitchFamily="49" charset="0"/>
                        </a:rPr>
                        <a:t>'University</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GB"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Darshan University</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196833"/>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7BDFAAD0-10AC-C89C-E415-BCAEF3DCC42B}"/>
              </a:ext>
            </a:extLst>
          </p:cNvPr>
          <p:cNvGraphicFramePr>
            <a:graphicFrameLocks noGrp="1"/>
          </p:cNvGraphicFramePr>
          <p:nvPr>
            <p:extLst>
              <p:ext uri="{D42A27DB-BD31-4B8C-83A1-F6EECF244321}">
                <p14:modId xmlns:p14="http://schemas.microsoft.com/office/powerpoint/2010/main" val="2731695179"/>
              </p:ext>
            </p:extLst>
          </p:nvPr>
        </p:nvGraphicFramePr>
        <p:xfrm>
          <a:off x="379404" y="2981437"/>
          <a:ext cx="11486023" cy="1052275"/>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255328540"/>
                    </a:ext>
                  </a:extLst>
                </a:gridCol>
                <a:gridCol w="8360228">
                  <a:extLst>
                    <a:ext uri="{9D8B030D-6E8A-4147-A177-3AD203B41FA5}">
                      <a16:colId xmlns:a16="http://schemas.microsoft.com/office/drawing/2014/main" val="4133160770"/>
                    </a:ext>
                  </a:extLst>
                </a:gridCol>
                <a:gridCol w="1377819">
                  <a:extLst>
                    <a:ext uri="{9D8B030D-6E8A-4147-A177-3AD203B41FA5}">
                      <a16:colId xmlns:a16="http://schemas.microsoft.com/office/drawing/2014/main" val="436465514"/>
                    </a:ext>
                  </a:extLst>
                </a:gridCol>
              </a:tblGrid>
              <a:tr h="1052275">
                <a:tc>
                  <a:txBody>
                    <a:bodyPr/>
                    <a:lstStyle/>
                    <a:p>
                      <a:r>
                        <a:rPr lang="en-GB" sz="1800" dirty="0">
                          <a:solidFill>
                            <a:srgbClr val="FF00FF"/>
                          </a:solidFill>
                          <a:latin typeface="Consolas" panose="020B0609020204030204" pitchFamily="49" charset="0"/>
                        </a:rPr>
                        <a:t>REPLICATE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repeats a string a specified number of times.</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REPLICATE</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2</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err="1">
                          <a:solidFill>
                            <a:schemeClr val="tx1"/>
                          </a:solidFill>
                          <a:latin typeface="+mj-lt"/>
                        </a:rPr>
                        <a:t>DarshanDarshan</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42389341"/>
                  </a:ext>
                </a:extLst>
              </a:tr>
            </a:tbl>
          </a:graphicData>
        </a:graphic>
      </p:graphicFrame>
      <p:graphicFrame>
        <p:nvGraphicFramePr>
          <p:cNvPr id="4" name="Table 3">
            <a:extLst>
              <a:ext uri="{FF2B5EF4-FFF2-40B4-BE49-F238E27FC236}">
                <a16:creationId xmlns:a16="http://schemas.microsoft.com/office/drawing/2014/main" id="{6880134E-CEED-7A21-E570-2349DACAE138}"/>
              </a:ext>
            </a:extLst>
          </p:cNvPr>
          <p:cNvGraphicFramePr>
            <a:graphicFrameLocks noGrp="1"/>
          </p:cNvGraphicFramePr>
          <p:nvPr>
            <p:extLst>
              <p:ext uri="{D42A27DB-BD31-4B8C-83A1-F6EECF244321}">
                <p14:modId xmlns:p14="http://schemas.microsoft.com/office/powerpoint/2010/main" val="2407149790"/>
              </p:ext>
            </p:extLst>
          </p:nvPr>
        </p:nvGraphicFramePr>
        <p:xfrm>
          <a:off x="379403" y="4033712"/>
          <a:ext cx="11486023" cy="1052275"/>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477662377"/>
                    </a:ext>
                  </a:extLst>
                </a:gridCol>
                <a:gridCol w="8360228">
                  <a:extLst>
                    <a:ext uri="{9D8B030D-6E8A-4147-A177-3AD203B41FA5}">
                      <a16:colId xmlns:a16="http://schemas.microsoft.com/office/drawing/2014/main" val="2463255124"/>
                    </a:ext>
                  </a:extLst>
                </a:gridCol>
                <a:gridCol w="1377819">
                  <a:extLst>
                    <a:ext uri="{9D8B030D-6E8A-4147-A177-3AD203B41FA5}">
                      <a16:colId xmlns:a16="http://schemas.microsoft.com/office/drawing/2014/main" val="1606056104"/>
                    </a:ext>
                  </a:extLst>
                </a:gridCol>
              </a:tblGrid>
              <a:tr h="1052275">
                <a:tc>
                  <a:txBody>
                    <a:bodyPr/>
                    <a:lstStyle/>
                    <a:p>
                      <a:r>
                        <a:rPr lang="en-GB" sz="1800" dirty="0">
                          <a:solidFill>
                            <a:srgbClr val="FF00FF"/>
                          </a:solidFill>
                          <a:latin typeface="Consolas" panose="020B0609020204030204" pitchFamily="49" charset="0"/>
                        </a:rPr>
                        <a:t>REVERSE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accepts a string argument and returns the reverse order of that string.</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REVERSE</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a:t>
                      </a:r>
                      <a:r>
                        <a:rPr lang="en-GB" sz="1800" dirty="0">
                          <a:solidFill>
                            <a:srgbClr val="808080"/>
                          </a:solidFill>
                          <a:latin typeface="Consolas" panose="020B0609020204030204" pitchFamily="49" charset="0"/>
                        </a:rPr>
                        <a:t>)</a:t>
                      </a:r>
                      <a:endParaRPr lang="en-US"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err="1">
                          <a:solidFill>
                            <a:schemeClr val="tx1"/>
                          </a:solidFill>
                          <a:latin typeface="+mj-lt"/>
                        </a:rPr>
                        <a:t>nahsraD</a:t>
                      </a:r>
                      <a:endParaRPr lang="en-US" sz="1800" dirty="0">
                        <a:solidFill>
                          <a:schemeClr val="tx1"/>
                        </a:solidFill>
                        <a:latin typeface="+mj-lt"/>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43306600"/>
                  </a:ext>
                </a:extLst>
              </a:tr>
            </a:tbl>
          </a:graphicData>
        </a:graphic>
      </p:graphicFrame>
      <p:graphicFrame>
        <p:nvGraphicFramePr>
          <p:cNvPr id="5" name="Table 4">
            <a:extLst>
              <a:ext uri="{FF2B5EF4-FFF2-40B4-BE49-F238E27FC236}">
                <a16:creationId xmlns:a16="http://schemas.microsoft.com/office/drawing/2014/main" id="{98F6D47B-E089-F4C5-650A-DA590D3EDB44}"/>
              </a:ext>
            </a:extLst>
          </p:cNvPr>
          <p:cNvGraphicFramePr>
            <a:graphicFrameLocks noGrp="1"/>
          </p:cNvGraphicFramePr>
          <p:nvPr>
            <p:extLst>
              <p:ext uri="{D42A27DB-BD31-4B8C-83A1-F6EECF244321}">
                <p14:modId xmlns:p14="http://schemas.microsoft.com/office/powerpoint/2010/main" val="2363848686"/>
              </p:ext>
            </p:extLst>
          </p:nvPr>
        </p:nvGraphicFramePr>
        <p:xfrm>
          <a:off x="379402" y="5085987"/>
          <a:ext cx="11486023" cy="1052275"/>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1299506623"/>
                    </a:ext>
                  </a:extLst>
                </a:gridCol>
                <a:gridCol w="8360228">
                  <a:extLst>
                    <a:ext uri="{9D8B030D-6E8A-4147-A177-3AD203B41FA5}">
                      <a16:colId xmlns:a16="http://schemas.microsoft.com/office/drawing/2014/main" val="2874343776"/>
                    </a:ext>
                  </a:extLst>
                </a:gridCol>
                <a:gridCol w="1377819">
                  <a:extLst>
                    <a:ext uri="{9D8B030D-6E8A-4147-A177-3AD203B41FA5}">
                      <a16:colId xmlns:a16="http://schemas.microsoft.com/office/drawing/2014/main" val="3502859607"/>
                    </a:ext>
                  </a:extLst>
                </a:gridCol>
              </a:tblGrid>
              <a:tr h="1052275">
                <a:tc>
                  <a:txBody>
                    <a:bodyPr/>
                    <a:lstStyle/>
                    <a:p>
                      <a:r>
                        <a:rPr lang="en-GB" sz="1800" dirty="0">
                          <a:solidFill>
                            <a:srgbClr val="FF00FF"/>
                          </a:solidFill>
                          <a:latin typeface="Consolas" panose="020B0609020204030204" pitchFamily="49" charset="0"/>
                        </a:rPr>
                        <a:t>SPACE</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returns a string of repeated spaces.</a:t>
                      </a:r>
                    </a:p>
                    <a:p>
                      <a:pPr marL="0" indent="0" algn="just">
                        <a:lnSpc>
                          <a:spcPct val="100000"/>
                        </a:lnSpc>
                        <a:buClr>
                          <a:schemeClr val="tx2"/>
                        </a:buClr>
                        <a:buFont typeface="Wingdings" panose="05000000000000000000" pitchFamily="2" charset="2"/>
                        <a:buNone/>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SPACE</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5</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FF0000"/>
                          </a:solidFill>
                          <a:latin typeface="Consolas" panose="020B0609020204030204" pitchFamily="49" charset="0"/>
                        </a:rPr>
                        <a:t>'Darshan'</a:t>
                      </a:r>
                      <a:endParaRPr lang="en-US" sz="1800" dirty="0">
                        <a:solidFill>
                          <a:srgbClr val="808080"/>
                        </a:solidFill>
                        <a:latin typeface="Consolas" panose="020B0609020204030204" pitchFamily="49" charset="0"/>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dirty="0">
                          <a:solidFill>
                            <a:schemeClr val="tx1"/>
                          </a:solidFill>
                          <a:latin typeface="+mj-lt"/>
                        </a:rPr>
                        <a:t>     Darshan</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852009171"/>
                  </a:ext>
                </a:extLst>
              </a:tr>
            </a:tbl>
          </a:graphicData>
        </a:graphic>
      </p:graphicFrame>
    </p:spTree>
    <p:extLst>
      <p:ext uri="{BB962C8B-B14F-4D97-AF65-F5344CB8AC3E}">
        <p14:creationId xmlns:p14="http://schemas.microsoft.com/office/powerpoint/2010/main" val="349414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String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1344738111"/>
              </p:ext>
            </p:extLst>
          </p:nvPr>
        </p:nvGraphicFramePr>
        <p:xfrm>
          <a:off x="379404" y="1535350"/>
          <a:ext cx="11486023" cy="364998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3451">
                <a:tc>
                  <a:txBody>
                    <a:bodyPr/>
                    <a:lstStyle/>
                    <a:p>
                      <a:pPr algn="l"/>
                      <a:r>
                        <a:rPr lang="en-IN" sz="1750" b="1" i="0" kern="120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a:t>Description</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1052275">
                <a:tc>
                  <a:txBody>
                    <a:bodyPr/>
                    <a:lstStyle/>
                    <a:p>
                      <a:r>
                        <a:rPr lang="en-GB" sz="1800" dirty="0">
                          <a:solidFill>
                            <a:srgbClr val="FF00FF"/>
                          </a:solidFill>
                          <a:latin typeface="Consolas" panose="020B0609020204030204" pitchFamily="49" charset="0"/>
                        </a:rPr>
                        <a:t>SUBSTRING</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extracts a substring with a specified length starting from a location in an input string.</a:t>
                      </a:r>
                    </a:p>
                    <a:p>
                      <a:pPr marL="285750" indent="-285750" algn="just">
                        <a:lnSpc>
                          <a:spcPct val="100000"/>
                        </a:lnSpc>
                        <a:buClr>
                          <a:schemeClr val="tx2"/>
                        </a:buClr>
                        <a:buFont typeface="Wingdings" panose="05000000000000000000" pitchFamily="2" charset="2"/>
                        <a:buChar char="Ø"/>
                      </a:pPr>
                      <a:r>
                        <a:rPr lang="en-US" sz="1800" b="1" i="0" kern="1200" dirty="0">
                          <a:solidFill>
                            <a:schemeClr val="tx1"/>
                          </a:solidFill>
                          <a:effectLst/>
                          <a:latin typeface="+mn-lt"/>
                          <a:ea typeface="+mn-ea"/>
                          <a:cs typeface="+mn-cs"/>
                        </a:rPr>
                        <a:t>Syntax:</a:t>
                      </a:r>
                      <a:r>
                        <a:rPr lang="en-US" sz="1800" b="0" i="0" kern="1200" dirty="0">
                          <a:solidFill>
                            <a:schemeClr val="tx1"/>
                          </a:solidFill>
                          <a:effectLst/>
                          <a:latin typeface="+mn-lt"/>
                          <a:ea typeface="+mn-ea"/>
                          <a:cs typeface="+mn-cs"/>
                        </a:rPr>
                        <a:t> </a:t>
                      </a:r>
                      <a:r>
                        <a:rPr lang="en-GB" sz="1800" b="0" i="0" kern="1200" dirty="0">
                          <a:solidFill>
                            <a:schemeClr val="tx1"/>
                          </a:solidFill>
                          <a:effectLst/>
                          <a:latin typeface="+mn-lt"/>
                          <a:ea typeface="+mn-ea"/>
                          <a:cs typeface="+mn-cs"/>
                        </a:rPr>
                        <a:t>SUBSTRING(</a:t>
                      </a:r>
                      <a:r>
                        <a:rPr lang="en-GB" sz="1800" b="0" i="0" kern="1200" dirty="0" err="1">
                          <a:solidFill>
                            <a:schemeClr val="tx1"/>
                          </a:solidFill>
                          <a:effectLst/>
                          <a:latin typeface="+mn-lt"/>
                          <a:ea typeface="+mn-ea"/>
                          <a:cs typeface="+mn-cs"/>
                        </a:rPr>
                        <a:t>input_string</a:t>
                      </a:r>
                      <a:r>
                        <a:rPr lang="en-GB" sz="1800" b="0" i="0" kern="1200" dirty="0">
                          <a:solidFill>
                            <a:schemeClr val="tx1"/>
                          </a:solidFill>
                          <a:effectLst/>
                          <a:latin typeface="+mn-lt"/>
                          <a:ea typeface="+mn-ea"/>
                          <a:cs typeface="+mn-cs"/>
                        </a:rPr>
                        <a:t>, </a:t>
                      </a:r>
                      <a:r>
                        <a:rPr lang="en-GB" sz="1800" b="1" i="0" kern="1200" dirty="0">
                          <a:solidFill>
                            <a:schemeClr val="tx1"/>
                          </a:solidFill>
                          <a:effectLst/>
                          <a:latin typeface="+mn-lt"/>
                          <a:ea typeface="+mn-ea"/>
                          <a:cs typeface="+mn-cs"/>
                        </a:rPr>
                        <a:t>Start</a:t>
                      </a:r>
                      <a:r>
                        <a:rPr lang="en-GB" sz="1800" b="0" i="0" kern="1200" dirty="0">
                          <a:solidFill>
                            <a:schemeClr val="tx1"/>
                          </a:solidFill>
                          <a:effectLst/>
                          <a:latin typeface="+mn-lt"/>
                          <a:ea typeface="+mn-ea"/>
                          <a:cs typeface="+mn-cs"/>
                        </a:rPr>
                        <a:t>, </a:t>
                      </a:r>
                      <a:r>
                        <a:rPr lang="en-GB" sz="1800" b="1" i="0" kern="1200" dirty="0">
                          <a:solidFill>
                            <a:schemeClr val="tx1"/>
                          </a:solidFill>
                          <a:effectLst/>
                          <a:latin typeface="+mn-lt"/>
                          <a:ea typeface="+mn-ea"/>
                          <a:cs typeface="+mn-cs"/>
                        </a:rPr>
                        <a:t>Length</a:t>
                      </a:r>
                      <a:r>
                        <a:rPr lang="en-GB" sz="1800" b="0" i="0" kern="1200" dirty="0">
                          <a:solidFill>
                            <a:schemeClr val="tx1"/>
                          </a:solidFill>
                          <a:effectLst/>
                          <a:latin typeface="+mn-lt"/>
                          <a:ea typeface="+mn-ea"/>
                          <a:cs typeface="+mn-cs"/>
                        </a:rPr>
                        <a:t>);</a:t>
                      </a: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1" i="0" kern="1200" dirty="0">
                          <a:solidFill>
                            <a:schemeClr val="tx1"/>
                          </a:solidFill>
                          <a:effectLst/>
                          <a:latin typeface="+mn-lt"/>
                          <a:ea typeface="+mn-ea"/>
                          <a:cs typeface="+mn-cs"/>
                        </a:rPr>
                        <a:t>Start</a:t>
                      </a:r>
                      <a:r>
                        <a:rPr lang="en-US" sz="1800" b="0" i="0" kern="1200" dirty="0">
                          <a:solidFill>
                            <a:schemeClr val="tx1"/>
                          </a:solidFill>
                          <a:effectLst/>
                          <a:latin typeface="+mn-lt"/>
                          <a:ea typeface="+mn-ea"/>
                          <a:cs typeface="+mn-cs"/>
                        </a:rPr>
                        <a:t> is an integer that specifies the location where the returned substring starts. Note that the first character in the </a:t>
                      </a:r>
                      <a:r>
                        <a:rPr lang="en-US" sz="1800" b="0" i="0" kern="1200" dirty="0" err="1">
                          <a:solidFill>
                            <a:schemeClr val="tx1"/>
                          </a:solidFill>
                          <a:effectLst/>
                          <a:latin typeface="+mn-lt"/>
                          <a:ea typeface="+mn-ea"/>
                          <a:cs typeface="+mn-cs"/>
                        </a:rPr>
                        <a:t>input_string</a:t>
                      </a:r>
                      <a:r>
                        <a:rPr lang="en-US" sz="1800" b="0" i="0" kern="1200" dirty="0">
                          <a:solidFill>
                            <a:schemeClr val="tx1"/>
                          </a:solidFill>
                          <a:effectLst/>
                          <a:latin typeface="+mn-lt"/>
                          <a:ea typeface="+mn-ea"/>
                          <a:cs typeface="+mn-cs"/>
                        </a:rPr>
                        <a:t> is 1, not zero.</a:t>
                      </a: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b="1" dirty="0"/>
                        <a:t>Length</a:t>
                      </a:r>
                      <a:r>
                        <a:rPr lang="en-US" sz="1800" b="0" i="0" kern="1200" dirty="0">
                          <a:solidFill>
                            <a:schemeClr val="tx1"/>
                          </a:solidFill>
                          <a:effectLst/>
                          <a:latin typeface="+mn-lt"/>
                          <a:ea typeface="+mn-ea"/>
                          <a:cs typeface="+mn-cs"/>
                        </a:rPr>
                        <a:t> is a positive integer that specifies the number of characters of the substring to be returned. </a:t>
                      </a: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0" i="0" kern="1200" dirty="0">
                          <a:solidFill>
                            <a:schemeClr val="tx1"/>
                          </a:solidFill>
                          <a:effectLst/>
                          <a:latin typeface="+mn-lt"/>
                          <a:ea typeface="+mn-ea"/>
                          <a:cs typeface="+mn-cs"/>
                        </a:rPr>
                        <a:t>The </a:t>
                      </a:r>
                      <a:r>
                        <a:rPr lang="en-US" dirty="0"/>
                        <a:t>SUBSTRING()</a:t>
                      </a:r>
                      <a:r>
                        <a:rPr lang="en-US" sz="1800" b="0" i="0" kern="1200" dirty="0">
                          <a:solidFill>
                            <a:schemeClr val="tx1"/>
                          </a:solidFill>
                          <a:effectLst/>
                          <a:latin typeface="+mn-lt"/>
                          <a:ea typeface="+mn-ea"/>
                          <a:cs typeface="+mn-cs"/>
                        </a:rPr>
                        <a:t> function raises an error if the </a:t>
                      </a:r>
                      <a:r>
                        <a:rPr lang="en-US" dirty="0"/>
                        <a:t>length</a:t>
                      </a:r>
                      <a:r>
                        <a:rPr lang="en-US" sz="1800" b="0" i="0" kern="1200" dirty="0">
                          <a:solidFill>
                            <a:schemeClr val="tx1"/>
                          </a:solidFill>
                          <a:effectLst/>
                          <a:latin typeface="+mn-lt"/>
                          <a:ea typeface="+mn-ea"/>
                          <a:cs typeface="+mn-cs"/>
                        </a:rPr>
                        <a:t> is negative. </a:t>
                      </a: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0" i="0" kern="1200" dirty="0">
                          <a:solidFill>
                            <a:schemeClr val="tx1"/>
                          </a:solidFill>
                          <a:effectLst/>
                          <a:latin typeface="+mn-lt"/>
                          <a:ea typeface="+mn-ea"/>
                          <a:cs typeface="+mn-cs"/>
                        </a:rPr>
                        <a:t>If </a:t>
                      </a:r>
                      <a:r>
                        <a:rPr lang="en-US" dirty="0"/>
                        <a:t>start</a:t>
                      </a:r>
                      <a:r>
                        <a:rPr lang="en-US" sz="1800" b="0" i="0" kern="1200" dirty="0">
                          <a:solidFill>
                            <a:schemeClr val="tx1"/>
                          </a:solidFill>
                          <a:effectLst/>
                          <a:latin typeface="+mn-lt"/>
                          <a:ea typeface="+mn-ea"/>
                          <a:cs typeface="+mn-cs"/>
                        </a:rPr>
                        <a:t> + </a:t>
                      </a:r>
                      <a:r>
                        <a:rPr lang="en-US" dirty="0"/>
                        <a:t>length</a:t>
                      </a:r>
                      <a:r>
                        <a:rPr lang="en-US" sz="1800" b="0" i="0" kern="1200" dirty="0">
                          <a:solidFill>
                            <a:schemeClr val="tx1"/>
                          </a:solidFill>
                          <a:effectLst/>
                          <a:latin typeface="+mn-lt"/>
                          <a:ea typeface="+mn-ea"/>
                          <a:cs typeface="+mn-cs"/>
                        </a:rPr>
                        <a:t> &gt; the length of </a:t>
                      </a:r>
                      <a:r>
                        <a:rPr lang="en-US" dirty="0" err="1"/>
                        <a:t>input_string</a:t>
                      </a:r>
                      <a:r>
                        <a:rPr lang="en-US" sz="1800" b="0" i="0" kern="1200" dirty="0">
                          <a:solidFill>
                            <a:schemeClr val="tx1"/>
                          </a:solidFill>
                          <a:effectLst/>
                          <a:latin typeface="+mn-lt"/>
                          <a:ea typeface="+mn-ea"/>
                          <a:cs typeface="+mn-cs"/>
                        </a:rPr>
                        <a:t>, the substring will begin at the </a:t>
                      </a:r>
                      <a:r>
                        <a:rPr lang="en-US" dirty="0"/>
                        <a:t>start</a:t>
                      </a:r>
                      <a:r>
                        <a:rPr lang="en-US" sz="1800" b="0" i="0" kern="1200" dirty="0">
                          <a:solidFill>
                            <a:schemeClr val="tx1"/>
                          </a:solidFill>
                          <a:effectLst/>
                          <a:latin typeface="+mn-lt"/>
                          <a:ea typeface="+mn-ea"/>
                          <a:cs typeface="+mn-cs"/>
                        </a:rPr>
                        <a:t> and include the remaining characters of the </a:t>
                      </a:r>
                      <a:r>
                        <a:rPr lang="en-US" dirty="0" err="1"/>
                        <a:t>input_string</a:t>
                      </a:r>
                      <a:r>
                        <a:rPr lang="en-US" dirty="0"/>
                        <a:t>.</a:t>
                      </a:r>
                    </a:p>
                    <a:p>
                      <a:pPr marL="0" marR="0" lvl="0" indent="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SUBSTRING</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'SQL Server SUBSTRING'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6</a:t>
                      </a:r>
                      <a:r>
                        <a:rPr lang="en-US" sz="1800" dirty="0">
                          <a:solidFill>
                            <a:srgbClr val="808080"/>
                          </a:solidFill>
                          <a:latin typeface="Consolas" panose="020B0609020204030204" pitchFamily="49" charset="0"/>
                        </a:rPr>
                        <a:t>)</a:t>
                      </a:r>
                      <a:endParaRPr lang="en-US" sz="1800" b="0" i="0" kern="1200" dirty="0">
                        <a:solidFill>
                          <a:schemeClr val="tx1"/>
                        </a:solidFill>
                        <a:effectLst/>
                        <a:latin typeface="+mn-lt"/>
                        <a:ea typeface="+mn-ea"/>
                        <a:cs typeface="+mn-cs"/>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Server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203102"/>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Functions</a:t>
            </a:r>
          </a:p>
        </p:txBody>
      </p:sp>
      <p:graphicFrame>
        <p:nvGraphicFramePr>
          <p:cNvPr id="3" name="Table 2">
            <a:extLst>
              <a:ext uri="{FF2B5EF4-FFF2-40B4-BE49-F238E27FC236}">
                <a16:creationId xmlns:a16="http://schemas.microsoft.com/office/drawing/2014/main" id="{14D0BAC8-03A3-066A-1D9C-9D05F5BC94F6}"/>
              </a:ext>
            </a:extLst>
          </p:cNvPr>
          <p:cNvGraphicFramePr>
            <a:graphicFrameLocks noGrp="1"/>
          </p:cNvGraphicFramePr>
          <p:nvPr>
            <p:extLst>
              <p:ext uri="{D42A27DB-BD31-4B8C-83A1-F6EECF244321}">
                <p14:modId xmlns:p14="http://schemas.microsoft.com/office/powerpoint/2010/main" val="77090481"/>
              </p:ext>
            </p:extLst>
          </p:nvPr>
        </p:nvGraphicFramePr>
        <p:xfrm>
          <a:off x="379404" y="5185330"/>
          <a:ext cx="11486023" cy="109728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162166619"/>
                    </a:ext>
                  </a:extLst>
                </a:gridCol>
                <a:gridCol w="8360228">
                  <a:extLst>
                    <a:ext uri="{9D8B030D-6E8A-4147-A177-3AD203B41FA5}">
                      <a16:colId xmlns:a16="http://schemas.microsoft.com/office/drawing/2014/main" val="273497690"/>
                    </a:ext>
                  </a:extLst>
                </a:gridCol>
                <a:gridCol w="1377819">
                  <a:extLst>
                    <a:ext uri="{9D8B030D-6E8A-4147-A177-3AD203B41FA5}">
                      <a16:colId xmlns:a16="http://schemas.microsoft.com/office/drawing/2014/main" val="982091311"/>
                    </a:ext>
                  </a:extLst>
                </a:gridCol>
              </a:tblGrid>
              <a:tr h="1052275">
                <a:tc>
                  <a:txBody>
                    <a:bodyPr/>
                    <a:lstStyle/>
                    <a:p>
                      <a:r>
                        <a:rPr lang="en-GB" sz="1800" dirty="0">
                          <a:solidFill>
                            <a:srgbClr val="FF00FF"/>
                          </a:solidFill>
                          <a:latin typeface="Consolas" panose="020B0609020204030204" pitchFamily="49" charset="0"/>
                        </a:rPr>
                        <a:t>LEN</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0" i="0" kern="1200" dirty="0">
                          <a:solidFill>
                            <a:schemeClr val="tx1"/>
                          </a:solidFill>
                          <a:effectLst/>
                          <a:latin typeface="+mn-lt"/>
                          <a:ea typeface="+mn-ea"/>
                          <a:cs typeface="+mn-cs"/>
                        </a:rPr>
                        <a:t>The LEN function is used to provide the number of characters in a string without including trailing spaces.</a:t>
                      </a:r>
                    </a:p>
                    <a:p>
                      <a:pPr marL="0" marR="0" lvl="0" indent="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lang="en-GB" sz="1800" dirty="0">
                          <a:solidFill>
                            <a:srgbClr val="0000FF"/>
                          </a:solidFill>
                          <a:latin typeface="Consolas" panose="020B0609020204030204" pitchFamily="49" charset="0"/>
                        </a:rPr>
                        <a:t>Select</a:t>
                      </a:r>
                      <a:r>
                        <a:rPr lang="en-GB" sz="1800" dirty="0">
                          <a:solidFill>
                            <a:srgbClr val="000000"/>
                          </a:solidFill>
                          <a:latin typeface="Consolas" panose="020B0609020204030204" pitchFamily="49" charset="0"/>
                        </a:rPr>
                        <a:t> </a:t>
                      </a:r>
                      <a:r>
                        <a:rPr lang="en-GB" sz="1800" dirty="0">
                          <a:solidFill>
                            <a:srgbClr val="FF00FF"/>
                          </a:solidFill>
                          <a:latin typeface="Consolas" panose="020B0609020204030204" pitchFamily="49" charset="0"/>
                        </a:rPr>
                        <a:t>LEN</a:t>
                      </a:r>
                      <a:r>
                        <a:rPr lang="en-GB" sz="1800" dirty="0">
                          <a:solidFill>
                            <a:srgbClr val="808080"/>
                          </a:solidFill>
                          <a:latin typeface="Consolas" panose="020B0609020204030204" pitchFamily="49" charset="0"/>
                        </a:rPr>
                        <a:t>(</a:t>
                      </a:r>
                      <a:r>
                        <a:rPr lang="en-GB" sz="1800" dirty="0">
                          <a:solidFill>
                            <a:srgbClr val="FF0000"/>
                          </a:solidFill>
                          <a:latin typeface="Consolas" panose="020B0609020204030204" pitchFamily="49" charset="0"/>
                        </a:rPr>
                        <a:t>'Darshan University'</a:t>
                      </a:r>
                      <a:r>
                        <a:rPr lang="en-GB" sz="1800" dirty="0">
                          <a:solidFill>
                            <a:srgbClr val="808080"/>
                          </a:solidFill>
                          <a:latin typeface="Consolas" panose="020B0609020204030204" pitchFamily="49" charset="0"/>
                        </a:rPr>
                        <a:t>)</a:t>
                      </a:r>
                      <a:endParaRPr lang="en-US" sz="1800" b="0" i="0" kern="1200" dirty="0">
                        <a:solidFill>
                          <a:schemeClr val="tx1"/>
                        </a:solidFill>
                        <a:effectLst/>
                        <a:latin typeface="+mn-lt"/>
                        <a:ea typeface="+mn-ea"/>
                        <a:cs typeface="+mn-cs"/>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700" dirty="0">
                          <a:solidFill>
                            <a:schemeClr val="tx1"/>
                          </a:solidFill>
                          <a:latin typeface="+mj-lt"/>
                        </a:rPr>
                        <a:t>18</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813988475"/>
                  </a:ext>
                </a:extLst>
              </a:tr>
            </a:tbl>
          </a:graphicData>
        </a:graphic>
      </p:graphicFrame>
    </p:spTree>
    <p:extLst>
      <p:ext uri="{BB962C8B-B14F-4D97-AF65-F5344CB8AC3E}">
        <p14:creationId xmlns:p14="http://schemas.microsoft.com/office/powerpoint/2010/main" val="354458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Other Functions</a:t>
            </a:r>
          </a:p>
        </p:txBody>
      </p:sp>
      <p:graphicFrame>
        <p:nvGraphicFramePr>
          <p:cNvPr id="15" name="Table 2">
            <a:extLst>
              <a:ext uri="{FF2B5EF4-FFF2-40B4-BE49-F238E27FC236}">
                <a16:creationId xmlns:a16="http://schemas.microsoft.com/office/drawing/2014/main" id="{B267EDDA-FF24-1989-6699-4B7A7B721C7D}"/>
              </a:ext>
            </a:extLst>
          </p:cNvPr>
          <p:cNvGraphicFramePr>
            <a:graphicFrameLocks noGrp="1"/>
          </p:cNvGraphicFramePr>
          <p:nvPr>
            <p:extLst>
              <p:ext uri="{D42A27DB-BD31-4B8C-83A1-F6EECF244321}">
                <p14:modId xmlns:p14="http://schemas.microsoft.com/office/powerpoint/2010/main" val="2530808027"/>
              </p:ext>
            </p:extLst>
          </p:nvPr>
        </p:nvGraphicFramePr>
        <p:xfrm>
          <a:off x="379404" y="1460704"/>
          <a:ext cx="11486023" cy="145542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25962218"/>
                    </a:ext>
                  </a:extLst>
                </a:gridCol>
                <a:gridCol w="8360228">
                  <a:extLst>
                    <a:ext uri="{9D8B030D-6E8A-4147-A177-3AD203B41FA5}">
                      <a16:colId xmlns:a16="http://schemas.microsoft.com/office/drawing/2014/main" val="2387673325"/>
                    </a:ext>
                  </a:extLst>
                </a:gridCol>
                <a:gridCol w="1377819">
                  <a:extLst>
                    <a:ext uri="{9D8B030D-6E8A-4147-A177-3AD203B41FA5}">
                      <a16:colId xmlns:a16="http://schemas.microsoft.com/office/drawing/2014/main" val="3114865727"/>
                    </a:ext>
                  </a:extLst>
                </a:gridCol>
              </a:tblGrid>
              <a:tr h="343451">
                <a:tc>
                  <a:txBody>
                    <a:bodyPr/>
                    <a:lstStyle/>
                    <a:p>
                      <a:pPr algn="l"/>
                      <a:r>
                        <a:rPr lang="en-IN" sz="1750" b="1" i="0" kern="1200">
                          <a:solidFill>
                            <a:schemeClr val="tx1"/>
                          </a:solidFill>
                          <a:effectLst/>
                          <a:latin typeface="+mn-lt"/>
                          <a:ea typeface="+mn-ea"/>
                          <a:cs typeface="+mn-cs"/>
                        </a:rPr>
                        <a:t>Function Name</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a:t>Description</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pPr algn="l"/>
                      <a:r>
                        <a:rPr lang="en-US" sz="1750" b="1"/>
                        <a:t>Output</a:t>
                      </a:r>
                      <a:endParaRPr lang="en-US" sz="1750"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1052275">
                <a:tc>
                  <a:txBody>
                    <a:bodyPr/>
                    <a:lstStyle/>
                    <a:p>
                      <a:r>
                        <a:rPr lang="en-GB" sz="1800" dirty="0">
                          <a:solidFill>
                            <a:srgbClr val="FF00FF"/>
                          </a:solidFill>
                          <a:latin typeface="Consolas" panose="020B0609020204030204" pitchFamily="49" charset="0"/>
                        </a:rPr>
                        <a:t>CAST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indent="-285750" algn="just">
                        <a:lnSpc>
                          <a:spcPct val="100000"/>
                        </a:lnSpc>
                        <a:buClr>
                          <a:schemeClr val="tx2"/>
                        </a:buClr>
                        <a:buFont typeface="Wingdings" panose="05000000000000000000" pitchFamily="2" charset="2"/>
                        <a:buChar char="Ø"/>
                      </a:pPr>
                      <a:r>
                        <a:rPr lang="en-US" sz="1800" b="0" i="0" kern="1200" dirty="0">
                          <a:solidFill>
                            <a:schemeClr val="tx1"/>
                          </a:solidFill>
                          <a:effectLst/>
                          <a:latin typeface="+mn-lt"/>
                          <a:ea typeface="+mn-ea"/>
                          <a:cs typeface="+mn-cs"/>
                        </a:rPr>
                        <a:t>It converts a value (of any type) into a specified datatype.</a:t>
                      </a:r>
                    </a:p>
                    <a:p>
                      <a:pPr marL="285750" indent="-285750" algn="just">
                        <a:lnSpc>
                          <a:spcPct val="100000"/>
                        </a:lnSpc>
                        <a:buClr>
                          <a:schemeClr val="tx2"/>
                        </a:buClr>
                        <a:buFont typeface="Wingdings" panose="05000000000000000000" pitchFamily="2" charset="2"/>
                        <a:buChar char="Ø"/>
                      </a:pPr>
                      <a:r>
                        <a:rPr lang="en-US" sz="1800" b="1" i="0" kern="1200" dirty="0">
                          <a:solidFill>
                            <a:schemeClr val="tx1"/>
                          </a:solidFill>
                          <a:effectLst/>
                          <a:latin typeface="+mn-lt"/>
                          <a:ea typeface="+mn-ea"/>
                          <a:cs typeface="+mn-cs"/>
                        </a:rPr>
                        <a:t>Syntax:</a:t>
                      </a:r>
                      <a:r>
                        <a:rPr lang="en-US" sz="1800" b="0" i="0" kern="1200" dirty="0">
                          <a:solidFill>
                            <a:schemeClr val="tx1"/>
                          </a:solidFill>
                          <a:effectLst/>
                          <a:latin typeface="+mn-lt"/>
                          <a:ea typeface="+mn-ea"/>
                          <a:cs typeface="+mn-cs"/>
                        </a:rPr>
                        <a:t> CAST(</a:t>
                      </a:r>
                      <a:r>
                        <a:rPr lang="en-US" sz="1800" b="0" i="1" kern="1200" dirty="0">
                          <a:solidFill>
                            <a:schemeClr val="tx1"/>
                          </a:solidFill>
                          <a:effectLst/>
                          <a:latin typeface="+mn-lt"/>
                          <a:ea typeface="+mn-ea"/>
                          <a:cs typeface="+mn-cs"/>
                        </a:rPr>
                        <a:t>expression</a:t>
                      </a:r>
                      <a:r>
                        <a:rPr lang="en-US" sz="1800" b="0" i="0" kern="1200" dirty="0">
                          <a:solidFill>
                            <a:schemeClr val="tx1"/>
                          </a:solidFill>
                          <a:effectLst/>
                          <a:latin typeface="+mn-lt"/>
                          <a:ea typeface="+mn-ea"/>
                          <a:cs typeface="+mn-cs"/>
                        </a:rPr>
                        <a:t> AS </a:t>
                      </a:r>
                      <a:r>
                        <a:rPr lang="en-US" sz="1800" b="0" i="1" kern="1200" dirty="0">
                          <a:solidFill>
                            <a:schemeClr val="tx1"/>
                          </a:solidFill>
                          <a:effectLst/>
                          <a:latin typeface="+mn-lt"/>
                          <a:ea typeface="+mn-ea"/>
                          <a:cs typeface="+mn-cs"/>
                        </a:rPr>
                        <a:t>datatype(length)</a:t>
                      </a:r>
                      <a:r>
                        <a:rPr lang="en-US" sz="1800" b="0" i="0" kern="1200" dirty="0">
                          <a:solidFill>
                            <a:schemeClr val="tx1"/>
                          </a:solidFill>
                          <a:effectLst/>
                          <a:latin typeface="+mn-lt"/>
                          <a:ea typeface="+mn-ea"/>
                          <a:cs typeface="+mn-cs"/>
                        </a:rPr>
                        <a:t>)</a:t>
                      </a:r>
                    </a:p>
                    <a:p>
                      <a:pPr marL="0" indent="0" algn="just">
                        <a:lnSpc>
                          <a:spcPct val="100000"/>
                        </a:lnSpc>
                        <a:buClr>
                          <a:schemeClr val="tx2"/>
                        </a:buClr>
                        <a:buFont typeface="Wingdings" panose="05000000000000000000" pitchFamily="2" charset="2"/>
                        <a:buNone/>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CAST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25.65 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endParaRPr lang="en-US" sz="1800" b="0" i="0" kern="1200" dirty="0">
                        <a:solidFill>
                          <a:schemeClr val="tx1"/>
                        </a:solidFill>
                        <a:effectLst/>
                        <a:latin typeface="+mn-lt"/>
                        <a:ea typeface="+mn-ea"/>
                        <a:cs typeface="+mn-cs"/>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endParaRPr lang="en-US" sz="1700" dirty="0">
                        <a:solidFill>
                          <a:schemeClr val="tx1"/>
                        </a:solidFill>
                        <a:latin typeface="+mj-lt"/>
                      </a:endParaRPr>
                    </a:p>
                    <a:p>
                      <a:endParaRPr lang="en-US" sz="1700" dirty="0">
                        <a:solidFill>
                          <a:schemeClr val="tx1"/>
                        </a:solidFill>
                        <a:latin typeface="+mj-lt"/>
                      </a:endParaRPr>
                    </a:p>
                    <a:p>
                      <a:r>
                        <a:rPr lang="en-US" sz="1700" dirty="0">
                          <a:solidFill>
                            <a:schemeClr val="tx1"/>
                          </a:solidFill>
                          <a:latin typeface="+mj-lt"/>
                        </a:rPr>
                        <a:t>25.65</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76528919"/>
                  </a:ext>
                </a:extLst>
              </a:tr>
            </a:tbl>
          </a:graphicData>
        </a:graphic>
      </p:graphicFrame>
      <p:sp>
        <p:nvSpPr>
          <p:cNvPr id="20" name="Rectangle: Top Corners Rounded 6">
            <a:extLst>
              <a:ext uri="{FF2B5EF4-FFF2-40B4-BE49-F238E27FC236}">
                <a16:creationId xmlns:a16="http://schemas.microsoft.com/office/drawing/2014/main" id="{CD91C41C-8AF5-E5EA-AF59-B100830EB102}"/>
              </a:ext>
            </a:extLst>
          </p:cNvPr>
          <p:cNvSpPr/>
          <p:nvPr/>
        </p:nvSpPr>
        <p:spPr>
          <a:xfrm>
            <a:off x="379403" y="1131520"/>
            <a:ext cx="1766637"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Other Functions</a:t>
            </a:r>
          </a:p>
        </p:txBody>
      </p:sp>
      <p:graphicFrame>
        <p:nvGraphicFramePr>
          <p:cNvPr id="3" name="Table 2">
            <a:extLst>
              <a:ext uri="{FF2B5EF4-FFF2-40B4-BE49-F238E27FC236}">
                <a16:creationId xmlns:a16="http://schemas.microsoft.com/office/drawing/2014/main" id="{DBD573E6-6E92-2865-87B5-14B0E6B8AAB7}"/>
              </a:ext>
            </a:extLst>
          </p:cNvPr>
          <p:cNvGraphicFramePr>
            <a:graphicFrameLocks noGrp="1"/>
          </p:cNvGraphicFramePr>
          <p:nvPr>
            <p:extLst>
              <p:ext uri="{D42A27DB-BD31-4B8C-83A1-F6EECF244321}">
                <p14:modId xmlns:p14="http://schemas.microsoft.com/office/powerpoint/2010/main" val="3438884247"/>
              </p:ext>
            </p:extLst>
          </p:nvPr>
        </p:nvGraphicFramePr>
        <p:xfrm>
          <a:off x="379404" y="2916124"/>
          <a:ext cx="11486023" cy="1920240"/>
        </p:xfrm>
        <a:graphic>
          <a:graphicData uri="http://schemas.openxmlformats.org/drawingml/2006/table">
            <a:tbl>
              <a:tblPr firstRow="1" bandRow="1">
                <a:tableStyleId>{5940675A-B579-460E-94D1-54222C63F5DA}</a:tableStyleId>
              </a:tblPr>
              <a:tblGrid>
                <a:gridCol w="1747976">
                  <a:extLst>
                    <a:ext uri="{9D8B030D-6E8A-4147-A177-3AD203B41FA5}">
                      <a16:colId xmlns:a16="http://schemas.microsoft.com/office/drawing/2014/main" val="3329802204"/>
                    </a:ext>
                  </a:extLst>
                </a:gridCol>
                <a:gridCol w="8360228">
                  <a:extLst>
                    <a:ext uri="{9D8B030D-6E8A-4147-A177-3AD203B41FA5}">
                      <a16:colId xmlns:a16="http://schemas.microsoft.com/office/drawing/2014/main" val="1807913285"/>
                    </a:ext>
                  </a:extLst>
                </a:gridCol>
                <a:gridCol w="1377819">
                  <a:extLst>
                    <a:ext uri="{9D8B030D-6E8A-4147-A177-3AD203B41FA5}">
                      <a16:colId xmlns:a16="http://schemas.microsoft.com/office/drawing/2014/main" val="3233084187"/>
                    </a:ext>
                  </a:extLst>
                </a:gridCol>
              </a:tblGrid>
              <a:tr h="1052275">
                <a:tc>
                  <a:txBody>
                    <a:bodyPr/>
                    <a:lstStyle/>
                    <a:p>
                      <a:r>
                        <a:rPr lang="en-GB" sz="1800" dirty="0">
                          <a:solidFill>
                            <a:srgbClr val="FF00FF"/>
                          </a:solidFill>
                          <a:latin typeface="Consolas" panose="020B0609020204030204" pitchFamily="49" charset="0"/>
                        </a:rPr>
                        <a:t>CONVERT</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US" sz="1800" b="0" i="0" kern="1200" dirty="0">
                          <a:solidFill>
                            <a:schemeClr val="tx1"/>
                          </a:solidFill>
                          <a:effectLst/>
                          <a:latin typeface="+mn-lt"/>
                          <a:ea typeface="+mn-ea"/>
                          <a:cs typeface="+mn-cs"/>
                        </a:rPr>
                        <a:t>It converts a value (of any type) into a specified datatype.</a:t>
                      </a:r>
                      <a:endParaRPr lang="en-GB" sz="1800" b="0" i="0" kern="1200" dirty="0">
                        <a:solidFill>
                          <a:schemeClr val="tx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GB" sz="1800" b="1" i="0" kern="1200" dirty="0">
                          <a:solidFill>
                            <a:schemeClr val="tx1"/>
                          </a:solidFill>
                          <a:effectLst/>
                          <a:latin typeface="+mn-lt"/>
                          <a:ea typeface="+mn-ea"/>
                          <a:cs typeface="+mn-cs"/>
                        </a:rPr>
                        <a:t>Syntax: </a:t>
                      </a:r>
                      <a:r>
                        <a:rPr lang="en-GB" sz="1800" b="0" i="0" kern="1200" dirty="0">
                          <a:solidFill>
                            <a:schemeClr val="tx1"/>
                          </a:solidFill>
                          <a:effectLst/>
                          <a:latin typeface="+mn-lt"/>
                          <a:ea typeface="+mn-ea"/>
                          <a:cs typeface="+mn-cs"/>
                        </a:rPr>
                        <a:t>CONVERT(</a:t>
                      </a:r>
                      <a:r>
                        <a:rPr lang="en-GB" sz="1800" b="0" i="1" kern="1200" dirty="0">
                          <a:solidFill>
                            <a:schemeClr val="tx1"/>
                          </a:solidFill>
                          <a:effectLst/>
                          <a:latin typeface="+mn-lt"/>
                          <a:ea typeface="+mn-ea"/>
                          <a:cs typeface="+mn-cs"/>
                        </a:rPr>
                        <a:t>data_type(length), expression, style</a:t>
                      </a:r>
                      <a:r>
                        <a:rPr lang="en-GB" sz="1800" b="0" i="0" kern="1200" dirty="0">
                          <a:solidFill>
                            <a:schemeClr val="tx1"/>
                          </a:solidFill>
                          <a:effectLst/>
                          <a:latin typeface="+mn-lt"/>
                          <a:ea typeface="+mn-ea"/>
                          <a:cs typeface="+mn-cs"/>
                        </a:rPr>
                        <a:t>)</a:t>
                      </a:r>
                    </a:p>
                    <a:p>
                      <a:pPr marL="0" marR="0" lvl="0" indent="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CONVERT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varchar</a:t>
                      </a:r>
                      <a:r>
                        <a:rPr lang="en-US" sz="1800" dirty="0">
                          <a:solidFill>
                            <a:schemeClr val="tx1"/>
                          </a:solidFill>
                          <a:latin typeface="Consolas" panose="020B0609020204030204" pitchFamily="49" charset="0"/>
                        </a:rPr>
                        <a:t>,25.65</a:t>
                      </a:r>
                      <a:r>
                        <a:rPr lang="en-US" sz="1800" dirty="0">
                          <a:solidFill>
                            <a:srgbClr val="808080"/>
                          </a:solidFill>
                          <a:latin typeface="Consolas" panose="020B0609020204030204" pitchFamily="49" charset="0"/>
                        </a:rPr>
                        <a:t>)</a:t>
                      </a:r>
                      <a:endParaRPr lang="en-US" sz="1800" b="0" i="0" kern="1200" dirty="0">
                        <a:solidFill>
                          <a:schemeClr val="tx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Char char="Ø"/>
                        <a:tabLst/>
                        <a:defRPr/>
                      </a:pPr>
                      <a:r>
                        <a:rPr lang="en-GB" sz="1800" b="0" i="0" kern="1200" dirty="0">
                          <a:solidFill>
                            <a:schemeClr val="tx1"/>
                          </a:solidFill>
                          <a:effectLst/>
                          <a:latin typeface="+mn-lt"/>
                          <a:ea typeface="+mn-ea"/>
                          <a:cs typeface="+mn-cs"/>
                        </a:rPr>
                        <a:t>Style is optional, </a:t>
                      </a:r>
                      <a:r>
                        <a:rPr lang="en-US" sz="1800" b="0" i="0" kern="1200" dirty="0">
                          <a:solidFill>
                            <a:schemeClr val="tx1"/>
                          </a:solidFill>
                          <a:effectLst/>
                          <a:latin typeface="+mn-lt"/>
                          <a:ea typeface="+mn-ea"/>
                          <a:cs typeface="+mn-cs"/>
                        </a:rPr>
                        <a:t>The format used to convert between data types, such as a date or string format.</a:t>
                      </a:r>
                    </a:p>
                    <a:p>
                      <a:pPr marL="0" marR="0" lvl="0" indent="0" algn="just"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lang="en-US" sz="1800" kern="1200" dirty="0">
                          <a:solidFill>
                            <a:srgbClr val="0000FF"/>
                          </a:solidFill>
                          <a:latin typeface="Consolas" panose="020B0609020204030204" pitchFamily="49" charset="0"/>
                          <a:ea typeface="+mn-ea"/>
                          <a:cs typeface="+mn-cs"/>
                        </a:rPr>
                        <a:t>SELECT</a:t>
                      </a:r>
                      <a:r>
                        <a:rPr lang="en-US" sz="1800" kern="1200" dirty="0">
                          <a:solidFill>
                            <a:schemeClr val="tx1"/>
                          </a:solidFill>
                          <a:latin typeface="+mn-lt"/>
                          <a:ea typeface="+mn-ea"/>
                          <a:cs typeface="+mn-cs"/>
                        </a:rPr>
                        <a:t> </a:t>
                      </a:r>
                      <a:r>
                        <a:rPr lang="en-US" sz="1800" kern="1200" dirty="0">
                          <a:solidFill>
                            <a:srgbClr val="FF00FF"/>
                          </a:solidFill>
                          <a:latin typeface="Consolas" panose="020B0609020204030204" pitchFamily="49" charset="0"/>
                          <a:ea typeface="+mn-ea"/>
                          <a:cs typeface="+mn-cs"/>
                        </a:rPr>
                        <a:t>CONVERT</a:t>
                      </a:r>
                      <a:r>
                        <a:rPr lang="en-US" sz="1800" dirty="0">
                          <a:solidFill>
                            <a:srgbClr val="808080"/>
                          </a:solidFill>
                          <a:latin typeface="Consolas" panose="020B0609020204030204" pitchFamily="49" charset="0"/>
                        </a:rPr>
                        <a:t>(</a:t>
                      </a:r>
                      <a:r>
                        <a:rPr lang="en-US" sz="1800" kern="1200" dirty="0">
                          <a:solidFill>
                            <a:srgbClr val="0000FF"/>
                          </a:solidFill>
                          <a:latin typeface="Consolas" panose="020B0609020204030204" pitchFamily="49" charset="0"/>
                          <a:ea typeface="+mn-ea"/>
                          <a:cs typeface="+mn-cs"/>
                        </a:rPr>
                        <a:t>varchar</a:t>
                      </a:r>
                      <a:r>
                        <a:rPr lang="en-US" sz="1800" dirty="0">
                          <a:solidFill>
                            <a:srgbClr val="808080"/>
                          </a:solidFill>
                          <a:latin typeface="Consolas" panose="020B0609020204030204" pitchFamily="49" charset="0"/>
                        </a:rPr>
                        <a:t>(</a:t>
                      </a:r>
                      <a:r>
                        <a:rPr lang="en-US" sz="1800" kern="1200" dirty="0">
                          <a:solidFill>
                            <a:schemeClr val="tx1"/>
                          </a:solidFill>
                          <a:latin typeface="+mn-lt"/>
                          <a:ea typeface="+mn-ea"/>
                          <a:cs typeface="+mn-cs"/>
                        </a:rPr>
                        <a:t>20</a:t>
                      </a:r>
                      <a:r>
                        <a:rPr lang="en-US" sz="1800" dirty="0">
                          <a:solidFill>
                            <a:srgbClr val="808080"/>
                          </a:solidFill>
                          <a:latin typeface="Consolas" panose="020B0609020204030204" pitchFamily="49" charset="0"/>
                        </a:rPr>
                        <a:t>)</a:t>
                      </a:r>
                      <a:r>
                        <a:rPr lang="en-US" sz="1800" kern="1200" dirty="0">
                          <a:solidFill>
                            <a:schemeClr val="tx1"/>
                          </a:solidFill>
                          <a:latin typeface="+mn-lt"/>
                          <a:ea typeface="+mn-ea"/>
                          <a:cs typeface="+mn-cs"/>
                        </a:rPr>
                        <a:t>, </a:t>
                      </a:r>
                      <a:r>
                        <a:rPr lang="en-US" sz="1800" kern="1200" dirty="0" err="1">
                          <a:solidFill>
                            <a:srgbClr val="FF00FF"/>
                          </a:solidFill>
                          <a:latin typeface="Consolas" panose="020B0609020204030204" pitchFamily="49" charset="0"/>
                          <a:ea typeface="+mn-ea"/>
                          <a:cs typeface="+mn-cs"/>
                        </a:rPr>
                        <a:t>getdate</a:t>
                      </a:r>
                      <a:r>
                        <a:rPr lang="en-US" sz="1800" dirty="0">
                          <a:solidFill>
                            <a:srgbClr val="808080"/>
                          </a:solidFill>
                          <a:latin typeface="Consolas" panose="020B0609020204030204" pitchFamily="49" charset="0"/>
                        </a:rPr>
                        <a:t>()</a:t>
                      </a:r>
                      <a:r>
                        <a:rPr lang="en-US" sz="1800" kern="1200" dirty="0">
                          <a:solidFill>
                            <a:schemeClr val="tx1"/>
                          </a:solidFill>
                          <a:latin typeface="+mn-lt"/>
                          <a:ea typeface="+mn-ea"/>
                          <a:cs typeface="+mn-cs"/>
                        </a:rPr>
                        <a:t>, 100</a:t>
                      </a:r>
                      <a:r>
                        <a:rPr lang="en-US" sz="1800" dirty="0">
                          <a:solidFill>
                            <a:srgbClr val="808080"/>
                          </a:solidFill>
                          <a:latin typeface="Consolas" panose="020B0609020204030204" pitchFamily="49" charset="0"/>
                        </a:rPr>
                        <a:t>)</a:t>
                      </a:r>
                      <a:endParaRPr lang="en-GB" sz="1800" b="0" i="0" kern="1200" dirty="0">
                        <a:solidFill>
                          <a:schemeClr val="tx1"/>
                        </a:solidFill>
                        <a:effectLst/>
                        <a:latin typeface="+mn-lt"/>
                        <a:ea typeface="+mn-ea"/>
                        <a:cs typeface="+mn-cs"/>
                      </a:endParaRPr>
                    </a:p>
                  </a:txBody>
                  <a:tcPr marL="137160" marR="137160" marT="137160" marB="137160"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endParaRPr lang="en-US" sz="1700" dirty="0">
                        <a:solidFill>
                          <a:schemeClr val="tx1"/>
                        </a:solidFill>
                        <a:latin typeface="+mj-lt"/>
                      </a:endParaRPr>
                    </a:p>
                    <a:p>
                      <a:endParaRPr lang="en-US" sz="1700" dirty="0">
                        <a:solidFill>
                          <a:schemeClr val="tx1"/>
                        </a:solidFill>
                        <a:latin typeface="+mj-lt"/>
                      </a:endParaRPr>
                    </a:p>
                    <a:p>
                      <a:r>
                        <a:rPr lang="en-US" sz="1700" dirty="0">
                          <a:solidFill>
                            <a:schemeClr val="tx1"/>
                          </a:solidFill>
                          <a:latin typeface="+mj-lt"/>
                        </a:rPr>
                        <a:t>25.65</a:t>
                      </a:r>
                    </a:p>
                    <a:p>
                      <a:r>
                        <a:rPr lang="en-US" sz="1700" dirty="0">
                          <a:solidFill>
                            <a:schemeClr val="tx1"/>
                          </a:solidFill>
                          <a:latin typeface="+mj-lt"/>
                        </a:rPr>
                        <a:t>----------------</a:t>
                      </a:r>
                    </a:p>
                    <a:p>
                      <a:r>
                        <a:rPr lang="en-US" sz="1700" dirty="0">
                          <a:solidFill>
                            <a:schemeClr val="tx1"/>
                          </a:solidFill>
                          <a:latin typeface="+mj-lt"/>
                        </a:rPr>
                        <a:t>Jul 14 2022 10:59AM</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518155967"/>
                  </a:ext>
                </a:extLst>
              </a:tr>
            </a:tbl>
          </a:graphicData>
        </a:graphic>
      </p:graphicFrame>
    </p:spTree>
    <p:extLst>
      <p:ext uri="{BB962C8B-B14F-4D97-AF65-F5344CB8AC3E}">
        <p14:creationId xmlns:p14="http://schemas.microsoft.com/office/powerpoint/2010/main" val="169275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4F4FF8-8FEF-D262-7DAF-B220047DB081}"/>
              </a:ext>
            </a:extLst>
          </p:cNvPr>
          <p:cNvSpPr>
            <a:spLocks noGrp="1"/>
          </p:cNvSpPr>
          <p:nvPr>
            <p:ph type="body" idx="1"/>
          </p:nvPr>
        </p:nvSpPr>
        <p:spPr/>
        <p:txBody>
          <a:bodyPr/>
          <a:lstStyle/>
          <a:p>
            <a:endParaRPr lang="en-IN" dirty="0"/>
          </a:p>
        </p:txBody>
      </p:sp>
      <p:sp>
        <p:nvSpPr>
          <p:cNvPr id="4" name="Title 3">
            <a:extLst>
              <a:ext uri="{FF2B5EF4-FFF2-40B4-BE49-F238E27FC236}">
                <a16:creationId xmlns:a16="http://schemas.microsoft.com/office/drawing/2014/main" id="{1B039B8F-84B3-633D-4129-AC2DCB537DE7}"/>
              </a:ext>
            </a:extLst>
          </p:cNvPr>
          <p:cNvSpPr>
            <a:spLocks noGrp="1"/>
          </p:cNvSpPr>
          <p:nvPr>
            <p:ph type="title"/>
          </p:nvPr>
        </p:nvSpPr>
        <p:spPr/>
        <p:txBody>
          <a:bodyPr/>
          <a:lstStyle/>
          <a:p>
            <a:r>
              <a:rPr lang="en-US" dirty="0"/>
              <a:t>Keys</a:t>
            </a:r>
            <a:endParaRPr lang="en-IN" dirty="0"/>
          </a:p>
        </p:txBody>
      </p:sp>
    </p:spTree>
    <p:extLst>
      <p:ext uri="{BB962C8B-B14F-4D97-AF65-F5344CB8AC3E}">
        <p14:creationId xmlns:p14="http://schemas.microsoft.com/office/powerpoint/2010/main" val="3512620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What is Key?</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a:xfrm>
            <a:off x="131181" y="863444"/>
            <a:ext cx="11767594" cy="5590565"/>
          </a:xfrm>
        </p:spPr>
        <p:txBody>
          <a:bodyPr/>
          <a:lstStyle/>
          <a:p>
            <a:r>
              <a:rPr lang="en-GB" b="1" dirty="0">
                <a:solidFill>
                  <a:srgbClr val="C00000"/>
                </a:solidFill>
              </a:rPr>
              <a:t>Key</a:t>
            </a:r>
            <a:r>
              <a:rPr lang="en-GB" dirty="0"/>
              <a:t> is a attribute or a set of attribute that </a:t>
            </a:r>
            <a:r>
              <a:rPr lang="en-GB" b="1" dirty="0">
                <a:solidFill>
                  <a:srgbClr val="C00000"/>
                </a:solidFill>
              </a:rPr>
              <a:t>uniquely identify</a:t>
            </a:r>
            <a:r>
              <a:rPr lang="en-GB" dirty="0"/>
              <a:t> each record of a table.</a:t>
            </a:r>
          </a:p>
          <a:p>
            <a:r>
              <a:rPr lang="en-GB" dirty="0"/>
              <a:t>It is also used to find or create the relation between two or more tables. </a:t>
            </a:r>
          </a:p>
          <a:p>
            <a:endParaRPr lang="en-US" dirty="0"/>
          </a:p>
        </p:txBody>
      </p:sp>
      <p:graphicFrame>
        <p:nvGraphicFramePr>
          <p:cNvPr id="4" name="Table 3">
            <a:extLst>
              <a:ext uri="{FF2B5EF4-FFF2-40B4-BE49-F238E27FC236}">
                <a16:creationId xmlns:a16="http://schemas.microsoft.com/office/drawing/2014/main" id="{DE55B5B2-4908-0F2C-21C6-0CD868CC962A}"/>
              </a:ext>
            </a:extLst>
          </p:cNvPr>
          <p:cNvGraphicFramePr>
            <a:graphicFrameLocks noGrp="1"/>
          </p:cNvGraphicFramePr>
          <p:nvPr>
            <p:extLst>
              <p:ext uri="{D42A27DB-BD31-4B8C-83A1-F6EECF244321}">
                <p14:modId xmlns:p14="http://schemas.microsoft.com/office/powerpoint/2010/main" val="268552115"/>
              </p:ext>
            </p:extLst>
          </p:nvPr>
        </p:nvGraphicFramePr>
        <p:xfrm>
          <a:off x="3562501" y="3017806"/>
          <a:ext cx="4904954" cy="2368030"/>
        </p:xfrm>
        <a:graphic>
          <a:graphicData uri="http://schemas.openxmlformats.org/drawingml/2006/table">
            <a:tbl>
              <a:tblPr firstRow="1" bandRow="1">
                <a:tableStyleId>{073A0DAA-6AF3-43AB-8588-CEC1D06C72B9}</a:tableStyleId>
              </a:tblPr>
              <a:tblGrid>
                <a:gridCol w="544830">
                  <a:extLst>
                    <a:ext uri="{9D8B030D-6E8A-4147-A177-3AD203B41FA5}">
                      <a16:colId xmlns:a16="http://schemas.microsoft.com/office/drawing/2014/main" val="3494103671"/>
                    </a:ext>
                  </a:extLst>
                </a:gridCol>
                <a:gridCol w="1357630">
                  <a:extLst>
                    <a:ext uri="{9D8B030D-6E8A-4147-A177-3AD203B41FA5}">
                      <a16:colId xmlns:a16="http://schemas.microsoft.com/office/drawing/2014/main" val="3563248749"/>
                    </a:ext>
                  </a:extLst>
                </a:gridCol>
                <a:gridCol w="738505">
                  <a:extLst>
                    <a:ext uri="{9D8B030D-6E8A-4147-A177-3AD203B41FA5}">
                      <a16:colId xmlns:a16="http://schemas.microsoft.com/office/drawing/2014/main" val="3075158583"/>
                    </a:ext>
                  </a:extLst>
                </a:gridCol>
                <a:gridCol w="1030605">
                  <a:extLst>
                    <a:ext uri="{9D8B030D-6E8A-4147-A177-3AD203B41FA5}">
                      <a16:colId xmlns:a16="http://schemas.microsoft.com/office/drawing/2014/main" val="3754116018"/>
                    </a:ext>
                  </a:extLst>
                </a:gridCol>
                <a:gridCol w="1233384">
                  <a:extLst>
                    <a:ext uri="{9D8B030D-6E8A-4147-A177-3AD203B41FA5}">
                      <a16:colId xmlns:a16="http://schemas.microsoft.com/office/drawing/2014/main" val="1321371382"/>
                    </a:ext>
                  </a:extLst>
                </a:gridCol>
              </a:tblGrid>
              <a:tr h="339494">
                <a:tc>
                  <a:txBody>
                    <a:bodyPr/>
                    <a:lstStyle/>
                    <a:p>
                      <a:pPr algn="ctr"/>
                      <a:r>
                        <a:rPr lang="en-US" sz="1600" b="1" dirty="0">
                          <a:solidFill>
                            <a:schemeClr val="bg1"/>
                          </a:solidFill>
                        </a:rPr>
                        <a:t>ID </a:t>
                      </a:r>
                    </a:p>
                  </a:txBody>
                  <a:tcPr anchor="ctr"/>
                </a:tc>
                <a:tc>
                  <a:txBody>
                    <a:bodyPr/>
                    <a:lstStyle/>
                    <a:p>
                      <a:pPr algn="ctr"/>
                      <a:r>
                        <a:rPr lang="en-US" sz="1600" b="1" dirty="0">
                          <a:solidFill>
                            <a:schemeClr val="bg1"/>
                          </a:solidFill>
                        </a:rPr>
                        <a:t>Name</a:t>
                      </a:r>
                    </a:p>
                  </a:txBody>
                  <a:tcPr anchor="ctr"/>
                </a:tc>
                <a:tc>
                  <a:txBody>
                    <a:bodyPr/>
                    <a:lstStyle/>
                    <a:p>
                      <a:pPr algn="ctr"/>
                      <a:r>
                        <a:rPr lang="en-US" sz="1600" kern="1200" dirty="0">
                          <a:solidFill>
                            <a:schemeClr val="bg1"/>
                          </a:solidFill>
                        </a:rPr>
                        <a:t>Salary</a:t>
                      </a:r>
                      <a:endParaRPr lang="en-US" sz="1600" b="1" kern="1200" dirty="0">
                        <a:solidFill>
                          <a:schemeClr val="bg1"/>
                        </a:solidFill>
                        <a:latin typeface="+mn-lt"/>
                        <a:ea typeface="+mn-ea"/>
                        <a:cs typeface="+mn-cs"/>
                      </a:endParaRPr>
                    </a:p>
                  </a:txBody>
                  <a:tcPr anchor="ctr"/>
                </a:tc>
                <a:tc>
                  <a:txBody>
                    <a:bodyPr/>
                    <a:lstStyle/>
                    <a:p>
                      <a:pPr algn="ctr"/>
                      <a:r>
                        <a:rPr lang="en-US" sz="1600" b="1" kern="1200" dirty="0">
                          <a:solidFill>
                            <a:schemeClr val="bg1"/>
                          </a:solidFill>
                        </a:rPr>
                        <a:t>City</a:t>
                      </a:r>
                      <a:endParaRPr lang="en-US" sz="1600" b="1" kern="1200" dirty="0">
                        <a:solidFill>
                          <a:schemeClr val="bg1"/>
                        </a:solidFill>
                        <a:latin typeface="+mn-lt"/>
                        <a:ea typeface="+mn-ea"/>
                        <a:cs typeface="+mn-cs"/>
                      </a:endParaRPr>
                    </a:p>
                  </a:txBody>
                  <a:tcPr anchor="ctr"/>
                </a:tc>
                <a:tc>
                  <a:txBody>
                    <a:bodyPr/>
                    <a:lstStyle/>
                    <a:p>
                      <a:pPr algn="ctr"/>
                      <a:r>
                        <a:rPr lang="en-US" sz="1600" b="1" kern="1200" dirty="0">
                          <a:solidFill>
                            <a:schemeClr val="bg1"/>
                          </a:solidFill>
                        </a:rPr>
                        <a:t>Branch</a:t>
                      </a:r>
                      <a:endParaRPr lang="en-US" sz="16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600" b="0" u="none" strike="noStrike" dirty="0">
                          <a:solidFill>
                            <a:srgbClr val="C00000"/>
                          </a:solidFill>
                          <a:effectLst/>
                        </a:rPr>
                        <a:t>258</a:t>
                      </a:r>
                      <a:endParaRPr lang="en-US" sz="1600" b="0" i="0" u="none" strike="noStrike" dirty="0">
                        <a:solidFill>
                          <a:srgbClr val="C00000"/>
                        </a:solidFill>
                        <a:effectLst/>
                        <a:latin typeface="+mn-lt"/>
                      </a:endParaRPr>
                    </a:p>
                  </a:txBody>
                  <a:tcPr anchor="ctr"/>
                </a:tc>
                <a:tc>
                  <a:txBody>
                    <a:bodyPr/>
                    <a:lstStyle/>
                    <a:p>
                      <a:pPr algn="l" fontAlgn="b"/>
                      <a:r>
                        <a:rPr lang="en-US" sz="1600" b="0" u="none" strike="noStrike" dirty="0">
                          <a:solidFill>
                            <a:srgbClr val="C00000"/>
                          </a:solidFill>
                          <a:effectLst/>
                        </a:rPr>
                        <a:t>Ankit Patel</a:t>
                      </a:r>
                      <a:endParaRPr lang="en-US" sz="1600" b="0" i="0" u="none" strike="noStrike" dirty="0">
                        <a:solidFill>
                          <a:srgbClr val="C00000"/>
                        </a:solidFill>
                        <a:effectLst/>
                        <a:latin typeface="+mn-lt"/>
                      </a:endParaRPr>
                    </a:p>
                  </a:txBody>
                  <a:tcPr anchor="ctr"/>
                </a:tc>
                <a:tc>
                  <a:txBody>
                    <a:bodyPr/>
                    <a:lstStyle/>
                    <a:p>
                      <a:pPr algn="ctr" fontAlgn="b"/>
                      <a:r>
                        <a:rPr lang="en-US" sz="1600" b="0" i="0" u="none" strike="noStrike" dirty="0">
                          <a:solidFill>
                            <a:srgbClr val="C00000"/>
                          </a:solidFill>
                          <a:effectLst/>
                          <a:latin typeface="+mn-lt"/>
                        </a:rPr>
                        <a:t>50000</a:t>
                      </a:r>
                    </a:p>
                  </a:txBody>
                  <a:tcPr anchor="b"/>
                </a:tc>
                <a:tc>
                  <a:txBody>
                    <a:bodyPr/>
                    <a:lstStyle/>
                    <a:p>
                      <a:pPr algn="l" fontAlgn="b"/>
                      <a:r>
                        <a:rPr lang="en-US" sz="1600" b="0" u="none" strike="noStrike" dirty="0" err="1">
                          <a:solidFill>
                            <a:srgbClr val="C00000"/>
                          </a:solidFill>
                          <a:effectLst/>
                        </a:rPr>
                        <a:t>Jetpur</a:t>
                      </a:r>
                      <a:endParaRPr lang="en-US" sz="1600" b="0" i="0" u="none" strike="noStrike" dirty="0">
                        <a:solidFill>
                          <a:srgbClr val="C00000"/>
                        </a:solidFill>
                        <a:effectLst/>
                        <a:latin typeface="+mn-lt"/>
                      </a:endParaRPr>
                    </a:p>
                  </a:txBody>
                  <a:tcPr anchor="ctr"/>
                </a:tc>
                <a:tc>
                  <a:txBody>
                    <a:bodyPr/>
                    <a:lstStyle/>
                    <a:p>
                      <a:pPr algn="l" fontAlgn="b"/>
                      <a:r>
                        <a:rPr lang="en-US" sz="1600" b="0" u="none" strike="noStrike" dirty="0">
                          <a:solidFill>
                            <a:srgbClr val="C00000"/>
                          </a:solidFill>
                          <a:effectLst/>
                        </a:rPr>
                        <a:t>Electrical</a:t>
                      </a:r>
                      <a:endParaRPr lang="en-US" sz="1600" b="0" i="0" u="none" strike="noStrike" dirty="0">
                        <a:solidFill>
                          <a:srgbClr val="C00000"/>
                        </a:solidFill>
                        <a:effectLst/>
                        <a:latin typeface="+mn-lt"/>
                      </a:endParaRPr>
                    </a:p>
                  </a:txBody>
                  <a:tcPr anchor="ctr"/>
                </a:tc>
                <a:extLst>
                  <a:ext uri="{0D108BD9-81ED-4DB2-BD59-A6C34878D82A}">
                    <a16:rowId xmlns:a16="http://schemas.microsoft.com/office/drawing/2014/main" val="3729563750"/>
                  </a:ext>
                </a:extLst>
              </a:tr>
              <a:tr h="202347">
                <a:tc>
                  <a:txBody>
                    <a:bodyPr/>
                    <a:lstStyle/>
                    <a:p>
                      <a:pPr algn="ctr" fontAlgn="b"/>
                      <a:r>
                        <a:rPr lang="en-US" sz="1600" b="0" u="none" strike="noStrike" dirty="0">
                          <a:solidFill>
                            <a:srgbClr val="000000"/>
                          </a:solidFill>
                          <a:effectLst/>
                        </a:rPr>
                        <a:t>742</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Ketan Parmar</a:t>
                      </a:r>
                      <a:endParaRPr lang="en-US" sz="1600" b="0" i="0" u="none" strike="noStrike" dirty="0">
                        <a:solidFill>
                          <a:srgbClr val="000000"/>
                        </a:solidFill>
                        <a:effectLst/>
                        <a:latin typeface="+mn-lt"/>
                      </a:endParaRPr>
                    </a:p>
                  </a:txBody>
                  <a:tcPr anchor="ctr"/>
                </a:tc>
                <a:tc>
                  <a:txBody>
                    <a:bodyPr/>
                    <a:lstStyle/>
                    <a:p>
                      <a:pPr algn="ctr" fontAlgn="b"/>
                      <a:r>
                        <a:rPr lang="en-US" sz="1600" b="0" i="0" u="none" strike="noStrike" dirty="0">
                          <a:solidFill>
                            <a:srgbClr val="000000"/>
                          </a:solidFill>
                          <a:effectLst/>
                          <a:latin typeface="+mn-lt"/>
                        </a:rPr>
                        <a:t>75000</a:t>
                      </a:r>
                    </a:p>
                  </a:txBody>
                  <a:tcPr anchor="b"/>
                </a:tc>
                <a:tc>
                  <a:txBody>
                    <a:bodyPr/>
                    <a:lstStyle/>
                    <a:p>
                      <a:pPr algn="l" fontAlgn="b"/>
                      <a:r>
                        <a:rPr lang="en-US" sz="1600" b="0" u="none" strike="noStrike" dirty="0">
                          <a:solidFill>
                            <a:srgbClr val="000000"/>
                          </a:solidFill>
                          <a:effectLst/>
                        </a:rPr>
                        <a:t>Baroda</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Computer</a:t>
                      </a:r>
                      <a:endParaRPr lang="en-US" sz="16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600" b="0" u="none" strike="noStrike" dirty="0">
                          <a:solidFill>
                            <a:srgbClr val="C00000"/>
                          </a:solidFill>
                          <a:effectLst/>
                        </a:rPr>
                        <a:t>329</a:t>
                      </a:r>
                      <a:endParaRPr lang="en-US" sz="1600" b="0" i="0" u="none" strike="noStrike" dirty="0">
                        <a:solidFill>
                          <a:srgbClr val="C00000"/>
                        </a:solidFill>
                        <a:effectLst/>
                        <a:latin typeface="+mn-lt"/>
                      </a:endParaRPr>
                    </a:p>
                  </a:txBody>
                  <a:tcPr anchor="ctr"/>
                </a:tc>
                <a:tc>
                  <a:txBody>
                    <a:bodyPr/>
                    <a:lstStyle/>
                    <a:p>
                      <a:pPr algn="l" fontAlgn="b"/>
                      <a:r>
                        <a:rPr lang="en-US" sz="1600" b="0" u="none" strike="noStrike" dirty="0">
                          <a:solidFill>
                            <a:srgbClr val="C00000"/>
                          </a:solidFill>
                          <a:effectLst/>
                        </a:rPr>
                        <a:t>Ankit Patel</a:t>
                      </a:r>
                      <a:endParaRPr lang="en-US" sz="1600" b="0" i="0" u="none" strike="noStrike" dirty="0">
                        <a:solidFill>
                          <a:srgbClr val="C00000"/>
                        </a:solidFill>
                        <a:effectLst/>
                        <a:latin typeface="+mn-lt"/>
                      </a:endParaRPr>
                    </a:p>
                  </a:txBody>
                  <a:tcPr anchor="ctr"/>
                </a:tc>
                <a:tc>
                  <a:txBody>
                    <a:bodyPr/>
                    <a:lstStyle/>
                    <a:p>
                      <a:pPr algn="ctr" fontAlgn="b"/>
                      <a:r>
                        <a:rPr lang="en-US" sz="1600" b="0" i="0" u="none" strike="noStrike" dirty="0">
                          <a:solidFill>
                            <a:srgbClr val="C00000"/>
                          </a:solidFill>
                          <a:effectLst/>
                          <a:latin typeface="+mn-lt"/>
                        </a:rPr>
                        <a:t>50000</a:t>
                      </a:r>
                    </a:p>
                  </a:txBody>
                  <a:tcPr anchor="b"/>
                </a:tc>
                <a:tc>
                  <a:txBody>
                    <a:bodyPr/>
                    <a:lstStyle/>
                    <a:p>
                      <a:pPr algn="l" fontAlgn="b"/>
                      <a:r>
                        <a:rPr lang="en-US" sz="1600" b="0" u="none" strike="noStrike" dirty="0" err="1">
                          <a:solidFill>
                            <a:srgbClr val="C00000"/>
                          </a:solidFill>
                          <a:effectLst/>
                        </a:rPr>
                        <a:t>Jetpur</a:t>
                      </a:r>
                      <a:endParaRPr lang="en-US" sz="1600" b="0" i="0" u="none" strike="noStrike" dirty="0">
                        <a:solidFill>
                          <a:srgbClr val="C00000"/>
                        </a:solidFill>
                        <a:effectLst/>
                        <a:latin typeface="+mn-lt"/>
                      </a:endParaRPr>
                    </a:p>
                  </a:txBody>
                  <a:tcPr anchor="ctr"/>
                </a:tc>
                <a:tc>
                  <a:txBody>
                    <a:bodyPr/>
                    <a:lstStyle/>
                    <a:p>
                      <a:pPr algn="l" fontAlgn="b"/>
                      <a:r>
                        <a:rPr lang="en-US" sz="1600" b="0" u="none" strike="noStrike" dirty="0">
                          <a:solidFill>
                            <a:srgbClr val="C00000"/>
                          </a:solidFill>
                          <a:effectLst/>
                        </a:rPr>
                        <a:t>Electrical</a:t>
                      </a:r>
                      <a:endParaRPr lang="en-US" sz="1600" b="0" i="0" u="none" strike="noStrike" dirty="0">
                        <a:solidFill>
                          <a:srgbClr val="C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600" b="0" u="none" strike="noStrike" dirty="0">
                          <a:solidFill>
                            <a:srgbClr val="000000"/>
                          </a:solidFill>
                          <a:effectLst/>
                        </a:rPr>
                        <a:t>125</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Mitesh Manek</a:t>
                      </a:r>
                      <a:endParaRPr lang="en-US" sz="1600" b="0" i="0" u="none" strike="noStrike" dirty="0">
                        <a:solidFill>
                          <a:srgbClr val="000000"/>
                        </a:solidFill>
                        <a:effectLst/>
                        <a:latin typeface="+mn-lt"/>
                      </a:endParaRPr>
                    </a:p>
                  </a:txBody>
                  <a:tcPr anchor="ctr"/>
                </a:tc>
                <a:tc>
                  <a:txBody>
                    <a:bodyPr/>
                    <a:lstStyle/>
                    <a:p>
                      <a:pPr algn="ctr" fontAlgn="b"/>
                      <a:r>
                        <a:rPr lang="en-US" sz="1600" b="0" i="0" u="none" strike="noStrike" dirty="0">
                          <a:solidFill>
                            <a:srgbClr val="000000"/>
                          </a:solidFill>
                          <a:effectLst/>
                          <a:latin typeface="+mn-lt"/>
                        </a:rPr>
                        <a:t>55000</a:t>
                      </a:r>
                    </a:p>
                  </a:txBody>
                  <a:tcPr anchor="b"/>
                </a:tc>
                <a:tc>
                  <a:txBody>
                    <a:bodyPr/>
                    <a:lstStyle/>
                    <a:p>
                      <a:pPr algn="l" fontAlgn="b"/>
                      <a:r>
                        <a:rPr lang="en-US" sz="1600" b="0" u="none" strike="noStrike" dirty="0">
                          <a:solidFill>
                            <a:srgbClr val="000000"/>
                          </a:solidFill>
                          <a:effectLst/>
                        </a:rPr>
                        <a:t>Rajkot</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Computer</a:t>
                      </a:r>
                      <a:endParaRPr lang="en-US" sz="16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600" b="0" u="none" strike="noStrike" dirty="0">
                          <a:solidFill>
                            <a:srgbClr val="000000"/>
                          </a:solidFill>
                          <a:effectLst/>
                        </a:rPr>
                        <a:t>312</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Ketan Akbari</a:t>
                      </a:r>
                      <a:endParaRPr lang="en-US" sz="1600" b="0" i="0" u="none" strike="noStrike" dirty="0">
                        <a:solidFill>
                          <a:srgbClr val="000000"/>
                        </a:solidFill>
                        <a:effectLst/>
                        <a:latin typeface="+mn-lt"/>
                      </a:endParaRPr>
                    </a:p>
                  </a:txBody>
                  <a:tcPr anchor="ctr"/>
                </a:tc>
                <a:tc>
                  <a:txBody>
                    <a:bodyPr/>
                    <a:lstStyle/>
                    <a:p>
                      <a:pPr algn="ctr" fontAlgn="b"/>
                      <a:r>
                        <a:rPr lang="en-US" sz="1600" b="0" i="0" u="none" strike="noStrike" dirty="0">
                          <a:solidFill>
                            <a:srgbClr val="000000"/>
                          </a:solidFill>
                          <a:effectLst/>
                          <a:latin typeface="+mn-lt"/>
                        </a:rPr>
                        <a:t>28000</a:t>
                      </a:r>
                    </a:p>
                  </a:txBody>
                  <a:tcPr anchor="b"/>
                </a:tc>
                <a:tc>
                  <a:txBody>
                    <a:bodyPr/>
                    <a:lstStyle/>
                    <a:p>
                      <a:pPr algn="l" fontAlgn="b"/>
                      <a:r>
                        <a:rPr lang="en-US" sz="1600" b="0" u="none" strike="noStrike" dirty="0">
                          <a:solidFill>
                            <a:srgbClr val="000000"/>
                          </a:solidFill>
                          <a:effectLst/>
                        </a:rPr>
                        <a:t>Rajkot</a:t>
                      </a:r>
                      <a:endParaRPr lang="en-US" sz="1600" b="0" i="0" u="none" strike="noStrike" dirty="0">
                        <a:solidFill>
                          <a:srgbClr val="000000"/>
                        </a:solidFill>
                        <a:effectLst/>
                        <a:latin typeface="+mn-lt"/>
                      </a:endParaRPr>
                    </a:p>
                  </a:txBody>
                  <a:tcPr anchor="ctr"/>
                </a:tc>
                <a:tc>
                  <a:txBody>
                    <a:bodyPr/>
                    <a:lstStyle/>
                    <a:p>
                      <a:pPr algn="l" fontAlgn="b"/>
                      <a:r>
                        <a:rPr lang="en-US" sz="1600" b="0" u="none" strike="noStrike" dirty="0">
                          <a:solidFill>
                            <a:srgbClr val="000000"/>
                          </a:solidFill>
                          <a:effectLst/>
                        </a:rPr>
                        <a:t>Civil</a:t>
                      </a:r>
                      <a:endParaRPr lang="en-US" sz="16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600" b="0" u="none" strike="noStrike" dirty="0">
                          <a:solidFill>
                            <a:srgbClr val="C00000"/>
                          </a:solidFill>
                          <a:effectLst/>
                        </a:rPr>
                        <a:t>459</a:t>
                      </a:r>
                      <a:endParaRPr lang="en-US" sz="1600" b="0" i="0" u="none" strike="noStrike" dirty="0">
                        <a:solidFill>
                          <a:srgbClr val="C00000"/>
                        </a:solidFill>
                        <a:effectLst/>
                        <a:latin typeface="+mn-lt"/>
                      </a:endParaRPr>
                    </a:p>
                  </a:txBody>
                  <a:tcPr anchor="ctr"/>
                </a:tc>
                <a:tc>
                  <a:txBody>
                    <a:bodyPr/>
                    <a:lstStyle/>
                    <a:p>
                      <a:pPr algn="l" fontAlgn="b"/>
                      <a:r>
                        <a:rPr lang="en-US" sz="1600" b="0" u="none" strike="noStrike" dirty="0">
                          <a:solidFill>
                            <a:srgbClr val="C00000"/>
                          </a:solidFill>
                          <a:effectLst/>
                        </a:rPr>
                        <a:t>Ankit Patel</a:t>
                      </a:r>
                      <a:endParaRPr lang="en-US" sz="1600" b="0" i="0" u="none" strike="noStrike" dirty="0">
                        <a:solidFill>
                          <a:srgbClr val="C00000"/>
                        </a:solidFill>
                        <a:effectLst/>
                        <a:latin typeface="+mn-lt"/>
                      </a:endParaRPr>
                    </a:p>
                  </a:txBody>
                  <a:tcPr anchor="ctr"/>
                </a:tc>
                <a:tc>
                  <a:txBody>
                    <a:bodyPr/>
                    <a:lstStyle/>
                    <a:p>
                      <a:pPr algn="ctr" fontAlgn="b"/>
                      <a:r>
                        <a:rPr lang="en-US" sz="1600" b="0" i="0" u="none" strike="noStrike" dirty="0">
                          <a:solidFill>
                            <a:srgbClr val="C00000"/>
                          </a:solidFill>
                          <a:effectLst/>
                          <a:latin typeface="+mn-lt"/>
                        </a:rPr>
                        <a:t>50000</a:t>
                      </a:r>
                    </a:p>
                  </a:txBody>
                  <a:tcPr anchor="b"/>
                </a:tc>
                <a:tc>
                  <a:txBody>
                    <a:bodyPr/>
                    <a:lstStyle/>
                    <a:p>
                      <a:pPr algn="l" fontAlgn="b"/>
                      <a:r>
                        <a:rPr lang="en-US" sz="1600" b="0" u="none" strike="noStrike" dirty="0" err="1">
                          <a:solidFill>
                            <a:srgbClr val="C00000"/>
                          </a:solidFill>
                          <a:effectLst/>
                        </a:rPr>
                        <a:t>Jetpur</a:t>
                      </a:r>
                      <a:endParaRPr lang="en-US" sz="1600" b="0" i="0" u="none" strike="noStrike" dirty="0">
                        <a:solidFill>
                          <a:srgbClr val="C00000"/>
                        </a:solidFill>
                        <a:effectLst/>
                        <a:latin typeface="+mn-lt"/>
                      </a:endParaRPr>
                    </a:p>
                  </a:txBody>
                  <a:tcPr anchor="ctr"/>
                </a:tc>
                <a:tc>
                  <a:txBody>
                    <a:bodyPr/>
                    <a:lstStyle/>
                    <a:p>
                      <a:pPr algn="l" fontAlgn="b"/>
                      <a:r>
                        <a:rPr lang="en-US" sz="1600" b="0" u="none" strike="noStrike" dirty="0">
                          <a:solidFill>
                            <a:srgbClr val="C00000"/>
                          </a:solidFill>
                          <a:effectLst/>
                        </a:rPr>
                        <a:t>Electrical</a:t>
                      </a:r>
                      <a:endParaRPr lang="en-US" sz="1600" b="0" i="0" u="none" strike="noStrike" dirty="0">
                        <a:solidFill>
                          <a:srgbClr val="C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6" name="Rectangle 5">
            <a:extLst>
              <a:ext uri="{FF2B5EF4-FFF2-40B4-BE49-F238E27FC236}">
                <a16:creationId xmlns:a16="http://schemas.microsoft.com/office/drawing/2014/main" id="{7F794EB0-A4EC-BC62-6445-DB53B624A0F2}"/>
              </a:ext>
            </a:extLst>
          </p:cNvPr>
          <p:cNvSpPr/>
          <p:nvPr/>
        </p:nvSpPr>
        <p:spPr>
          <a:xfrm>
            <a:off x="3490783" y="2719287"/>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
        <p:nvSpPr>
          <p:cNvPr id="7" name="Rectangle 6">
            <a:extLst>
              <a:ext uri="{FF2B5EF4-FFF2-40B4-BE49-F238E27FC236}">
                <a16:creationId xmlns:a16="http://schemas.microsoft.com/office/drawing/2014/main" id="{56F2923F-11D5-D3A4-B32E-234CBF2770E4}"/>
              </a:ext>
            </a:extLst>
          </p:cNvPr>
          <p:cNvSpPr/>
          <p:nvPr/>
        </p:nvSpPr>
        <p:spPr>
          <a:xfrm>
            <a:off x="3562501" y="4058993"/>
            <a:ext cx="525405" cy="24652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2FE5866-6382-FBC7-E33D-E0E1F8FC9129}"/>
              </a:ext>
            </a:extLst>
          </p:cNvPr>
          <p:cNvSpPr/>
          <p:nvPr/>
        </p:nvSpPr>
        <p:spPr>
          <a:xfrm>
            <a:off x="3582417" y="3393219"/>
            <a:ext cx="525405" cy="24652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E686AD99-1356-6936-DDB6-8950FDF04BC1}"/>
              </a:ext>
            </a:extLst>
          </p:cNvPr>
          <p:cNvSpPr/>
          <p:nvPr/>
        </p:nvSpPr>
        <p:spPr>
          <a:xfrm>
            <a:off x="3582416" y="5093272"/>
            <a:ext cx="525405" cy="24652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452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Types of Keys</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a:xfrm>
            <a:off x="131181" y="863444"/>
            <a:ext cx="11767594" cy="5590565"/>
          </a:xfrm>
        </p:spPr>
        <p:txBody>
          <a:bodyPr/>
          <a:lstStyle/>
          <a:p>
            <a:endParaRPr lang="en-US" dirty="0"/>
          </a:p>
        </p:txBody>
      </p:sp>
      <p:pic>
        <p:nvPicPr>
          <p:cNvPr id="5" name="Picture 4">
            <a:extLst>
              <a:ext uri="{FF2B5EF4-FFF2-40B4-BE49-F238E27FC236}">
                <a16:creationId xmlns:a16="http://schemas.microsoft.com/office/drawing/2014/main" id="{D09AB082-0187-C8B1-D723-7A5A27E1BCC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33913" y="2905718"/>
            <a:ext cx="1278636" cy="1278636"/>
          </a:xfrm>
          <a:prstGeom prst="rect">
            <a:avLst/>
          </a:prstGeom>
        </p:spPr>
      </p:pic>
      <p:sp>
        <p:nvSpPr>
          <p:cNvPr id="14" name="Oval 13">
            <a:extLst>
              <a:ext uri="{FF2B5EF4-FFF2-40B4-BE49-F238E27FC236}">
                <a16:creationId xmlns:a16="http://schemas.microsoft.com/office/drawing/2014/main" id="{E68086E8-D926-DF8A-C30F-39D062271697}"/>
              </a:ext>
            </a:extLst>
          </p:cNvPr>
          <p:cNvSpPr/>
          <p:nvPr/>
        </p:nvSpPr>
        <p:spPr>
          <a:xfrm>
            <a:off x="6984479" y="2829676"/>
            <a:ext cx="1160275" cy="1052275"/>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lIns="0" tIns="0" rIns="0" bIns="0" rtlCol="0" anchor="ctr"/>
          <a:lstStyle/>
          <a:p>
            <a:pPr algn="ctr"/>
            <a:r>
              <a:rPr lang="en-US" sz="1400" b="1" dirty="0"/>
              <a:t>Composite Key</a:t>
            </a:r>
            <a:endParaRPr lang="en-IN" sz="1400" b="1" dirty="0"/>
          </a:p>
        </p:txBody>
      </p:sp>
      <p:sp>
        <p:nvSpPr>
          <p:cNvPr id="15" name="Oval 14">
            <a:extLst>
              <a:ext uri="{FF2B5EF4-FFF2-40B4-BE49-F238E27FC236}">
                <a16:creationId xmlns:a16="http://schemas.microsoft.com/office/drawing/2014/main" id="{92BBDDDF-48BE-29D3-C68C-F4374881D158}"/>
              </a:ext>
            </a:extLst>
          </p:cNvPr>
          <p:cNvSpPr/>
          <p:nvPr/>
        </p:nvSpPr>
        <p:spPr>
          <a:xfrm>
            <a:off x="5093359" y="4644160"/>
            <a:ext cx="1160276" cy="10522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pPr algn="ctr"/>
            <a:r>
              <a:rPr lang="en-US" sz="1400" b="1" dirty="0"/>
              <a:t>Alternate</a:t>
            </a:r>
          </a:p>
          <a:p>
            <a:pPr algn="ctr"/>
            <a:r>
              <a:rPr lang="en-US" sz="1400" b="1" dirty="0"/>
              <a:t>Key</a:t>
            </a:r>
            <a:endParaRPr lang="en-IN" sz="1400" b="1" dirty="0"/>
          </a:p>
        </p:txBody>
      </p:sp>
      <p:sp>
        <p:nvSpPr>
          <p:cNvPr id="16" name="Oval 15">
            <a:extLst>
              <a:ext uri="{FF2B5EF4-FFF2-40B4-BE49-F238E27FC236}">
                <a16:creationId xmlns:a16="http://schemas.microsoft.com/office/drawing/2014/main" id="{D401DB0F-E062-F48A-EE53-7BFEFB3EB423}"/>
              </a:ext>
            </a:extLst>
          </p:cNvPr>
          <p:cNvSpPr/>
          <p:nvPr/>
        </p:nvSpPr>
        <p:spPr>
          <a:xfrm>
            <a:off x="3801448" y="3881951"/>
            <a:ext cx="1147276" cy="1138309"/>
          </a:xfrm>
          <a:prstGeom prst="ellipse">
            <a:avLst/>
          </a:prstGeom>
          <a:solidFill>
            <a:srgbClr val="EF7DA6"/>
          </a:solidFill>
        </p:spPr>
        <p:style>
          <a:lnRef idx="2">
            <a:schemeClr val="accent3">
              <a:shade val="15000"/>
            </a:schemeClr>
          </a:lnRef>
          <a:fillRef idx="1">
            <a:schemeClr val="accent3"/>
          </a:fillRef>
          <a:effectRef idx="0">
            <a:schemeClr val="accent3"/>
          </a:effectRef>
          <a:fontRef idx="minor">
            <a:schemeClr val="lt1"/>
          </a:fontRef>
        </p:style>
        <p:txBody>
          <a:bodyPr lIns="0" tIns="0" rIns="0" bIns="0" rtlCol="0" anchor="ctr"/>
          <a:lstStyle/>
          <a:p>
            <a:pPr algn="ctr"/>
            <a:r>
              <a:rPr lang="en-US" sz="1400" b="1" dirty="0"/>
              <a:t>Primary</a:t>
            </a:r>
          </a:p>
          <a:p>
            <a:pPr algn="ctr"/>
            <a:r>
              <a:rPr lang="en-US" sz="1400" b="1" dirty="0"/>
              <a:t>Key</a:t>
            </a:r>
            <a:endParaRPr lang="en-IN" sz="1400" b="1" dirty="0"/>
          </a:p>
        </p:txBody>
      </p:sp>
      <p:sp>
        <p:nvSpPr>
          <p:cNvPr id="17" name="Oval 16">
            <a:extLst>
              <a:ext uri="{FF2B5EF4-FFF2-40B4-BE49-F238E27FC236}">
                <a16:creationId xmlns:a16="http://schemas.microsoft.com/office/drawing/2014/main" id="{5235723D-BB14-742E-E90E-266D4DB4F90C}"/>
              </a:ext>
            </a:extLst>
          </p:cNvPr>
          <p:cNvSpPr/>
          <p:nvPr/>
        </p:nvSpPr>
        <p:spPr>
          <a:xfrm>
            <a:off x="6345882" y="1625158"/>
            <a:ext cx="1147275" cy="10522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t>Foreign Key</a:t>
            </a:r>
            <a:endParaRPr lang="en-IN" sz="1400" b="1" dirty="0"/>
          </a:p>
        </p:txBody>
      </p:sp>
      <p:sp>
        <p:nvSpPr>
          <p:cNvPr id="18" name="Oval 17">
            <a:extLst>
              <a:ext uri="{FF2B5EF4-FFF2-40B4-BE49-F238E27FC236}">
                <a16:creationId xmlns:a16="http://schemas.microsoft.com/office/drawing/2014/main" id="{7B2F8576-F7D6-25AA-2089-B584B752408E}"/>
              </a:ext>
            </a:extLst>
          </p:cNvPr>
          <p:cNvSpPr/>
          <p:nvPr/>
        </p:nvSpPr>
        <p:spPr>
          <a:xfrm>
            <a:off x="6542906" y="4184354"/>
            <a:ext cx="1160276" cy="105227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sz="1400" b="1" dirty="0"/>
              <a:t>Unique </a:t>
            </a:r>
          </a:p>
          <a:p>
            <a:pPr algn="ctr"/>
            <a:r>
              <a:rPr lang="en-US" sz="1400" b="1" dirty="0"/>
              <a:t>key</a:t>
            </a:r>
            <a:endParaRPr lang="en-IN" sz="1400" b="1" dirty="0"/>
          </a:p>
        </p:txBody>
      </p:sp>
      <p:sp>
        <p:nvSpPr>
          <p:cNvPr id="19" name="Oval 18">
            <a:extLst>
              <a:ext uri="{FF2B5EF4-FFF2-40B4-BE49-F238E27FC236}">
                <a16:creationId xmlns:a16="http://schemas.microsoft.com/office/drawing/2014/main" id="{0520FDAD-EDC5-4662-531D-15ED28281BD3}"/>
              </a:ext>
            </a:extLst>
          </p:cNvPr>
          <p:cNvSpPr/>
          <p:nvPr/>
        </p:nvSpPr>
        <p:spPr>
          <a:xfrm>
            <a:off x="3801448" y="2342391"/>
            <a:ext cx="1147276" cy="1138309"/>
          </a:xfrm>
          <a:prstGeom prst="ellipse">
            <a:avLst/>
          </a:prstGeom>
          <a:solidFill>
            <a:srgbClr val="92D050"/>
          </a:solidFill>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sz="1400" b="1" dirty="0"/>
              <a:t>Candidate</a:t>
            </a:r>
          </a:p>
          <a:p>
            <a:pPr algn="ctr"/>
            <a:r>
              <a:rPr lang="en-US" sz="1400" b="1" dirty="0"/>
              <a:t>Key</a:t>
            </a:r>
            <a:endParaRPr lang="en-IN" sz="1400" b="1" dirty="0"/>
          </a:p>
        </p:txBody>
      </p:sp>
      <p:sp>
        <p:nvSpPr>
          <p:cNvPr id="20" name="Oval 19">
            <a:extLst>
              <a:ext uri="{FF2B5EF4-FFF2-40B4-BE49-F238E27FC236}">
                <a16:creationId xmlns:a16="http://schemas.microsoft.com/office/drawing/2014/main" id="{1A4B640B-8FB9-AE46-17C0-4952377D6D78}"/>
              </a:ext>
            </a:extLst>
          </p:cNvPr>
          <p:cNvSpPr/>
          <p:nvPr/>
        </p:nvSpPr>
        <p:spPr>
          <a:xfrm>
            <a:off x="4948724" y="1405046"/>
            <a:ext cx="1147276" cy="1052274"/>
          </a:xfrm>
          <a:prstGeom prst="ellipse">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US" sz="1400" b="1" dirty="0"/>
              <a:t>Super</a:t>
            </a:r>
          </a:p>
          <a:p>
            <a:pPr algn="ctr"/>
            <a:r>
              <a:rPr lang="en-US" sz="1400" b="1" dirty="0"/>
              <a:t>Key</a:t>
            </a:r>
            <a:endParaRPr lang="en-IN" sz="1400" b="1" dirty="0"/>
          </a:p>
        </p:txBody>
      </p:sp>
    </p:spTree>
    <p:extLst>
      <p:ext uri="{BB962C8B-B14F-4D97-AF65-F5344CB8AC3E}">
        <p14:creationId xmlns:p14="http://schemas.microsoft.com/office/powerpoint/2010/main" val="7457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FD579-AB55-448D-B07D-E2A2CB1D03BE}"/>
              </a:ext>
            </a:extLst>
          </p:cNvPr>
          <p:cNvSpPr>
            <a:spLocks noGrp="1"/>
          </p:cNvSpPr>
          <p:nvPr>
            <p:ph type="title"/>
          </p:nvPr>
        </p:nvSpPr>
        <p:spPr/>
        <p:txBody>
          <a:bodyPr/>
          <a:lstStyle/>
          <a:p>
            <a:r>
              <a:rPr lang="en-US" dirty="0"/>
              <a:t>Super Key</a:t>
            </a:r>
          </a:p>
        </p:txBody>
      </p:sp>
      <p:sp>
        <p:nvSpPr>
          <p:cNvPr id="5" name="Content Placeholder 4">
            <a:extLst>
              <a:ext uri="{FF2B5EF4-FFF2-40B4-BE49-F238E27FC236}">
                <a16:creationId xmlns:a16="http://schemas.microsoft.com/office/drawing/2014/main" id="{6307AAC2-CA7B-4FD6-98B1-1FCDA016EE61}"/>
              </a:ext>
            </a:extLst>
          </p:cNvPr>
          <p:cNvSpPr>
            <a:spLocks noGrp="1"/>
          </p:cNvSpPr>
          <p:nvPr>
            <p:ph idx="1"/>
          </p:nvPr>
        </p:nvSpPr>
        <p:spPr/>
        <p:txBody>
          <a:bodyPr/>
          <a:lstStyle/>
          <a:p>
            <a:r>
              <a:rPr lang="en-US" dirty="0"/>
              <a:t>A super key is a </a:t>
            </a:r>
            <a:r>
              <a:rPr lang="en-US" b="1" dirty="0">
                <a:solidFill>
                  <a:srgbClr val="C00000"/>
                </a:solidFill>
              </a:rPr>
              <a:t>set of one or more attributes </a:t>
            </a:r>
            <a:r>
              <a:rPr lang="en-US" dirty="0"/>
              <a:t>that allow us to </a:t>
            </a:r>
            <a:r>
              <a:rPr lang="en-US" b="1" dirty="0">
                <a:solidFill>
                  <a:srgbClr val="C00000"/>
                </a:solidFill>
              </a:rPr>
              <a:t>identify each tuple uniquely </a:t>
            </a:r>
            <a:r>
              <a:rPr lang="en-US" dirty="0"/>
              <a:t>in a relation.</a:t>
            </a:r>
          </a:p>
        </p:txBody>
      </p:sp>
      <p:graphicFrame>
        <p:nvGraphicFramePr>
          <p:cNvPr id="6" name="Content Placeholder 4">
            <a:extLst>
              <a:ext uri="{FF2B5EF4-FFF2-40B4-BE49-F238E27FC236}">
                <a16:creationId xmlns:a16="http://schemas.microsoft.com/office/drawing/2014/main" id="{D1D5F25D-BE88-4620-8222-2417B2CF4B2A}"/>
              </a:ext>
            </a:extLst>
          </p:cNvPr>
          <p:cNvGraphicFramePr>
            <a:graphicFrameLocks/>
          </p:cNvGraphicFramePr>
          <p:nvPr/>
        </p:nvGraphicFramePr>
        <p:xfrm>
          <a:off x="2593586" y="2430910"/>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7" name="Speech Bubble: Rectangle with Corners Rounded 6">
            <a:extLst>
              <a:ext uri="{FF2B5EF4-FFF2-40B4-BE49-F238E27FC236}">
                <a16:creationId xmlns:a16="http://schemas.microsoft.com/office/drawing/2014/main" id="{D564E63B-5605-4657-94E3-EB642055B948}"/>
              </a:ext>
            </a:extLst>
          </p:cNvPr>
          <p:cNvSpPr/>
          <p:nvPr/>
        </p:nvSpPr>
        <p:spPr>
          <a:xfrm>
            <a:off x="1515887" y="1543559"/>
            <a:ext cx="1496290" cy="721826"/>
          </a:xfrm>
          <a:prstGeom prst="wedgeRoundRectCallout">
            <a:avLst>
              <a:gd name="adj1" fmla="val 72520"/>
              <a:gd name="adj2" fmla="val 66528"/>
              <a:gd name="adj3" fmla="val 16667"/>
            </a:avLst>
          </a:prstGeom>
          <a:solidFill>
            <a:schemeClr val="accent1">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Emp_SSN</a:t>
            </a:r>
            <a:endParaRPr lang="en-US" dirty="0">
              <a:solidFill>
                <a:schemeClr val="tx2"/>
              </a:solidFill>
            </a:endParaRPr>
          </a:p>
        </p:txBody>
      </p:sp>
      <p:sp>
        <p:nvSpPr>
          <p:cNvPr id="8" name="Rectangle: Rounded Corners 7">
            <a:extLst>
              <a:ext uri="{FF2B5EF4-FFF2-40B4-BE49-F238E27FC236}">
                <a16:creationId xmlns:a16="http://schemas.microsoft.com/office/drawing/2014/main" id="{DFA3A7FD-A839-4743-83FF-27C765C725AF}"/>
              </a:ext>
            </a:extLst>
          </p:cNvPr>
          <p:cNvSpPr/>
          <p:nvPr/>
        </p:nvSpPr>
        <p:spPr>
          <a:xfrm>
            <a:off x="3051214" y="2309532"/>
            <a:ext cx="2660252" cy="3515642"/>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80C0C5B-2E64-4753-B5CF-25B46B50FCD0}"/>
              </a:ext>
            </a:extLst>
          </p:cNvPr>
          <p:cNvSpPr/>
          <p:nvPr/>
        </p:nvSpPr>
        <p:spPr>
          <a:xfrm>
            <a:off x="4603754" y="2459040"/>
            <a:ext cx="1028420" cy="324098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with Corners Rounded 14">
            <a:extLst>
              <a:ext uri="{FF2B5EF4-FFF2-40B4-BE49-F238E27FC236}">
                <a16:creationId xmlns:a16="http://schemas.microsoft.com/office/drawing/2014/main" id="{FFEC7D3B-5700-408C-9CE0-A60800AEEFA0}"/>
              </a:ext>
            </a:extLst>
          </p:cNvPr>
          <p:cNvSpPr/>
          <p:nvPr/>
        </p:nvSpPr>
        <p:spPr>
          <a:xfrm>
            <a:off x="3908223" y="1322472"/>
            <a:ext cx="1496290" cy="721826"/>
          </a:xfrm>
          <a:prstGeom prst="wedgeRoundRectCallout">
            <a:avLst>
              <a:gd name="adj1" fmla="val 57423"/>
              <a:gd name="adj2" fmla="val 114224"/>
              <a:gd name="adj3" fmla="val 16667"/>
            </a:avLst>
          </a:prstGeom>
          <a:solidFill>
            <a:schemeClr val="accent1">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Emp_ID</a:t>
            </a:r>
            <a:endParaRPr lang="en-US" dirty="0">
              <a:solidFill>
                <a:schemeClr val="tx2"/>
              </a:solidFill>
            </a:endParaRPr>
          </a:p>
        </p:txBody>
      </p:sp>
      <p:sp>
        <p:nvSpPr>
          <p:cNvPr id="16" name="Rectangle: Rounded Corners 15">
            <a:extLst>
              <a:ext uri="{FF2B5EF4-FFF2-40B4-BE49-F238E27FC236}">
                <a16:creationId xmlns:a16="http://schemas.microsoft.com/office/drawing/2014/main" id="{A185518C-CC25-4E47-9029-B705B48419DF}"/>
              </a:ext>
            </a:extLst>
          </p:cNvPr>
          <p:cNvSpPr/>
          <p:nvPr/>
        </p:nvSpPr>
        <p:spPr>
          <a:xfrm>
            <a:off x="3191542" y="2460210"/>
            <a:ext cx="1160162" cy="3291840"/>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with Corners Rounded 16">
            <a:extLst>
              <a:ext uri="{FF2B5EF4-FFF2-40B4-BE49-F238E27FC236}">
                <a16:creationId xmlns:a16="http://schemas.microsoft.com/office/drawing/2014/main" id="{C493009C-86EC-48B3-8437-071367C2EF9D}"/>
              </a:ext>
            </a:extLst>
          </p:cNvPr>
          <p:cNvSpPr/>
          <p:nvPr/>
        </p:nvSpPr>
        <p:spPr>
          <a:xfrm>
            <a:off x="9515587" y="1447280"/>
            <a:ext cx="1496290" cy="721826"/>
          </a:xfrm>
          <a:prstGeom prst="wedgeRoundRectCallout">
            <a:avLst>
              <a:gd name="adj1" fmla="val -45436"/>
              <a:gd name="adj2" fmla="val 87387"/>
              <a:gd name="adj3" fmla="val 16667"/>
            </a:avLst>
          </a:prstGeom>
          <a:solidFill>
            <a:schemeClr val="accent1">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Emp_EmailID</a:t>
            </a:r>
            <a:endParaRPr lang="en-US" dirty="0">
              <a:solidFill>
                <a:schemeClr val="tx2"/>
              </a:solidFill>
            </a:endParaRPr>
          </a:p>
        </p:txBody>
      </p:sp>
      <p:sp>
        <p:nvSpPr>
          <p:cNvPr id="18" name="Rectangle: Rounded Corners 17">
            <a:extLst>
              <a:ext uri="{FF2B5EF4-FFF2-40B4-BE49-F238E27FC236}">
                <a16:creationId xmlns:a16="http://schemas.microsoft.com/office/drawing/2014/main" id="{66A34143-D53B-437E-BA3B-26DB09B1362D}"/>
              </a:ext>
            </a:extLst>
          </p:cNvPr>
          <p:cNvSpPr/>
          <p:nvPr/>
        </p:nvSpPr>
        <p:spPr>
          <a:xfrm>
            <a:off x="4469098" y="2394929"/>
            <a:ext cx="2723295" cy="3369232"/>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peech Bubble: Rectangle with Corners Rounded 18">
            <a:extLst>
              <a:ext uri="{FF2B5EF4-FFF2-40B4-BE49-F238E27FC236}">
                <a16:creationId xmlns:a16="http://schemas.microsoft.com/office/drawing/2014/main" id="{7C2578ED-BAB6-4143-88CD-3A22310ECC85}"/>
              </a:ext>
            </a:extLst>
          </p:cNvPr>
          <p:cNvSpPr/>
          <p:nvPr/>
        </p:nvSpPr>
        <p:spPr>
          <a:xfrm>
            <a:off x="616180" y="5848750"/>
            <a:ext cx="2232030" cy="721826"/>
          </a:xfrm>
          <a:prstGeom prst="wedgeRoundRectCallout">
            <a:avLst>
              <a:gd name="adj1" fmla="val 70899"/>
              <a:gd name="adj2" fmla="val -49766"/>
              <a:gd name="adj3" fmla="val 16667"/>
            </a:avLst>
          </a:prstGeom>
          <a:solidFill>
            <a:schemeClr val="accent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Emp_SSN</a:t>
            </a:r>
            <a:r>
              <a:rPr lang="en-US" dirty="0">
                <a:solidFill>
                  <a:schemeClr val="tx2"/>
                </a:solidFill>
              </a:rPr>
              <a:t>, </a:t>
            </a:r>
            <a:r>
              <a:rPr lang="en-US" dirty="0" err="1">
                <a:solidFill>
                  <a:schemeClr val="tx2"/>
                </a:solidFill>
              </a:rPr>
              <a:t>Emp_ID</a:t>
            </a:r>
            <a:endParaRPr lang="en-US" dirty="0">
              <a:solidFill>
                <a:schemeClr val="tx2"/>
              </a:solidFill>
            </a:endParaRPr>
          </a:p>
        </p:txBody>
      </p:sp>
      <p:sp>
        <p:nvSpPr>
          <p:cNvPr id="20" name="Rectangle: Rounded Corners 19">
            <a:extLst>
              <a:ext uri="{FF2B5EF4-FFF2-40B4-BE49-F238E27FC236}">
                <a16:creationId xmlns:a16="http://schemas.microsoft.com/office/drawing/2014/main" id="{0656A145-4F08-49CE-8B9E-B8C49678055F}"/>
              </a:ext>
            </a:extLst>
          </p:cNvPr>
          <p:cNvSpPr/>
          <p:nvPr/>
        </p:nvSpPr>
        <p:spPr>
          <a:xfrm>
            <a:off x="7275037" y="2389239"/>
            <a:ext cx="2493778" cy="333351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with Corners Rounded 20">
            <a:extLst>
              <a:ext uri="{FF2B5EF4-FFF2-40B4-BE49-F238E27FC236}">
                <a16:creationId xmlns:a16="http://schemas.microsoft.com/office/drawing/2014/main" id="{A2C66A9D-98E9-4B3C-8D04-7833286CDFB8}"/>
              </a:ext>
            </a:extLst>
          </p:cNvPr>
          <p:cNvSpPr/>
          <p:nvPr/>
        </p:nvSpPr>
        <p:spPr>
          <a:xfrm>
            <a:off x="6989563" y="5866997"/>
            <a:ext cx="2232030" cy="721826"/>
          </a:xfrm>
          <a:prstGeom prst="wedgeRoundRectCallout">
            <a:avLst>
              <a:gd name="adj1" fmla="val -55153"/>
              <a:gd name="adj2" fmla="val -60391"/>
              <a:gd name="adj3" fmla="val 16667"/>
            </a:avLst>
          </a:prstGeom>
          <a:solidFill>
            <a:schemeClr val="accent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Emp_ID</a:t>
            </a:r>
            <a:r>
              <a:rPr lang="en-US" dirty="0">
                <a:solidFill>
                  <a:schemeClr val="tx2"/>
                </a:solidFill>
              </a:rPr>
              <a:t>, </a:t>
            </a:r>
            <a:r>
              <a:rPr lang="en-US" dirty="0" err="1">
                <a:solidFill>
                  <a:schemeClr val="tx2"/>
                </a:solidFill>
              </a:rPr>
              <a:t>Emp_Name</a:t>
            </a:r>
            <a:endParaRPr lang="en-US" dirty="0">
              <a:solidFill>
                <a:schemeClr val="tx2"/>
              </a:solidFill>
            </a:endParaRPr>
          </a:p>
        </p:txBody>
      </p:sp>
      <p:sp>
        <p:nvSpPr>
          <p:cNvPr id="2" name="Rectangle: Rounded Corners 1">
            <a:extLst>
              <a:ext uri="{FF2B5EF4-FFF2-40B4-BE49-F238E27FC236}">
                <a16:creationId xmlns:a16="http://schemas.microsoft.com/office/drawing/2014/main" id="{C807E580-0312-87A0-AFF0-FA74032E25EA}"/>
              </a:ext>
            </a:extLst>
          </p:cNvPr>
          <p:cNvSpPr/>
          <p:nvPr/>
        </p:nvSpPr>
        <p:spPr>
          <a:xfrm>
            <a:off x="5759068" y="2436311"/>
            <a:ext cx="1370281" cy="324098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peech Bubble: Rectangle with Corners Rounded 2">
            <a:extLst>
              <a:ext uri="{FF2B5EF4-FFF2-40B4-BE49-F238E27FC236}">
                <a16:creationId xmlns:a16="http://schemas.microsoft.com/office/drawing/2014/main" id="{63F84651-D162-91C0-A2E9-71A78E82FF15}"/>
              </a:ext>
            </a:extLst>
          </p:cNvPr>
          <p:cNvSpPr/>
          <p:nvPr/>
        </p:nvSpPr>
        <p:spPr>
          <a:xfrm>
            <a:off x="5759069" y="1325877"/>
            <a:ext cx="1723951" cy="721826"/>
          </a:xfrm>
          <a:prstGeom prst="wedgeRoundRectCallout">
            <a:avLst>
              <a:gd name="adj1" fmla="val 6462"/>
              <a:gd name="adj2" fmla="val 99320"/>
              <a:gd name="adj3" fmla="val 16667"/>
            </a:avLst>
          </a:prstGeom>
          <a:solidFill>
            <a:schemeClr val="accent1">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Not Super Key</a:t>
            </a:r>
          </a:p>
          <a:p>
            <a:pPr algn="ctr"/>
            <a:r>
              <a:rPr lang="en-US" dirty="0" err="1">
                <a:solidFill>
                  <a:schemeClr val="tx2"/>
                </a:solidFill>
              </a:rPr>
              <a:t>Emp_Name</a:t>
            </a:r>
            <a:endParaRPr lang="en-US" dirty="0">
              <a:solidFill>
                <a:schemeClr val="tx2"/>
              </a:solidFill>
            </a:endParaRPr>
          </a:p>
        </p:txBody>
      </p:sp>
    </p:spTree>
    <p:extLst>
      <p:ext uri="{BB962C8B-B14F-4D97-AF65-F5344CB8AC3E}">
        <p14:creationId xmlns:p14="http://schemas.microsoft.com/office/powerpoint/2010/main" val="316255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 grpId="0" animBg="1"/>
      <p:bldP spid="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FD579-AB55-448D-B07D-E2A2CB1D03BE}"/>
              </a:ext>
            </a:extLst>
          </p:cNvPr>
          <p:cNvSpPr>
            <a:spLocks noGrp="1"/>
          </p:cNvSpPr>
          <p:nvPr>
            <p:ph type="title"/>
          </p:nvPr>
        </p:nvSpPr>
        <p:spPr/>
        <p:txBody>
          <a:bodyPr/>
          <a:lstStyle/>
          <a:p>
            <a:r>
              <a:rPr lang="en-US" dirty="0"/>
              <a:t>Super Key</a:t>
            </a:r>
          </a:p>
        </p:txBody>
      </p:sp>
      <p:sp>
        <p:nvSpPr>
          <p:cNvPr id="5" name="Content Placeholder 4">
            <a:extLst>
              <a:ext uri="{FF2B5EF4-FFF2-40B4-BE49-F238E27FC236}">
                <a16:creationId xmlns:a16="http://schemas.microsoft.com/office/drawing/2014/main" id="{6307AAC2-CA7B-4FD6-98B1-1FCDA016EE61}"/>
              </a:ext>
            </a:extLst>
          </p:cNvPr>
          <p:cNvSpPr>
            <a:spLocks noGrp="1"/>
          </p:cNvSpPr>
          <p:nvPr>
            <p:ph idx="1"/>
          </p:nvPr>
        </p:nvSpPr>
        <p:spPr/>
        <p:txBody>
          <a:bodyPr/>
          <a:lstStyle/>
          <a:p>
            <a:r>
              <a:rPr lang="en-US" dirty="0"/>
              <a:t>A super key is a </a:t>
            </a:r>
            <a:r>
              <a:rPr lang="en-US" b="1" dirty="0">
                <a:solidFill>
                  <a:srgbClr val="C00000"/>
                </a:solidFill>
              </a:rPr>
              <a:t>set of one or more attributes </a:t>
            </a:r>
            <a:r>
              <a:rPr lang="en-US" dirty="0"/>
              <a:t>that allow us to </a:t>
            </a:r>
            <a:r>
              <a:rPr lang="en-US" b="1" dirty="0">
                <a:solidFill>
                  <a:srgbClr val="C00000"/>
                </a:solidFill>
              </a:rPr>
              <a:t>identify each tuple uniquely </a:t>
            </a:r>
            <a:r>
              <a:rPr lang="en-US" dirty="0"/>
              <a:t>in a relation.</a:t>
            </a:r>
          </a:p>
        </p:txBody>
      </p:sp>
      <p:graphicFrame>
        <p:nvGraphicFramePr>
          <p:cNvPr id="22" name="Content Placeholder 4">
            <a:extLst>
              <a:ext uri="{FF2B5EF4-FFF2-40B4-BE49-F238E27FC236}">
                <a16:creationId xmlns:a16="http://schemas.microsoft.com/office/drawing/2014/main" id="{B06B88DD-4A3E-4670-BF78-29F35CD6BF5C}"/>
              </a:ext>
            </a:extLst>
          </p:cNvPr>
          <p:cNvGraphicFramePr>
            <a:graphicFrameLocks/>
          </p:cNvGraphicFramePr>
          <p:nvPr/>
        </p:nvGraphicFramePr>
        <p:xfrm>
          <a:off x="6153796" y="2465426"/>
          <a:ext cx="573830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563870">
                  <a:extLst>
                    <a:ext uri="{9D8B030D-6E8A-4147-A177-3AD203B41FA5}">
                      <a16:colId xmlns:a16="http://schemas.microsoft.com/office/drawing/2014/main" val="2766505883"/>
                    </a:ext>
                  </a:extLst>
                </a:gridCol>
                <a:gridCol w="1422089">
                  <a:extLst>
                    <a:ext uri="{9D8B030D-6E8A-4147-A177-3AD203B41FA5}">
                      <a16:colId xmlns:a16="http://schemas.microsoft.com/office/drawing/2014/main" val="20000"/>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aphicFrame>
        <p:nvGraphicFramePr>
          <p:cNvPr id="23" name="Content Placeholder 4">
            <a:extLst>
              <a:ext uri="{FF2B5EF4-FFF2-40B4-BE49-F238E27FC236}">
                <a16:creationId xmlns:a16="http://schemas.microsoft.com/office/drawing/2014/main" id="{8F60D1A3-8F8F-4EC6-8C10-45735D13BCCA}"/>
              </a:ext>
            </a:extLst>
          </p:cNvPr>
          <p:cNvGraphicFramePr>
            <a:graphicFrameLocks/>
          </p:cNvGraphicFramePr>
          <p:nvPr/>
        </p:nvGraphicFramePr>
        <p:xfrm>
          <a:off x="299897" y="2379854"/>
          <a:ext cx="4793889"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563870">
                  <a:extLst>
                    <a:ext uri="{9D8B030D-6E8A-4147-A177-3AD203B41FA5}">
                      <a16:colId xmlns:a16="http://schemas.microsoft.com/office/drawing/2014/main" val="2766505883"/>
                    </a:ext>
                  </a:extLst>
                </a:gridCol>
                <a:gridCol w="1422089">
                  <a:extLst>
                    <a:ext uri="{9D8B030D-6E8A-4147-A177-3AD203B41FA5}">
                      <a16:colId xmlns:a16="http://schemas.microsoft.com/office/drawing/2014/main" val="20000"/>
                    </a:ext>
                  </a:extLst>
                </a:gridCol>
                <a:gridCol w="1266520">
                  <a:extLst>
                    <a:ext uri="{9D8B030D-6E8A-4147-A177-3AD203B41FA5}">
                      <a16:colId xmlns:a16="http://schemas.microsoft.com/office/drawing/2014/main" val="20002"/>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4" name="Speech Bubble: Rectangle with Corners Rounded 23">
            <a:extLst>
              <a:ext uri="{FF2B5EF4-FFF2-40B4-BE49-F238E27FC236}">
                <a16:creationId xmlns:a16="http://schemas.microsoft.com/office/drawing/2014/main" id="{9FD5325F-2FF6-4B49-B8FB-FC90DF209425}"/>
              </a:ext>
            </a:extLst>
          </p:cNvPr>
          <p:cNvSpPr/>
          <p:nvPr/>
        </p:nvSpPr>
        <p:spPr>
          <a:xfrm>
            <a:off x="8207547" y="1428856"/>
            <a:ext cx="3853273" cy="711200"/>
          </a:xfrm>
          <a:prstGeom prst="wedgeRoundRectCallout">
            <a:avLst>
              <a:gd name="adj1" fmla="val -51086"/>
              <a:gd name="adj2" fmla="val 9302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 </a:t>
            </a:r>
            <a:endParaRPr lang="en-US" dirty="0">
              <a:solidFill>
                <a:schemeClr val="tx2"/>
              </a:solidFill>
            </a:endParaRPr>
          </a:p>
          <a:p>
            <a:pPr algn="ctr"/>
            <a:r>
              <a:rPr lang="en-US" dirty="0" err="1">
                <a:solidFill>
                  <a:schemeClr val="tx2"/>
                </a:solidFill>
              </a:rPr>
              <a:t>Emp_SSN</a:t>
            </a:r>
            <a:r>
              <a:rPr lang="en-US" dirty="0">
                <a:solidFill>
                  <a:schemeClr val="tx2"/>
                </a:solidFill>
              </a:rPr>
              <a:t>, </a:t>
            </a:r>
            <a:r>
              <a:rPr lang="en-US" dirty="0" err="1">
                <a:solidFill>
                  <a:schemeClr val="tx2"/>
                </a:solidFill>
              </a:rPr>
              <a:t>Emp_ID</a:t>
            </a:r>
            <a:r>
              <a:rPr lang="en-US" dirty="0">
                <a:solidFill>
                  <a:schemeClr val="tx2"/>
                </a:solidFill>
              </a:rPr>
              <a:t>, </a:t>
            </a:r>
            <a:r>
              <a:rPr lang="en-US" dirty="0" err="1">
                <a:solidFill>
                  <a:schemeClr val="tx2"/>
                </a:solidFill>
              </a:rPr>
              <a:t>Emp_EmailID</a:t>
            </a:r>
            <a:endParaRPr lang="en-US" dirty="0">
              <a:solidFill>
                <a:schemeClr val="tx2"/>
              </a:solidFill>
            </a:endParaRPr>
          </a:p>
        </p:txBody>
      </p:sp>
      <p:sp>
        <p:nvSpPr>
          <p:cNvPr id="25" name="Speech Bubble: Rectangle with Corners Rounded 24">
            <a:extLst>
              <a:ext uri="{FF2B5EF4-FFF2-40B4-BE49-F238E27FC236}">
                <a16:creationId xmlns:a16="http://schemas.microsoft.com/office/drawing/2014/main" id="{A09BD42B-B281-4549-ACFF-50E4C11B2892}"/>
              </a:ext>
            </a:extLst>
          </p:cNvPr>
          <p:cNvSpPr/>
          <p:nvPr/>
        </p:nvSpPr>
        <p:spPr>
          <a:xfrm>
            <a:off x="2988228" y="1341302"/>
            <a:ext cx="3853273" cy="798754"/>
          </a:xfrm>
          <a:prstGeom prst="wedgeRoundRectCallout">
            <a:avLst>
              <a:gd name="adj1" fmla="val -59190"/>
              <a:gd name="adj2" fmla="val 7816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Super Key</a:t>
            </a:r>
          </a:p>
          <a:p>
            <a:pPr algn="ctr"/>
            <a:r>
              <a:rPr lang="en-US" dirty="0" err="1">
                <a:solidFill>
                  <a:schemeClr val="tx2"/>
                </a:solidFill>
              </a:rPr>
              <a:t>Emp_SSN</a:t>
            </a:r>
            <a:r>
              <a:rPr lang="en-US" dirty="0">
                <a:solidFill>
                  <a:schemeClr val="tx2"/>
                </a:solidFill>
              </a:rPr>
              <a:t>, </a:t>
            </a:r>
            <a:r>
              <a:rPr lang="en-US" dirty="0" err="1">
                <a:solidFill>
                  <a:schemeClr val="tx2"/>
                </a:solidFill>
              </a:rPr>
              <a:t>Emp_Name</a:t>
            </a:r>
            <a:r>
              <a:rPr lang="en-US" dirty="0">
                <a:solidFill>
                  <a:schemeClr val="tx2"/>
                </a:solidFill>
              </a:rPr>
              <a:t>, </a:t>
            </a:r>
            <a:r>
              <a:rPr lang="en-US" dirty="0" err="1">
                <a:solidFill>
                  <a:schemeClr val="tx2"/>
                </a:solidFill>
              </a:rPr>
              <a:t>Emp_ID</a:t>
            </a:r>
            <a:endParaRPr lang="en-US" dirty="0">
              <a:solidFill>
                <a:schemeClr val="tx2"/>
              </a:solidFill>
            </a:endParaRPr>
          </a:p>
        </p:txBody>
      </p:sp>
    </p:spTree>
    <p:extLst>
      <p:ext uri="{BB962C8B-B14F-4D97-AF65-F5344CB8AC3E}">
        <p14:creationId xmlns:p14="http://schemas.microsoft.com/office/powerpoint/2010/main" val="104305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5CEDD369-C5A8-9EDF-AD5C-4C2FCDFDE0AB}"/>
              </a:ext>
            </a:extLst>
          </p:cNvPr>
          <p:cNvSpPr>
            <a:spLocks noGrp="1"/>
          </p:cNvSpPr>
          <p:nvPr>
            <p:ph idx="1"/>
          </p:nvPr>
        </p:nvSpPr>
        <p:spPr/>
        <p:txBody>
          <a:bodyPr/>
          <a:lstStyle/>
          <a:p>
            <a:endParaRPr lang="en-IN" dirty="0"/>
          </a:p>
        </p:txBody>
      </p:sp>
      <p:sp>
        <p:nvSpPr>
          <p:cNvPr id="2" name="Title 1">
            <a:extLst>
              <a:ext uri="{FF2B5EF4-FFF2-40B4-BE49-F238E27FC236}">
                <a16:creationId xmlns:a16="http://schemas.microsoft.com/office/drawing/2014/main" id="{582F1A63-290B-C6DF-568A-04CDC02DA00B}"/>
              </a:ext>
            </a:extLst>
          </p:cNvPr>
          <p:cNvSpPr>
            <a:spLocks noGrp="1"/>
          </p:cNvSpPr>
          <p:nvPr>
            <p:ph type="title"/>
          </p:nvPr>
        </p:nvSpPr>
        <p:spPr/>
        <p:txBody>
          <a:bodyPr/>
          <a:lstStyle/>
          <a:p>
            <a:r>
              <a:rPr lang="en-US" dirty="0"/>
              <a:t>Exercise: Super Key</a:t>
            </a:r>
            <a:endParaRPr lang="en-IN" dirty="0"/>
          </a:p>
        </p:txBody>
      </p:sp>
      <p:graphicFrame>
        <p:nvGraphicFramePr>
          <p:cNvPr id="6" name="Content Placeholder 4">
            <a:extLst>
              <a:ext uri="{FF2B5EF4-FFF2-40B4-BE49-F238E27FC236}">
                <a16:creationId xmlns:a16="http://schemas.microsoft.com/office/drawing/2014/main" id="{9654E429-F766-B39C-811F-B66CFF9D78DA}"/>
              </a:ext>
            </a:extLst>
          </p:cNvPr>
          <p:cNvGraphicFramePr>
            <a:graphicFrameLocks/>
          </p:cNvGraphicFramePr>
          <p:nvPr>
            <p:extLst>
              <p:ext uri="{D42A27DB-BD31-4B8C-83A1-F6EECF244321}">
                <p14:modId xmlns:p14="http://schemas.microsoft.com/office/powerpoint/2010/main" val="1316015406"/>
              </p:ext>
            </p:extLst>
          </p:nvPr>
        </p:nvGraphicFramePr>
        <p:xfrm>
          <a:off x="4450464" y="1229204"/>
          <a:ext cx="7647300" cy="4114800"/>
        </p:xfrm>
        <a:graphic>
          <a:graphicData uri="http://schemas.openxmlformats.org/drawingml/2006/table">
            <a:tbl>
              <a:tblPr firstRow="1" bandRow="1">
                <a:tableStyleId>{8EC20E35-A176-4012-BC5E-935CFFF8708E}</a:tableStyleId>
              </a:tblPr>
              <a:tblGrid>
                <a:gridCol w="1492370">
                  <a:extLst>
                    <a:ext uri="{9D8B030D-6E8A-4147-A177-3AD203B41FA5}">
                      <a16:colId xmlns:a16="http://schemas.microsoft.com/office/drawing/2014/main" val="20000"/>
                    </a:ext>
                  </a:extLst>
                </a:gridCol>
                <a:gridCol w="1001294">
                  <a:extLst>
                    <a:ext uri="{9D8B030D-6E8A-4147-A177-3AD203B41FA5}">
                      <a16:colId xmlns:a16="http://schemas.microsoft.com/office/drawing/2014/main" val="20001"/>
                    </a:ext>
                  </a:extLst>
                </a:gridCol>
                <a:gridCol w="1181721">
                  <a:extLst>
                    <a:ext uri="{9D8B030D-6E8A-4147-A177-3AD203B41FA5}">
                      <a16:colId xmlns:a16="http://schemas.microsoft.com/office/drawing/2014/main" val="20002"/>
                    </a:ext>
                  </a:extLst>
                </a:gridCol>
                <a:gridCol w="631026">
                  <a:extLst>
                    <a:ext uri="{9D8B030D-6E8A-4147-A177-3AD203B41FA5}">
                      <a16:colId xmlns:a16="http://schemas.microsoft.com/office/drawing/2014/main" val="20003"/>
                    </a:ext>
                  </a:extLst>
                </a:gridCol>
                <a:gridCol w="1235065">
                  <a:extLst>
                    <a:ext uri="{9D8B030D-6E8A-4147-A177-3AD203B41FA5}">
                      <a16:colId xmlns:a16="http://schemas.microsoft.com/office/drawing/2014/main" val="17286648"/>
                    </a:ext>
                  </a:extLst>
                </a:gridCol>
                <a:gridCol w="2105824">
                  <a:extLst>
                    <a:ext uri="{9D8B030D-6E8A-4147-A177-3AD203B41FA5}">
                      <a16:colId xmlns:a16="http://schemas.microsoft.com/office/drawing/2014/main" val="1292025233"/>
                    </a:ext>
                  </a:extLst>
                </a:gridCol>
              </a:tblGrid>
              <a:tr h="411480">
                <a:tc>
                  <a:txBody>
                    <a:bodyPr/>
                    <a:lstStyle/>
                    <a:p>
                      <a:pPr algn="l"/>
                      <a:r>
                        <a:rPr lang="en-US" b="1" u="none" dirty="0">
                          <a:solidFill>
                            <a:schemeClr val="tx1"/>
                          </a:solidFill>
                        </a:rPr>
                        <a:t>Enrollment 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Aadhar 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Phone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Email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sz="1800" b="0" i="0" kern="1200" dirty="0">
                          <a:solidFill>
                            <a:schemeClr val="dk1"/>
                          </a:solidFill>
                          <a:effectLst/>
                          <a:latin typeface="+mn-lt"/>
                          <a:ea typeface="+mn-ea"/>
                          <a:cs typeface="+mn-cs"/>
                        </a:rPr>
                        <a:t>25010101003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12346546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636262652</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u="sng" kern="1200" dirty="0">
                          <a:solidFill>
                            <a:schemeClr val="tx1"/>
                          </a:solidFill>
                        </a:rPr>
                        <a:t>Ramesh</a:t>
                      </a:r>
                      <a:r>
                        <a:rPr lang="en-US" u="sng" dirty="0">
                          <a:solidFill>
                            <a:schemeClr val="tx1"/>
                          </a:solidFill>
                          <a:hlinkClick r:id="rId2">
                            <a:extLst>
                              <a:ext uri="{A12FA001-AC4F-418D-AE19-62706E023703}">
                                <ahyp:hlinkClr xmlns:ahyp="http://schemas.microsoft.com/office/drawing/2018/hyperlinkcolor" xmlns="" val="tx"/>
                              </a:ext>
                            </a:extLst>
                          </a:hlinkClick>
                        </a:rPr>
                        <a:t>@gmail.com</a:t>
                      </a:r>
                      <a:r>
                        <a:rPr lang="en-US" u="sng" dirty="0">
                          <a:solidFill>
                            <a:schemeClr val="tx1"/>
                          </a:solidFill>
                        </a:rPr>
                        <a:t> </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sz="1800" b="0" i="0" kern="1200" dirty="0">
                          <a:solidFill>
                            <a:schemeClr val="dk1"/>
                          </a:solidFill>
                          <a:effectLst/>
                          <a:latin typeface="+mn-lt"/>
                          <a:ea typeface="+mn-ea"/>
                          <a:cs typeface="+mn-cs"/>
                        </a:rPr>
                        <a:t>22010101954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54464454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936262653</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u="sng" kern="1200" dirty="0">
                          <a:solidFill>
                            <a:schemeClr val="tx1"/>
                          </a:solidFill>
                        </a:rPr>
                        <a:t>Mahesh</a:t>
                      </a:r>
                      <a:r>
                        <a:rPr lang="en-US" u="sng" dirty="0">
                          <a:solidFill>
                            <a:schemeClr val="tx1"/>
                          </a:solidFill>
                          <a:hlinkClick r:id="rId3">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sz="1800" b="0" i="0" kern="1200" dirty="0">
                          <a:solidFill>
                            <a:schemeClr val="dk1"/>
                          </a:solidFill>
                          <a:effectLst/>
                          <a:latin typeface="+mn-lt"/>
                          <a:ea typeface="+mn-ea"/>
                          <a:cs typeface="+mn-cs"/>
                        </a:rPr>
                        <a:t>23010101457</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27357257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946262679</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Suresh</a:t>
                      </a:r>
                      <a:r>
                        <a:rPr lang="en-US" u="sng" dirty="0">
                          <a:solidFill>
                            <a:schemeClr val="tx1"/>
                          </a:solidFill>
                          <a:hlinkClick r:id="rId4">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IN" sz="1800" b="0" i="0" kern="1200" dirty="0">
                          <a:solidFill>
                            <a:schemeClr val="dk1"/>
                          </a:solidFill>
                          <a:effectLst/>
                          <a:latin typeface="+mn-lt"/>
                          <a:ea typeface="+mn-ea"/>
                          <a:cs typeface="+mn-cs"/>
                        </a:rPr>
                        <a:t>21010101756</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73273732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453178921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Amit</a:t>
                      </a:r>
                      <a:r>
                        <a:rPr lang="en-US" u="sng" dirty="0">
                          <a:solidFill>
                            <a:schemeClr val="tx1"/>
                          </a:solidFill>
                          <a:hlinkClick r:id="rId5">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IN" sz="1800" b="0" i="0" kern="1200" dirty="0">
                          <a:solidFill>
                            <a:schemeClr val="dk1"/>
                          </a:solidFill>
                          <a:effectLst/>
                          <a:latin typeface="+mn-lt"/>
                          <a:ea typeface="+mn-ea"/>
                          <a:cs typeface="+mn-cs"/>
                        </a:rPr>
                        <a:t>22010101473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14245477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123456457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Anita</a:t>
                      </a:r>
                      <a:r>
                        <a:rPr lang="en-US" u="sng" dirty="0">
                          <a:solidFill>
                            <a:schemeClr val="tx1"/>
                          </a:solidFill>
                          <a:hlinkClick r:id="rId6">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IN" sz="1800" b="0" i="0" kern="1200" dirty="0">
                          <a:solidFill>
                            <a:schemeClr val="dk1"/>
                          </a:solidFill>
                          <a:effectLst/>
                          <a:latin typeface="+mn-lt"/>
                          <a:ea typeface="+mn-ea"/>
                          <a:cs typeface="+mn-cs"/>
                        </a:rPr>
                        <a:t>23010101464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32124454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897421456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Reeta</a:t>
                      </a:r>
                      <a:r>
                        <a:rPr lang="en-IN" u="sng" dirty="0">
                          <a:solidFill>
                            <a:schemeClr val="tx1"/>
                          </a:solidFill>
                          <a:hlinkClick r:id="rId7">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IN" sz="1800" b="0" i="0" kern="1200" dirty="0">
                          <a:solidFill>
                            <a:schemeClr val="dk1"/>
                          </a:solidFill>
                          <a:effectLst/>
                          <a:latin typeface="+mn-lt"/>
                          <a:ea typeface="+mn-ea"/>
                          <a:cs typeface="+mn-cs"/>
                        </a:rPr>
                        <a:t>25010101024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56446879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654548778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Rohit</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IN" sz="1800" b="0" i="0" kern="1200" dirty="0">
                          <a:solidFill>
                            <a:schemeClr val="dk1"/>
                          </a:solidFill>
                          <a:effectLst/>
                          <a:latin typeface="+mn-lt"/>
                          <a:ea typeface="+mn-ea"/>
                          <a:cs typeface="+mn-cs"/>
                        </a:rPr>
                        <a:t>20010101454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31255456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258698472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Chetan</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endParaRPr lang="en-US"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IN" sz="1800" b="0" i="0" kern="1200" dirty="0">
                          <a:solidFill>
                            <a:schemeClr val="dk1"/>
                          </a:solidFill>
                          <a:effectLst/>
                          <a:latin typeface="+mn-lt"/>
                          <a:ea typeface="+mn-ea"/>
                          <a:cs typeface="+mn-cs"/>
                        </a:rPr>
                        <a:t>22010101793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45217912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598736524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Rakesh</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endParaRPr lang="en-US"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7" name="Content Placeholder 4">
            <a:extLst>
              <a:ext uri="{FF2B5EF4-FFF2-40B4-BE49-F238E27FC236}">
                <a16:creationId xmlns:a16="http://schemas.microsoft.com/office/drawing/2014/main" id="{950D394B-AA84-DEDB-D513-E9414691A6CB}"/>
              </a:ext>
            </a:extLst>
          </p:cNvPr>
          <p:cNvGraphicFramePr>
            <a:graphicFrameLocks/>
          </p:cNvGraphicFramePr>
          <p:nvPr>
            <p:extLst>
              <p:ext uri="{D42A27DB-BD31-4B8C-83A1-F6EECF244321}">
                <p14:modId xmlns:p14="http://schemas.microsoft.com/office/powerpoint/2010/main" val="4234849854"/>
              </p:ext>
            </p:extLst>
          </p:nvPr>
        </p:nvGraphicFramePr>
        <p:xfrm>
          <a:off x="4450464"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12" name="Content Placeholder 4">
            <a:extLst>
              <a:ext uri="{FF2B5EF4-FFF2-40B4-BE49-F238E27FC236}">
                <a16:creationId xmlns:a16="http://schemas.microsoft.com/office/drawing/2014/main" id="{BD244AB5-7B5D-21D8-D807-57EB11168BDE}"/>
              </a:ext>
            </a:extLst>
          </p:cNvPr>
          <p:cNvSpPr txBox="1">
            <a:spLocks/>
          </p:cNvSpPr>
          <p:nvPr/>
        </p:nvSpPr>
        <p:spPr>
          <a:xfrm>
            <a:off x="112979"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Super keys</a:t>
            </a:r>
          </a:p>
          <a:p>
            <a:pPr lvl="1"/>
            <a:r>
              <a:rPr lang="en-US" dirty="0"/>
              <a:t>Enrollment no</a:t>
            </a:r>
          </a:p>
          <a:p>
            <a:pPr lvl="1"/>
            <a:r>
              <a:rPr lang="en-US" dirty="0"/>
              <a:t>Aadhar no</a:t>
            </a:r>
          </a:p>
          <a:p>
            <a:pPr lvl="1"/>
            <a:r>
              <a:rPr lang="en-US" dirty="0"/>
              <a:t>{Enrollment no, name}</a:t>
            </a:r>
          </a:p>
          <a:p>
            <a:pPr lvl="1"/>
            <a:r>
              <a:rPr lang="en-US" dirty="0"/>
              <a:t>{Enrollment no, Aadhar no}</a:t>
            </a:r>
          </a:p>
          <a:p>
            <a:pPr lvl="1"/>
            <a:r>
              <a:rPr lang="en-US" dirty="0"/>
              <a:t>{Enrollment no, phone}</a:t>
            </a:r>
          </a:p>
          <a:p>
            <a:pPr lvl="1"/>
            <a:r>
              <a:rPr lang="en-US" dirty="0"/>
              <a:t>{Enrollment no, email}</a:t>
            </a:r>
          </a:p>
          <a:p>
            <a:pPr lvl="1"/>
            <a:r>
              <a:rPr lang="en-US" dirty="0"/>
              <a:t>{phone}</a:t>
            </a:r>
          </a:p>
          <a:p>
            <a:pPr lvl="1"/>
            <a:r>
              <a:rPr lang="en-US" dirty="0"/>
              <a:t>{name, phone, Aadhar no}</a:t>
            </a:r>
          </a:p>
          <a:p>
            <a:pPr lvl="1"/>
            <a:r>
              <a:rPr lang="en-US" dirty="0"/>
              <a:t>{Enrollment no, Aadhar no, phone}</a:t>
            </a:r>
          </a:p>
          <a:p>
            <a:pPr lvl="1"/>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98978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FD579-AB55-448D-B07D-E2A2CB1D03BE}"/>
              </a:ext>
            </a:extLst>
          </p:cNvPr>
          <p:cNvSpPr>
            <a:spLocks noGrp="1"/>
          </p:cNvSpPr>
          <p:nvPr>
            <p:ph type="title"/>
          </p:nvPr>
        </p:nvSpPr>
        <p:spPr/>
        <p:txBody>
          <a:bodyPr/>
          <a:lstStyle/>
          <a:p>
            <a:r>
              <a:rPr lang="en-US" dirty="0"/>
              <a:t>Candidate Key</a:t>
            </a:r>
          </a:p>
        </p:txBody>
      </p:sp>
      <p:sp>
        <p:nvSpPr>
          <p:cNvPr id="5" name="Content Placeholder 4">
            <a:extLst>
              <a:ext uri="{FF2B5EF4-FFF2-40B4-BE49-F238E27FC236}">
                <a16:creationId xmlns:a16="http://schemas.microsoft.com/office/drawing/2014/main" id="{6307AAC2-CA7B-4FD6-98B1-1FCDA016EE61}"/>
              </a:ext>
            </a:extLst>
          </p:cNvPr>
          <p:cNvSpPr>
            <a:spLocks noGrp="1"/>
          </p:cNvSpPr>
          <p:nvPr>
            <p:ph idx="1"/>
          </p:nvPr>
        </p:nvSpPr>
        <p:spPr/>
        <p:txBody>
          <a:bodyPr/>
          <a:lstStyle/>
          <a:p>
            <a:r>
              <a:rPr lang="en-US" b="1" dirty="0">
                <a:solidFill>
                  <a:srgbClr val="C00000"/>
                </a:solidFill>
              </a:rPr>
              <a:t>Minimal super key is called Candidate key.</a:t>
            </a:r>
          </a:p>
          <a:p>
            <a:r>
              <a:rPr lang="en-US" dirty="0"/>
              <a:t>A candidate key is a </a:t>
            </a:r>
            <a:r>
              <a:rPr lang="en-US" dirty="0">
                <a:solidFill>
                  <a:srgbClr val="C00000"/>
                </a:solidFill>
              </a:rPr>
              <a:t>subset</a:t>
            </a:r>
            <a:r>
              <a:rPr lang="en-US" dirty="0"/>
              <a:t> of a </a:t>
            </a:r>
            <a:r>
              <a:rPr lang="en-US" dirty="0">
                <a:solidFill>
                  <a:srgbClr val="C00000"/>
                </a:solidFill>
              </a:rPr>
              <a:t>super key</a:t>
            </a:r>
            <a:r>
              <a:rPr lang="en-US" dirty="0"/>
              <a:t>.</a:t>
            </a:r>
          </a:p>
          <a:p>
            <a:r>
              <a:rPr lang="en-US" dirty="0"/>
              <a:t>A candidate key is the </a:t>
            </a:r>
            <a:r>
              <a:rPr lang="en-US" dirty="0">
                <a:solidFill>
                  <a:srgbClr val="C00000"/>
                </a:solidFill>
              </a:rPr>
              <a:t>least combination of attribute </a:t>
            </a:r>
            <a:r>
              <a:rPr lang="en-US" dirty="0"/>
              <a:t>that uniquely identifies each record in the table.</a:t>
            </a:r>
          </a:p>
          <a:p>
            <a:r>
              <a:rPr lang="en-US" b="1" dirty="0">
                <a:solidFill>
                  <a:srgbClr val="0E47A1"/>
                </a:solidFill>
              </a:rPr>
              <a:t>Every candidate key is a super key </a:t>
            </a:r>
            <a:r>
              <a:rPr lang="en-US" dirty="0">
                <a:solidFill>
                  <a:srgbClr val="0E47A1"/>
                </a:solidFill>
              </a:rPr>
              <a:t>but </a:t>
            </a:r>
            <a:r>
              <a:rPr lang="en-US" b="1" dirty="0">
                <a:solidFill>
                  <a:srgbClr val="0E47A1"/>
                </a:solidFill>
              </a:rPr>
              <a:t>every super key is not a candidate key</a:t>
            </a:r>
            <a:r>
              <a:rPr lang="en-US" dirty="0"/>
              <a:t>. </a:t>
            </a:r>
          </a:p>
        </p:txBody>
      </p:sp>
      <p:graphicFrame>
        <p:nvGraphicFramePr>
          <p:cNvPr id="10" name="Content Placeholder 4">
            <a:extLst>
              <a:ext uri="{FF2B5EF4-FFF2-40B4-BE49-F238E27FC236}">
                <a16:creationId xmlns:a16="http://schemas.microsoft.com/office/drawing/2014/main" id="{0289F45B-E4DD-4405-9020-7F887F17D7E3}"/>
              </a:ext>
            </a:extLst>
          </p:cNvPr>
          <p:cNvGraphicFramePr>
            <a:graphicFrameLocks/>
          </p:cNvGraphicFramePr>
          <p:nvPr/>
        </p:nvGraphicFramePr>
        <p:xfrm>
          <a:off x="2388870" y="3191351"/>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11" name="Speech Bubble: Rectangle with Corners Rounded 10">
            <a:extLst>
              <a:ext uri="{FF2B5EF4-FFF2-40B4-BE49-F238E27FC236}">
                <a16:creationId xmlns:a16="http://schemas.microsoft.com/office/drawing/2014/main" id="{F9B3FCD7-9EC3-425E-9AC7-E00654096F44}"/>
              </a:ext>
            </a:extLst>
          </p:cNvPr>
          <p:cNvSpPr/>
          <p:nvPr/>
        </p:nvSpPr>
        <p:spPr>
          <a:xfrm>
            <a:off x="956488" y="2897677"/>
            <a:ext cx="1611422" cy="721826"/>
          </a:xfrm>
          <a:prstGeom prst="wedgeRoundRectCallout">
            <a:avLst>
              <a:gd name="adj1" fmla="val 68285"/>
              <a:gd name="adj2" fmla="val 6463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Candidate Key</a:t>
            </a:r>
          </a:p>
          <a:p>
            <a:pPr algn="ctr"/>
            <a:r>
              <a:rPr lang="en-US" dirty="0" err="1">
                <a:solidFill>
                  <a:schemeClr val="tx2"/>
                </a:solidFill>
              </a:rPr>
              <a:t>Emp_SSN</a:t>
            </a:r>
            <a:endParaRPr lang="en-US" dirty="0">
              <a:solidFill>
                <a:schemeClr val="tx2"/>
              </a:solidFill>
            </a:endParaRPr>
          </a:p>
        </p:txBody>
      </p:sp>
      <p:sp>
        <p:nvSpPr>
          <p:cNvPr id="13" name="Rectangle: Rounded Corners 12">
            <a:extLst>
              <a:ext uri="{FF2B5EF4-FFF2-40B4-BE49-F238E27FC236}">
                <a16:creationId xmlns:a16="http://schemas.microsoft.com/office/drawing/2014/main" id="{EF0ADD49-C59D-49EF-888A-0C9EBA0D04FD}"/>
              </a:ext>
            </a:extLst>
          </p:cNvPr>
          <p:cNvSpPr/>
          <p:nvPr/>
        </p:nvSpPr>
        <p:spPr>
          <a:xfrm>
            <a:off x="4358371" y="3191351"/>
            <a:ext cx="1105468"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38D1CF9C-491B-40EB-8B8A-05D0F9D03F73}"/>
              </a:ext>
            </a:extLst>
          </p:cNvPr>
          <p:cNvSpPr/>
          <p:nvPr/>
        </p:nvSpPr>
        <p:spPr>
          <a:xfrm>
            <a:off x="488600" y="5790665"/>
            <a:ext cx="1627796" cy="721826"/>
          </a:xfrm>
          <a:prstGeom prst="wedgeRoundRectCallout">
            <a:avLst>
              <a:gd name="adj1" fmla="val 183713"/>
              <a:gd name="adj2" fmla="val -15935"/>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Candidate Key</a:t>
            </a:r>
          </a:p>
          <a:p>
            <a:pPr algn="ctr"/>
            <a:r>
              <a:rPr lang="en-US" dirty="0" err="1">
                <a:solidFill>
                  <a:schemeClr val="tx2"/>
                </a:solidFill>
              </a:rPr>
              <a:t>Emp_ID</a:t>
            </a:r>
            <a:endParaRPr lang="en-US" dirty="0">
              <a:solidFill>
                <a:schemeClr val="tx2"/>
              </a:solidFill>
            </a:endParaRPr>
          </a:p>
        </p:txBody>
      </p:sp>
      <p:sp>
        <p:nvSpPr>
          <p:cNvPr id="17" name="Rectangle: Rounded Corners 16">
            <a:extLst>
              <a:ext uri="{FF2B5EF4-FFF2-40B4-BE49-F238E27FC236}">
                <a16:creationId xmlns:a16="http://schemas.microsoft.com/office/drawing/2014/main" id="{7CF3DFC1-23EC-427C-A34F-9B39FCBA5EEE}"/>
              </a:ext>
            </a:extLst>
          </p:cNvPr>
          <p:cNvSpPr/>
          <p:nvPr/>
        </p:nvSpPr>
        <p:spPr>
          <a:xfrm>
            <a:off x="2926912" y="3206001"/>
            <a:ext cx="1295222"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AF8C488B-D652-4A42-8F38-D55B89C2960D}"/>
              </a:ext>
            </a:extLst>
          </p:cNvPr>
          <p:cNvSpPr/>
          <p:nvPr/>
        </p:nvSpPr>
        <p:spPr>
          <a:xfrm>
            <a:off x="9463588" y="3088363"/>
            <a:ext cx="1611422" cy="721826"/>
          </a:xfrm>
          <a:prstGeom prst="wedgeRoundRectCallout">
            <a:avLst>
              <a:gd name="adj1" fmla="val -51821"/>
              <a:gd name="adj2" fmla="val 9305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Candidate Key</a:t>
            </a:r>
          </a:p>
          <a:p>
            <a:pPr algn="ctr"/>
            <a:r>
              <a:rPr lang="en-US" dirty="0" err="1">
                <a:solidFill>
                  <a:schemeClr val="tx2"/>
                </a:solidFill>
              </a:rPr>
              <a:t>Emp_EmailID</a:t>
            </a:r>
            <a:endParaRPr lang="en-US" dirty="0">
              <a:solidFill>
                <a:schemeClr val="tx2"/>
              </a:solidFill>
            </a:endParaRPr>
          </a:p>
        </p:txBody>
      </p:sp>
      <p:sp>
        <p:nvSpPr>
          <p:cNvPr id="21" name="Rectangle: Rounded Corners 20">
            <a:extLst>
              <a:ext uri="{FF2B5EF4-FFF2-40B4-BE49-F238E27FC236}">
                <a16:creationId xmlns:a16="http://schemas.microsoft.com/office/drawing/2014/main" id="{C67CAD56-9EE5-4DE5-A357-1F25FABE37A7}"/>
              </a:ext>
            </a:extLst>
          </p:cNvPr>
          <p:cNvSpPr/>
          <p:nvPr/>
        </p:nvSpPr>
        <p:spPr>
          <a:xfrm>
            <a:off x="7165075" y="3149680"/>
            <a:ext cx="2228622" cy="3333511"/>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13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P spid="17" grpId="0" animBg="1"/>
      <p:bldP spid="18"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21786A-275B-4EA5-5D6E-49DBDFBD3DEE}"/>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2F210838-AA59-F6E1-A596-82C717E91121}"/>
              </a:ext>
            </a:extLst>
          </p:cNvPr>
          <p:cNvSpPr>
            <a:spLocks noGrp="1"/>
          </p:cNvSpPr>
          <p:nvPr>
            <p:ph type="title"/>
          </p:nvPr>
        </p:nvSpPr>
        <p:spPr/>
        <p:txBody>
          <a:bodyPr/>
          <a:lstStyle/>
          <a:p>
            <a:r>
              <a:rPr lang="en-US" dirty="0"/>
              <a:t>Data Types</a:t>
            </a:r>
            <a:endParaRPr lang="en-IN" dirty="0"/>
          </a:p>
        </p:txBody>
      </p:sp>
    </p:spTree>
    <p:extLst>
      <p:ext uri="{BB962C8B-B14F-4D97-AF65-F5344CB8AC3E}">
        <p14:creationId xmlns:p14="http://schemas.microsoft.com/office/powerpoint/2010/main" val="3215495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F1A63-290B-C6DF-568A-04CDC02DA00B}"/>
              </a:ext>
            </a:extLst>
          </p:cNvPr>
          <p:cNvSpPr>
            <a:spLocks noGrp="1"/>
          </p:cNvSpPr>
          <p:nvPr>
            <p:ph type="title"/>
          </p:nvPr>
        </p:nvSpPr>
        <p:spPr/>
        <p:txBody>
          <a:bodyPr/>
          <a:lstStyle/>
          <a:p>
            <a:r>
              <a:rPr lang="en-US" dirty="0"/>
              <a:t>Exercise: Candidate Key</a:t>
            </a:r>
            <a:endParaRPr lang="en-IN" dirty="0"/>
          </a:p>
        </p:txBody>
      </p:sp>
      <p:graphicFrame>
        <p:nvGraphicFramePr>
          <p:cNvPr id="6" name="Content Placeholder 4">
            <a:extLst>
              <a:ext uri="{FF2B5EF4-FFF2-40B4-BE49-F238E27FC236}">
                <a16:creationId xmlns:a16="http://schemas.microsoft.com/office/drawing/2014/main" id="{9654E429-F766-B39C-811F-B66CFF9D78DA}"/>
              </a:ext>
            </a:extLst>
          </p:cNvPr>
          <p:cNvGraphicFramePr>
            <a:graphicFrameLocks/>
          </p:cNvGraphicFramePr>
          <p:nvPr>
            <p:extLst>
              <p:ext uri="{D42A27DB-BD31-4B8C-83A1-F6EECF244321}">
                <p14:modId xmlns:p14="http://schemas.microsoft.com/office/powerpoint/2010/main" val="3386804748"/>
              </p:ext>
            </p:extLst>
          </p:nvPr>
        </p:nvGraphicFramePr>
        <p:xfrm>
          <a:off x="4450464" y="1229204"/>
          <a:ext cx="7647300" cy="4114800"/>
        </p:xfrm>
        <a:graphic>
          <a:graphicData uri="http://schemas.openxmlformats.org/drawingml/2006/table">
            <a:tbl>
              <a:tblPr firstRow="1" bandRow="1">
                <a:tableStyleId>{8EC20E35-A176-4012-BC5E-935CFFF8708E}</a:tableStyleId>
              </a:tblPr>
              <a:tblGrid>
                <a:gridCol w="1492370">
                  <a:extLst>
                    <a:ext uri="{9D8B030D-6E8A-4147-A177-3AD203B41FA5}">
                      <a16:colId xmlns:a16="http://schemas.microsoft.com/office/drawing/2014/main" val="20000"/>
                    </a:ext>
                  </a:extLst>
                </a:gridCol>
                <a:gridCol w="1001294">
                  <a:extLst>
                    <a:ext uri="{9D8B030D-6E8A-4147-A177-3AD203B41FA5}">
                      <a16:colId xmlns:a16="http://schemas.microsoft.com/office/drawing/2014/main" val="20001"/>
                    </a:ext>
                  </a:extLst>
                </a:gridCol>
                <a:gridCol w="1181721">
                  <a:extLst>
                    <a:ext uri="{9D8B030D-6E8A-4147-A177-3AD203B41FA5}">
                      <a16:colId xmlns:a16="http://schemas.microsoft.com/office/drawing/2014/main" val="20002"/>
                    </a:ext>
                  </a:extLst>
                </a:gridCol>
                <a:gridCol w="631026">
                  <a:extLst>
                    <a:ext uri="{9D8B030D-6E8A-4147-A177-3AD203B41FA5}">
                      <a16:colId xmlns:a16="http://schemas.microsoft.com/office/drawing/2014/main" val="20003"/>
                    </a:ext>
                  </a:extLst>
                </a:gridCol>
                <a:gridCol w="1235065">
                  <a:extLst>
                    <a:ext uri="{9D8B030D-6E8A-4147-A177-3AD203B41FA5}">
                      <a16:colId xmlns:a16="http://schemas.microsoft.com/office/drawing/2014/main" val="17286648"/>
                    </a:ext>
                  </a:extLst>
                </a:gridCol>
                <a:gridCol w="2105824">
                  <a:extLst>
                    <a:ext uri="{9D8B030D-6E8A-4147-A177-3AD203B41FA5}">
                      <a16:colId xmlns:a16="http://schemas.microsoft.com/office/drawing/2014/main" val="1292025233"/>
                    </a:ext>
                  </a:extLst>
                </a:gridCol>
              </a:tblGrid>
              <a:tr h="411480">
                <a:tc>
                  <a:txBody>
                    <a:bodyPr/>
                    <a:lstStyle/>
                    <a:p>
                      <a:pPr algn="l"/>
                      <a:r>
                        <a:rPr lang="en-US" b="1" u="none" dirty="0">
                          <a:solidFill>
                            <a:schemeClr val="tx1"/>
                          </a:solidFill>
                        </a:rPr>
                        <a:t>Enrollment 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Aadhar 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Phone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Email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sz="1800" b="0" i="0" kern="1200" dirty="0">
                          <a:solidFill>
                            <a:schemeClr val="dk1"/>
                          </a:solidFill>
                          <a:effectLst/>
                          <a:latin typeface="+mn-lt"/>
                          <a:ea typeface="+mn-ea"/>
                          <a:cs typeface="+mn-cs"/>
                        </a:rPr>
                        <a:t>25010101003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12346546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636262652</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u="sng" kern="1200" dirty="0">
                          <a:solidFill>
                            <a:schemeClr val="tx1"/>
                          </a:solidFill>
                        </a:rPr>
                        <a:t>Ramesh</a:t>
                      </a:r>
                      <a:r>
                        <a:rPr lang="en-US" u="sng" dirty="0">
                          <a:solidFill>
                            <a:schemeClr val="tx1"/>
                          </a:solidFill>
                          <a:hlinkClick r:id="rId2">
                            <a:extLst>
                              <a:ext uri="{A12FA001-AC4F-418D-AE19-62706E023703}">
                                <ahyp:hlinkClr xmlns:ahyp="http://schemas.microsoft.com/office/drawing/2018/hyperlinkcolor" xmlns="" val="tx"/>
                              </a:ext>
                            </a:extLst>
                          </a:hlinkClick>
                        </a:rPr>
                        <a:t>@gmail.com</a:t>
                      </a:r>
                      <a:r>
                        <a:rPr lang="en-US" u="sng" dirty="0">
                          <a:solidFill>
                            <a:schemeClr val="tx1"/>
                          </a:solidFill>
                        </a:rPr>
                        <a:t> </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sz="1800" b="0" i="0" kern="1200" dirty="0">
                          <a:solidFill>
                            <a:schemeClr val="dk1"/>
                          </a:solidFill>
                          <a:effectLst/>
                          <a:latin typeface="+mn-lt"/>
                          <a:ea typeface="+mn-ea"/>
                          <a:cs typeface="+mn-cs"/>
                        </a:rPr>
                        <a:t>22010101954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54464454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936262653</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u="sng" kern="1200" dirty="0">
                          <a:solidFill>
                            <a:schemeClr val="tx1"/>
                          </a:solidFill>
                        </a:rPr>
                        <a:t>Mahesh</a:t>
                      </a:r>
                      <a:r>
                        <a:rPr lang="en-US" u="sng" dirty="0">
                          <a:solidFill>
                            <a:schemeClr val="tx1"/>
                          </a:solidFill>
                          <a:hlinkClick r:id="rId3">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sz="1800" b="0" i="0" kern="1200" dirty="0">
                          <a:solidFill>
                            <a:schemeClr val="dk1"/>
                          </a:solidFill>
                          <a:effectLst/>
                          <a:latin typeface="+mn-lt"/>
                          <a:ea typeface="+mn-ea"/>
                          <a:cs typeface="+mn-cs"/>
                        </a:rPr>
                        <a:t>23010101457</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27357257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946262679</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Suresh</a:t>
                      </a:r>
                      <a:r>
                        <a:rPr lang="en-US" u="sng" dirty="0">
                          <a:solidFill>
                            <a:schemeClr val="tx1"/>
                          </a:solidFill>
                          <a:hlinkClick r:id="rId4">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IN" sz="1800" b="0" i="0" kern="1200" dirty="0">
                          <a:solidFill>
                            <a:schemeClr val="dk1"/>
                          </a:solidFill>
                          <a:effectLst/>
                          <a:latin typeface="+mn-lt"/>
                          <a:ea typeface="+mn-ea"/>
                          <a:cs typeface="+mn-cs"/>
                        </a:rPr>
                        <a:t>21010101756</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73273732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453178921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Amit</a:t>
                      </a:r>
                      <a:r>
                        <a:rPr lang="en-US" u="sng" dirty="0">
                          <a:solidFill>
                            <a:schemeClr val="tx1"/>
                          </a:solidFill>
                          <a:hlinkClick r:id="rId5">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IN" sz="1800" b="0" i="0" kern="1200" dirty="0">
                          <a:solidFill>
                            <a:schemeClr val="dk1"/>
                          </a:solidFill>
                          <a:effectLst/>
                          <a:latin typeface="+mn-lt"/>
                          <a:ea typeface="+mn-ea"/>
                          <a:cs typeface="+mn-cs"/>
                        </a:rPr>
                        <a:t>22010101473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14245477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123456457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Anita</a:t>
                      </a:r>
                      <a:r>
                        <a:rPr lang="en-US" u="sng" dirty="0">
                          <a:solidFill>
                            <a:schemeClr val="tx1"/>
                          </a:solidFill>
                          <a:hlinkClick r:id="rId6">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IN" sz="1800" b="0" i="0" kern="1200" dirty="0">
                          <a:solidFill>
                            <a:schemeClr val="dk1"/>
                          </a:solidFill>
                          <a:effectLst/>
                          <a:latin typeface="+mn-lt"/>
                          <a:ea typeface="+mn-ea"/>
                          <a:cs typeface="+mn-cs"/>
                        </a:rPr>
                        <a:t>23010101464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32124454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897421456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Reeta</a:t>
                      </a:r>
                      <a:r>
                        <a:rPr lang="en-IN" u="sng" dirty="0">
                          <a:solidFill>
                            <a:schemeClr val="tx1"/>
                          </a:solidFill>
                          <a:hlinkClick r:id="rId7">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IN" sz="1800" b="0" i="0" kern="1200" dirty="0">
                          <a:solidFill>
                            <a:schemeClr val="dk1"/>
                          </a:solidFill>
                          <a:effectLst/>
                          <a:latin typeface="+mn-lt"/>
                          <a:ea typeface="+mn-ea"/>
                          <a:cs typeface="+mn-cs"/>
                        </a:rPr>
                        <a:t>25010101024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56446879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654548778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Rohit</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IN" sz="1800" b="0" i="0" kern="1200" dirty="0">
                          <a:solidFill>
                            <a:schemeClr val="dk1"/>
                          </a:solidFill>
                          <a:effectLst/>
                          <a:latin typeface="+mn-lt"/>
                          <a:ea typeface="+mn-ea"/>
                          <a:cs typeface="+mn-cs"/>
                        </a:rPr>
                        <a:t>20010101454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31255456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258698472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Chetan</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endParaRPr lang="en-US"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IN" sz="1800" b="0" i="0" kern="1200" dirty="0">
                          <a:solidFill>
                            <a:schemeClr val="dk1"/>
                          </a:solidFill>
                          <a:effectLst/>
                          <a:latin typeface="+mn-lt"/>
                          <a:ea typeface="+mn-ea"/>
                          <a:cs typeface="+mn-cs"/>
                        </a:rPr>
                        <a:t>22010101793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45217912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598736524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Rakesh</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endParaRPr lang="en-US"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7" name="Content Placeholder 4">
            <a:extLst>
              <a:ext uri="{FF2B5EF4-FFF2-40B4-BE49-F238E27FC236}">
                <a16:creationId xmlns:a16="http://schemas.microsoft.com/office/drawing/2014/main" id="{950D394B-AA84-DEDB-D513-E9414691A6CB}"/>
              </a:ext>
            </a:extLst>
          </p:cNvPr>
          <p:cNvGraphicFramePr>
            <a:graphicFrameLocks/>
          </p:cNvGraphicFramePr>
          <p:nvPr/>
        </p:nvGraphicFramePr>
        <p:xfrm>
          <a:off x="4450464"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12" name="Content Placeholder 4">
            <a:extLst>
              <a:ext uri="{FF2B5EF4-FFF2-40B4-BE49-F238E27FC236}">
                <a16:creationId xmlns:a16="http://schemas.microsoft.com/office/drawing/2014/main" id="{BD244AB5-7B5D-21D8-D807-57EB11168BDE}"/>
              </a:ext>
            </a:extLst>
          </p:cNvPr>
          <p:cNvSpPr txBox="1">
            <a:spLocks/>
          </p:cNvSpPr>
          <p:nvPr/>
        </p:nvSpPr>
        <p:spPr>
          <a:xfrm>
            <a:off x="112979" y="743376"/>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E47A1"/>
                </a:solidFill>
              </a:rPr>
              <a:t>Super keys</a:t>
            </a:r>
          </a:p>
          <a:p>
            <a:pPr lvl="1"/>
            <a:r>
              <a:rPr lang="en-US" dirty="0"/>
              <a:t>Enrollment no</a:t>
            </a:r>
          </a:p>
          <a:p>
            <a:pPr lvl="1"/>
            <a:r>
              <a:rPr lang="en-US" dirty="0"/>
              <a:t>Aadhar no</a:t>
            </a:r>
          </a:p>
          <a:p>
            <a:pPr lvl="1"/>
            <a:r>
              <a:rPr lang="en-US" dirty="0"/>
              <a:t>{Enrollment no, name}</a:t>
            </a:r>
          </a:p>
          <a:p>
            <a:pPr lvl="1"/>
            <a:r>
              <a:rPr lang="en-US" dirty="0"/>
              <a:t>{Enrollment no, Aadhar no}</a:t>
            </a:r>
          </a:p>
          <a:p>
            <a:pPr lvl="1"/>
            <a:r>
              <a:rPr lang="en-US" dirty="0"/>
              <a:t>{Enrollment no, phone}</a:t>
            </a:r>
          </a:p>
          <a:p>
            <a:pPr lvl="1"/>
            <a:r>
              <a:rPr lang="en-US" dirty="0"/>
              <a:t>{Enrollment no, email}</a:t>
            </a:r>
          </a:p>
          <a:p>
            <a:pPr lvl="1"/>
            <a:r>
              <a:rPr lang="en-US" dirty="0"/>
              <a:t>Phone</a:t>
            </a:r>
          </a:p>
          <a:p>
            <a:pPr lvl="1"/>
            <a:r>
              <a:rPr lang="en-US" dirty="0"/>
              <a:t>Email</a:t>
            </a:r>
          </a:p>
          <a:p>
            <a:pPr lvl="1"/>
            <a:r>
              <a:rPr lang="en-US" dirty="0"/>
              <a:t>{name, phone, Aadhar no}</a:t>
            </a:r>
          </a:p>
          <a:p>
            <a:pPr lvl="1"/>
            <a:r>
              <a:rPr lang="en-US" dirty="0"/>
              <a:t>{Enrollment no, Aadhar no, phone}</a:t>
            </a:r>
          </a:p>
          <a:p>
            <a:pPr lvl="1"/>
            <a:r>
              <a:rPr lang="en-US" dirty="0"/>
              <a:t>…….</a:t>
            </a:r>
          </a:p>
          <a:p>
            <a:r>
              <a:rPr lang="en-US" b="1" dirty="0">
                <a:solidFill>
                  <a:srgbClr val="0E47A1"/>
                </a:solidFill>
              </a:rPr>
              <a:t>Candidate keys</a:t>
            </a:r>
          </a:p>
          <a:p>
            <a:pPr lvl="1"/>
            <a:r>
              <a:rPr lang="en-US" dirty="0"/>
              <a:t>Enrollment no</a:t>
            </a:r>
          </a:p>
          <a:p>
            <a:pPr lvl="1"/>
            <a:r>
              <a:rPr lang="en-US" dirty="0"/>
              <a:t>Aadhar no</a:t>
            </a:r>
          </a:p>
          <a:p>
            <a:pPr lvl="1"/>
            <a:r>
              <a:rPr lang="en-US" dirty="0"/>
              <a:t>Phone</a:t>
            </a:r>
          </a:p>
          <a:p>
            <a:pPr lvl="1"/>
            <a:r>
              <a:rPr lang="en-US" dirty="0"/>
              <a:t>Email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37429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12">
                                            <p:txEl>
                                              <p:pRg st="1" end="1"/>
                                            </p:txEl>
                                          </p:spTgt>
                                        </p:tgtEl>
                                        <p:attrNameLst>
                                          <p:attrName>style.color</p:attrName>
                                        </p:attrNameLst>
                                      </p:cBhvr>
                                      <p:to>
                                        <a:srgbClr val="00B050"/>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12">
                                            <p:txEl>
                                              <p:pRg st="2" end="2"/>
                                            </p:txEl>
                                          </p:spTgt>
                                        </p:tgtEl>
                                        <p:attrNameLst>
                                          <p:attrName>style.color</p:attrName>
                                        </p:attrNameLst>
                                      </p:cBhvr>
                                      <p:to>
                                        <a:srgbClr val="00B050"/>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0" fill="hold"/>
                                        <p:tgtEl>
                                          <p:spTgt spid="12">
                                            <p:txEl>
                                              <p:pRg st="3" end="3"/>
                                            </p:txEl>
                                          </p:spTgt>
                                        </p:tgtEl>
                                        <p:attrNameLst>
                                          <p:attrName>style.color</p:attrName>
                                        </p:attrNameLst>
                                      </p:cBhvr>
                                      <p:to>
                                        <a:srgbClr val="C00000"/>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2000" fill="hold"/>
                                        <p:tgtEl>
                                          <p:spTgt spid="12">
                                            <p:txEl>
                                              <p:pRg st="4" end="4"/>
                                            </p:txEl>
                                          </p:spTgt>
                                        </p:tgtEl>
                                        <p:attrNameLst>
                                          <p:attrName>style.color</p:attrName>
                                        </p:attrNameLst>
                                      </p:cBhvr>
                                      <p:to>
                                        <a:srgbClr val="C00000"/>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000" fill="hold"/>
                                        <p:tgtEl>
                                          <p:spTgt spid="12">
                                            <p:txEl>
                                              <p:pRg st="5" end="5"/>
                                            </p:txEl>
                                          </p:spTgt>
                                        </p:tgtEl>
                                        <p:attrNameLst>
                                          <p:attrName>style.color</p:attrName>
                                        </p:attrNameLst>
                                      </p:cBhvr>
                                      <p:to>
                                        <a:srgbClr val="C00000"/>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2000" fill="hold"/>
                                        <p:tgtEl>
                                          <p:spTgt spid="12">
                                            <p:txEl>
                                              <p:pRg st="6" end="6"/>
                                            </p:txEl>
                                          </p:spTgt>
                                        </p:tgtEl>
                                        <p:attrNameLst>
                                          <p:attrName>style.color</p:attrName>
                                        </p:attrNameLst>
                                      </p:cBhvr>
                                      <p:to>
                                        <a:srgbClr val="C00000"/>
                                      </p:to>
                                    </p:animClr>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nodeType="clickEffect">
                                  <p:stCondLst>
                                    <p:cond delay="0"/>
                                  </p:stCondLst>
                                  <p:childTnLst>
                                    <p:animClr clrSpc="rgb" dir="cw">
                                      <p:cBhvr override="childStyle">
                                        <p:cTn id="42" dur="2000" fill="hold"/>
                                        <p:tgtEl>
                                          <p:spTgt spid="12">
                                            <p:txEl>
                                              <p:pRg st="7" end="7"/>
                                            </p:txEl>
                                          </p:spTgt>
                                        </p:tgtEl>
                                        <p:attrNameLst>
                                          <p:attrName>style.color</p:attrName>
                                        </p:attrNameLst>
                                      </p:cBhvr>
                                      <p:to>
                                        <a:srgbClr val="00B050"/>
                                      </p:to>
                                    </p:animClr>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 presetClass="emph" presetSubtype="2" fill="hold" nodeType="clickEffect">
                                  <p:stCondLst>
                                    <p:cond delay="0"/>
                                  </p:stCondLst>
                                  <p:childTnLst>
                                    <p:animClr clrSpc="rgb" dir="cw">
                                      <p:cBhvr override="childStyle">
                                        <p:cTn id="50" dur="2000" fill="hold"/>
                                        <p:tgtEl>
                                          <p:spTgt spid="12">
                                            <p:txEl>
                                              <p:pRg st="8" end="8"/>
                                            </p:txEl>
                                          </p:spTgt>
                                        </p:tgtEl>
                                        <p:attrNameLst>
                                          <p:attrName>style.color</p:attrName>
                                        </p:attrNameLst>
                                      </p:cBhvr>
                                      <p:to>
                                        <a:srgbClr val="00B050"/>
                                      </p:to>
                                    </p:animClr>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 presetClass="emph" presetSubtype="2" fill="hold" nodeType="clickEffect">
                                  <p:stCondLst>
                                    <p:cond delay="0"/>
                                  </p:stCondLst>
                                  <p:childTnLst>
                                    <p:animClr clrSpc="rgb" dir="cw">
                                      <p:cBhvr override="childStyle">
                                        <p:cTn id="58" dur="2000" fill="hold"/>
                                        <p:tgtEl>
                                          <p:spTgt spid="12">
                                            <p:txEl>
                                              <p:pRg st="9" end="9"/>
                                            </p:txEl>
                                          </p:spTgt>
                                        </p:tgtEl>
                                        <p:attrNameLst>
                                          <p:attrName>style.color</p:attrName>
                                        </p:attrNameLst>
                                      </p:cBhvr>
                                      <p:to>
                                        <a:srgbClr val="C00000"/>
                                      </p:to>
                                    </p:animClr>
                                  </p:childTnLst>
                                </p:cTn>
                              </p:par>
                            </p:childTnLst>
                          </p:cTn>
                        </p:par>
                      </p:childTnLst>
                    </p:cTn>
                  </p:par>
                  <p:par>
                    <p:cTn id="59" fill="hold">
                      <p:stCondLst>
                        <p:cond delay="indefinite"/>
                      </p:stCondLst>
                      <p:childTnLst>
                        <p:par>
                          <p:cTn id="60" fill="hold">
                            <p:stCondLst>
                              <p:cond delay="0"/>
                            </p:stCondLst>
                            <p:childTnLst>
                              <p:par>
                                <p:cTn id="61" presetID="3" presetClass="emph" presetSubtype="2" fill="hold" nodeType="clickEffect">
                                  <p:stCondLst>
                                    <p:cond delay="0"/>
                                  </p:stCondLst>
                                  <p:childTnLst>
                                    <p:animClr clrSpc="rgb" dir="cw">
                                      <p:cBhvr override="childStyle">
                                        <p:cTn id="62" dur="2000" fill="hold"/>
                                        <p:tgtEl>
                                          <p:spTgt spid="12">
                                            <p:txEl>
                                              <p:pRg st="10" end="10"/>
                                            </p:txEl>
                                          </p:spTgt>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3F3A-DFFF-4F14-ACA3-5A8D3A2C44AA}"/>
              </a:ext>
            </a:extLst>
          </p:cNvPr>
          <p:cNvSpPr>
            <a:spLocks noGrp="1"/>
          </p:cNvSpPr>
          <p:nvPr>
            <p:ph type="title"/>
          </p:nvPr>
        </p:nvSpPr>
        <p:spPr/>
        <p:txBody>
          <a:bodyPr/>
          <a:lstStyle/>
          <a:p>
            <a:r>
              <a:rPr lang="en-US" dirty="0"/>
              <a:t>Primary Key </a:t>
            </a:r>
          </a:p>
        </p:txBody>
      </p:sp>
      <p:sp>
        <p:nvSpPr>
          <p:cNvPr id="3" name="Content Placeholder 2">
            <a:extLst>
              <a:ext uri="{FF2B5EF4-FFF2-40B4-BE49-F238E27FC236}">
                <a16:creationId xmlns:a16="http://schemas.microsoft.com/office/drawing/2014/main" id="{548D414F-EDDF-4FE5-BB8A-DB447B25FD76}"/>
              </a:ext>
            </a:extLst>
          </p:cNvPr>
          <p:cNvSpPr>
            <a:spLocks noGrp="1"/>
          </p:cNvSpPr>
          <p:nvPr>
            <p:ph idx="1"/>
          </p:nvPr>
        </p:nvSpPr>
        <p:spPr/>
        <p:txBody>
          <a:bodyPr/>
          <a:lstStyle/>
          <a:p>
            <a:r>
              <a:rPr lang="en-US" dirty="0"/>
              <a:t>A Primary key is a </a:t>
            </a:r>
            <a:r>
              <a:rPr lang="en-US" b="1" dirty="0">
                <a:solidFill>
                  <a:srgbClr val="C00000"/>
                </a:solidFill>
              </a:rPr>
              <a:t>candidate key that is chosen by database designer </a:t>
            </a:r>
            <a:r>
              <a:rPr lang="en-US" dirty="0"/>
              <a:t>to identify tuples uniquely in a relation. </a:t>
            </a:r>
          </a:p>
        </p:txBody>
      </p:sp>
      <p:pic>
        <p:nvPicPr>
          <p:cNvPr id="9" name="Picture 8">
            <a:extLst>
              <a:ext uri="{FF2B5EF4-FFF2-40B4-BE49-F238E27FC236}">
                <a16:creationId xmlns:a16="http://schemas.microsoft.com/office/drawing/2014/main" id="{BA44A27F-2892-4B91-84C3-AA42966EA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920" y="1503872"/>
            <a:ext cx="1188000" cy="783206"/>
          </a:xfrm>
          <a:prstGeom prst="rect">
            <a:avLst/>
          </a:prstGeom>
        </p:spPr>
      </p:pic>
      <p:sp>
        <p:nvSpPr>
          <p:cNvPr id="10" name="Rounded Rectangular Callout 14">
            <a:extLst>
              <a:ext uri="{FF2B5EF4-FFF2-40B4-BE49-F238E27FC236}">
                <a16:creationId xmlns:a16="http://schemas.microsoft.com/office/drawing/2014/main" id="{68B13D2D-0A53-4466-940F-066DEFB07C93}"/>
              </a:ext>
            </a:extLst>
          </p:cNvPr>
          <p:cNvSpPr/>
          <p:nvPr/>
        </p:nvSpPr>
        <p:spPr>
          <a:xfrm>
            <a:off x="6039610" y="1450633"/>
            <a:ext cx="1512000" cy="468000"/>
          </a:xfrm>
          <a:prstGeom prst="wedgeRoundRectCallout">
            <a:avLst>
              <a:gd name="adj1" fmla="val -69375"/>
              <a:gd name="adj2" fmla="val 39655"/>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rPr>
              <a:t>Primary Key</a:t>
            </a:r>
          </a:p>
        </p:txBody>
      </p:sp>
      <p:graphicFrame>
        <p:nvGraphicFramePr>
          <p:cNvPr id="11" name="Content Placeholder 4">
            <a:extLst>
              <a:ext uri="{FF2B5EF4-FFF2-40B4-BE49-F238E27FC236}">
                <a16:creationId xmlns:a16="http://schemas.microsoft.com/office/drawing/2014/main" id="{A2AC130D-37E3-4324-9665-FEC5FDC26ECA}"/>
              </a:ext>
            </a:extLst>
          </p:cNvPr>
          <p:cNvGraphicFramePr>
            <a:graphicFrameLocks/>
          </p:cNvGraphicFramePr>
          <p:nvPr/>
        </p:nvGraphicFramePr>
        <p:xfrm>
          <a:off x="2213462" y="2353856"/>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7"/>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9"/>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12" name="Speech Bubble: Rectangle with Corners Rounded 11">
            <a:extLst>
              <a:ext uri="{FF2B5EF4-FFF2-40B4-BE49-F238E27FC236}">
                <a16:creationId xmlns:a16="http://schemas.microsoft.com/office/drawing/2014/main" id="{CE23188F-3566-4257-810B-CFCC60FA820A}"/>
              </a:ext>
            </a:extLst>
          </p:cNvPr>
          <p:cNvSpPr/>
          <p:nvPr/>
        </p:nvSpPr>
        <p:spPr>
          <a:xfrm>
            <a:off x="766288" y="2201612"/>
            <a:ext cx="1611422" cy="721826"/>
          </a:xfrm>
          <a:prstGeom prst="wedgeRoundRectCallout">
            <a:avLst>
              <a:gd name="adj1" fmla="val 68285"/>
              <a:gd name="adj2" fmla="val 6463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Emp_SSN</a:t>
            </a:r>
            <a:endParaRPr lang="en-US" dirty="0">
              <a:solidFill>
                <a:schemeClr val="tx2"/>
              </a:solidFill>
            </a:endParaRPr>
          </a:p>
        </p:txBody>
      </p:sp>
      <p:sp>
        <p:nvSpPr>
          <p:cNvPr id="13" name="Rectangle: Rounded Corners 12">
            <a:extLst>
              <a:ext uri="{FF2B5EF4-FFF2-40B4-BE49-F238E27FC236}">
                <a16:creationId xmlns:a16="http://schemas.microsoft.com/office/drawing/2014/main" id="{69B69643-4814-4489-9047-2558C968C640}"/>
              </a:ext>
            </a:extLst>
          </p:cNvPr>
          <p:cNvSpPr/>
          <p:nvPr/>
        </p:nvSpPr>
        <p:spPr>
          <a:xfrm>
            <a:off x="4182963" y="2353856"/>
            <a:ext cx="1105468"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A88519DC-AE0F-4928-8523-3316F7237A56}"/>
              </a:ext>
            </a:extLst>
          </p:cNvPr>
          <p:cNvSpPr/>
          <p:nvPr/>
        </p:nvSpPr>
        <p:spPr>
          <a:xfrm>
            <a:off x="5573769" y="5812045"/>
            <a:ext cx="1627796" cy="721826"/>
          </a:xfrm>
          <a:prstGeom prst="wedgeRoundRectCallout">
            <a:avLst>
              <a:gd name="adj1" fmla="val -77619"/>
              <a:gd name="adj2" fmla="val -67341"/>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Emp_ID</a:t>
            </a:r>
            <a:endParaRPr lang="en-US" dirty="0">
              <a:solidFill>
                <a:schemeClr val="tx2"/>
              </a:solidFill>
            </a:endParaRPr>
          </a:p>
        </p:txBody>
      </p:sp>
      <p:sp>
        <p:nvSpPr>
          <p:cNvPr id="15" name="Rectangle: Rounded Corners 14">
            <a:extLst>
              <a:ext uri="{FF2B5EF4-FFF2-40B4-BE49-F238E27FC236}">
                <a16:creationId xmlns:a16="http://schemas.microsoft.com/office/drawing/2014/main" id="{3B418D18-A058-4D49-B9D1-3CDF420C1078}"/>
              </a:ext>
            </a:extLst>
          </p:cNvPr>
          <p:cNvSpPr/>
          <p:nvPr/>
        </p:nvSpPr>
        <p:spPr>
          <a:xfrm>
            <a:off x="2758410" y="2383156"/>
            <a:ext cx="1320536"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50802F88-E57E-403B-BCBB-B29D7B1BB3A9}"/>
              </a:ext>
            </a:extLst>
          </p:cNvPr>
          <p:cNvSpPr/>
          <p:nvPr/>
        </p:nvSpPr>
        <p:spPr>
          <a:xfrm>
            <a:off x="9288180" y="2250868"/>
            <a:ext cx="1611422" cy="721826"/>
          </a:xfrm>
          <a:prstGeom prst="wedgeRoundRectCallout">
            <a:avLst>
              <a:gd name="adj1" fmla="val -51821"/>
              <a:gd name="adj2" fmla="val 9305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Emp_EmailID</a:t>
            </a:r>
            <a:endParaRPr lang="en-US" dirty="0">
              <a:solidFill>
                <a:schemeClr val="tx2"/>
              </a:solidFill>
            </a:endParaRPr>
          </a:p>
        </p:txBody>
      </p:sp>
      <p:sp>
        <p:nvSpPr>
          <p:cNvPr id="17" name="Rectangle: Rounded Corners 16">
            <a:extLst>
              <a:ext uri="{FF2B5EF4-FFF2-40B4-BE49-F238E27FC236}">
                <a16:creationId xmlns:a16="http://schemas.microsoft.com/office/drawing/2014/main" id="{D3728A00-40E2-436E-887E-70449B57C663}"/>
              </a:ext>
            </a:extLst>
          </p:cNvPr>
          <p:cNvSpPr/>
          <p:nvPr/>
        </p:nvSpPr>
        <p:spPr>
          <a:xfrm>
            <a:off x="6989667" y="2312185"/>
            <a:ext cx="2228622" cy="3333511"/>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Rectangle with Corners Rounded 3">
            <a:extLst>
              <a:ext uri="{FF2B5EF4-FFF2-40B4-BE49-F238E27FC236}">
                <a16:creationId xmlns:a16="http://schemas.microsoft.com/office/drawing/2014/main" id="{A6D01B4B-C42D-6610-7E15-5B8A09E81F21}"/>
              </a:ext>
            </a:extLst>
          </p:cNvPr>
          <p:cNvSpPr/>
          <p:nvPr/>
        </p:nvSpPr>
        <p:spPr>
          <a:xfrm>
            <a:off x="9900387" y="3861882"/>
            <a:ext cx="1843377" cy="1265930"/>
          </a:xfrm>
          <a:prstGeom prst="wedgeRoundRectCallout">
            <a:avLst>
              <a:gd name="adj1" fmla="val -85625"/>
              <a:gd name="adj2" fmla="val 37668"/>
              <a:gd name="adj3" fmla="val 16667"/>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Can we make</a:t>
            </a:r>
          </a:p>
          <a:p>
            <a:pPr algn="ctr"/>
            <a:r>
              <a:rPr lang="en-US" dirty="0" err="1">
                <a:solidFill>
                  <a:srgbClr val="C00000"/>
                </a:solidFill>
              </a:rPr>
              <a:t>Emp_EmailID</a:t>
            </a:r>
            <a:endParaRPr lang="en-US" dirty="0">
              <a:solidFill>
                <a:srgbClr val="C00000"/>
              </a:solidFill>
            </a:endParaRPr>
          </a:p>
          <a:p>
            <a:pPr algn="ctr"/>
            <a:r>
              <a:rPr lang="en-US" dirty="0">
                <a:solidFill>
                  <a:srgbClr val="C00000"/>
                </a:solidFill>
              </a:rPr>
              <a:t>As Primary key?</a:t>
            </a:r>
          </a:p>
        </p:txBody>
      </p:sp>
      <p:sp>
        <p:nvSpPr>
          <p:cNvPr id="5" name="Rectangle 4">
            <a:extLst>
              <a:ext uri="{FF2B5EF4-FFF2-40B4-BE49-F238E27FC236}">
                <a16:creationId xmlns:a16="http://schemas.microsoft.com/office/drawing/2014/main" id="{3395AB9C-1E0B-1C75-4B64-D4ACDABF9239}"/>
              </a:ext>
            </a:extLst>
          </p:cNvPr>
          <p:cNvSpPr/>
          <p:nvPr/>
        </p:nvSpPr>
        <p:spPr>
          <a:xfrm>
            <a:off x="7571764" y="1477252"/>
            <a:ext cx="3457597" cy="4147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b="1" dirty="0">
                <a:solidFill>
                  <a:srgbClr val="FF0000"/>
                </a:solidFill>
              </a:rPr>
              <a:t>Unique + Not Null</a:t>
            </a:r>
            <a:endParaRPr lang="en-IN" sz="3000" b="1" dirty="0">
              <a:solidFill>
                <a:srgbClr val="FF0000"/>
              </a:solidFill>
            </a:endParaRPr>
          </a:p>
        </p:txBody>
      </p:sp>
      <p:sp>
        <p:nvSpPr>
          <p:cNvPr id="6" name="Multiply 10">
            <a:extLst>
              <a:ext uri="{FF2B5EF4-FFF2-40B4-BE49-F238E27FC236}">
                <a16:creationId xmlns:a16="http://schemas.microsoft.com/office/drawing/2014/main" id="{AFC96291-6D63-5F49-A6C0-AFFC7FC4B0A2}"/>
              </a:ext>
            </a:extLst>
          </p:cNvPr>
          <p:cNvSpPr/>
          <p:nvPr/>
        </p:nvSpPr>
        <p:spPr>
          <a:xfrm>
            <a:off x="10483608" y="3389483"/>
            <a:ext cx="676934" cy="785074"/>
          </a:xfrm>
          <a:prstGeom prst="mathMultiply">
            <a:avLst/>
          </a:prstGeom>
          <a:solidFill>
            <a:srgbClr val="FF0000"/>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5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4" grpId="0" animBg="1"/>
      <p:bldP spid="5" grpId="0"/>
      <p:bldP spid="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 rules</a:t>
            </a:r>
          </a:p>
        </p:txBody>
      </p:sp>
      <p:sp>
        <p:nvSpPr>
          <p:cNvPr id="3" name="Content Placeholder 2"/>
          <p:cNvSpPr>
            <a:spLocks noGrp="1"/>
          </p:cNvSpPr>
          <p:nvPr>
            <p:ph idx="1"/>
          </p:nvPr>
        </p:nvSpPr>
        <p:spPr/>
        <p:txBody>
          <a:bodyPr/>
          <a:lstStyle/>
          <a:p>
            <a:r>
              <a:rPr lang="en-US" dirty="0"/>
              <a:t>A primary key </a:t>
            </a:r>
            <a:r>
              <a:rPr lang="en-US" b="1" dirty="0">
                <a:solidFill>
                  <a:srgbClr val="C00000"/>
                </a:solidFill>
              </a:rPr>
              <a:t>may have one or more attributes</a:t>
            </a:r>
            <a:r>
              <a:rPr lang="en-US" dirty="0"/>
              <a:t>.</a:t>
            </a:r>
          </a:p>
          <a:p>
            <a:r>
              <a:rPr lang="en-US" dirty="0"/>
              <a:t>There is </a:t>
            </a:r>
            <a:r>
              <a:rPr lang="en-US" b="1" dirty="0">
                <a:solidFill>
                  <a:srgbClr val="C00000"/>
                </a:solidFill>
              </a:rPr>
              <a:t>only one primary key </a:t>
            </a:r>
            <a:r>
              <a:rPr lang="en-US" dirty="0"/>
              <a:t>in the relation (table).</a:t>
            </a:r>
          </a:p>
          <a:p>
            <a:r>
              <a:rPr lang="en-US" dirty="0"/>
              <a:t>A primary key </a:t>
            </a:r>
            <a:r>
              <a:rPr lang="en-US" b="1" dirty="0">
                <a:solidFill>
                  <a:srgbClr val="C00000"/>
                </a:solidFill>
              </a:rPr>
              <a:t>attribute value cannot be NULL</a:t>
            </a:r>
            <a:r>
              <a:rPr lang="en-US" dirty="0"/>
              <a:t>.</a:t>
            </a:r>
          </a:p>
          <a:p>
            <a:r>
              <a:rPr lang="en-US" dirty="0"/>
              <a:t>Generally, the </a:t>
            </a:r>
            <a:r>
              <a:rPr lang="en-US" b="1" dirty="0">
                <a:solidFill>
                  <a:srgbClr val="C00000"/>
                </a:solidFill>
              </a:rPr>
              <a:t>value of a primary key attribute does not change or very rarely change</a:t>
            </a:r>
            <a:r>
              <a:rPr lang="en-US" dirty="0"/>
              <a:t>.</a:t>
            </a:r>
          </a:p>
          <a:p>
            <a:r>
              <a:rPr lang="en-US" dirty="0"/>
              <a:t>Primary key = </a:t>
            </a:r>
            <a:r>
              <a:rPr lang="en-US" b="1" dirty="0">
                <a:solidFill>
                  <a:srgbClr val="0E47A1"/>
                </a:solidFill>
              </a:rPr>
              <a:t>unique + not null</a:t>
            </a:r>
          </a:p>
          <a:p>
            <a:endParaRPr lang="en-US" dirty="0"/>
          </a:p>
        </p:txBody>
      </p:sp>
    </p:spTree>
    <p:extLst>
      <p:ext uri="{BB962C8B-B14F-4D97-AF65-F5344CB8AC3E}">
        <p14:creationId xmlns:p14="http://schemas.microsoft.com/office/powerpoint/2010/main" val="198391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F1A63-290B-C6DF-568A-04CDC02DA00B}"/>
              </a:ext>
            </a:extLst>
          </p:cNvPr>
          <p:cNvSpPr>
            <a:spLocks noGrp="1"/>
          </p:cNvSpPr>
          <p:nvPr>
            <p:ph type="title"/>
          </p:nvPr>
        </p:nvSpPr>
        <p:spPr/>
        <p:txBody>
          <a:bodyPr/>
          <a:lstStyle/>
          <a:p>
            <a:r>
              <a:rPr lang="en-US" dirty="0"/>
              <a:t>Exercise: Primary Key</a:t>
            </a:r>
            <a:endParaRPr lang="en-IN" dirty="0"/>
          </a:p>
        </p:txBody>
      </p:sp>
      <p:graphicFrame>
        <p:nvGraphicFramePr>
          <p:cNvPr id="6" name="Content Placeholder 4">
            <a:extLst>
              <a:ext uri="{FF2B5EF4-FFF2-40B4-BE49-F238E27FC236}">
                <a16:creationId xmlns:a16="http://schemas.microsoft.com/office/drawing/2014/main" id="{9654E429-F766-B39C-811F-B66CFF9D78DA}"/>
              </a:ext>
            </a:extLst>
          </p:cNvPr>
          <p:cNvGraphicFramePr>
            <a:graphicFrameLocks/>
          </p:cNvGraphicFramePr>
          <p:nvPr>
            <p:extLst>
              <p:ext uri="{D42A27DB-BD31-4B8C-83A1-F6EECF244321}">
                <p14:modId xmlns:p14="http://schemas.microsoft.com/office/powerpoint/2010/main" val="3097267107"/>
              </p:ext>
            </p:extLst>
          </p:nvPr>
        </p:nvGraphicFramePr>
        <p:xfrm>
          <a:off x="4450464" y="1229204"/>
          <a:ext cx="7647300" cy="4114800"/>
        </p:xfrm>
        <a:graphic>
          <a:graphicData uri="http://schemas.openxmlformats.org/drawingml/2006/table">
            <a:tbl>
              <a:tblPr firstRow="1" bandRow="1">
                <a:tableStyleId>{8EC20E35-A176-4012-BC5E-935CFFF8708E}</a:tableStyleId>
              </a:tblPr>
              <a:tblGrid>
                <a:gridCol w="1492370">
                  <a:extLst>
                    <a:ext uri="{9D8B030D-6E8A-4147-A177-3AD203B41FA5}">
                      <a16:colId xmlns:a16="http://schemas.microsoft.com/office/drawing/2014/main" val="20000"/>
                    </a:ext>
                  </a:extLst>
                </a:gridCol>
                <a:gridCol w="1001294">
                  <a:extLst>
                    <a:ext uri="{9D8B030D-6E8A-4147-A177-3AD203B41FA5}">
                      <a16:colId xmlns:a16="http://schemas.microsoft.com/office/drawing/2014/main" val="20001"/>
                    </a:ext>
                  </a:extLst>
                </a:gridCol>
                <a:gridCol w="1181721">
                  <a:extLst>
                    <a:ext uri="{9D8B030D-6E8A-4147-A177-3AD203B41FA5}">
                      <a16:colId xmlns:a16="http://schemas.microsoft.com/office/drawing/2014/main" val="20002"/>
                    </a:ext>
                  </a:extLst>
                </a:gridCol>
                <a:gridCol w="631026">
                  <a:extLst>
                    <a:ext uri="{9D8B030D-6E8A-4147-A177-3AD203B41FA5}">
                      <a16:colId xmlns:a16="http://schemas.microsoft.com/office/drawing/2014/main" val="20003"/>
                    </a:ext>
                  </a:extLst>
                </a:gridCol>
                <a:gridCol w="1235065">
                  <a:extLst>
                    <a:ext uri="{9D8B030D-6E8A-4147-A177-3AD203B41FA5}">
                      <a16:colId xmlns:a16="http://schemas.microsoft.com/office/drawing/2014/main" val="17286648"/>
                    </a:ext>
                  </a:extLst>
                </a:gridCol>
                <a:gridCol w="2105824">
                  <a:extLst>
                    <a:ext uri="{9D8B030D-6E8A-4147-A177-3AD203B41FA5}">
                      <a16:colId xmlns:a16="http://schemas.microsoft.com/office/drawing/2014/main" val="1292025233"/>
                    </a:ext>
                  </a:extLst>
                </a:gridCol>
              </a:tblGrid>
              <a:tr h="411480">
                <a:tc>
                  <a:txBody>
                    <a:bodyPr/>
                    <a:lstStyle/>
                    <a:p>
                      <a:pPr algn="l"/>
                      <a:r>
                        <a:rPr lang="en-US" b="1" u="none" dirty="0">
                          <a:solidFill>
                            <a:schemeClr val="tx1"/>
                          </a:solidFill>
                        </a:rPr>
                        <a:t>Enrollment 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Aadhar 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Phone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Email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sz="1800" b="0" i="0" kern="1200" dirty="0">
                          <a:solidFill>
                            <a:schemeClr val="dk1"/>
                          </a:solidFill>
                          <a:effectLst/>
                          <a:latin typeface="+mn-lt"/>
                          <a:ea typeface="+mn-ea"/>
                          <a:cs typeface="+mn-cs"/>
                        </a:rPr>
                        <a:t>25010101003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12346546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636262652</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u="sng" kern="1200" dirty="0">
                          <a:solidFill>
                            <a:schemeClr val="tx1"/>
                          </a:solidFill>
                        </a:rPr>
                        <a:t>Ramesh</a:t>
                      </a:r>
                      <a:r>
                        <a:rPr lang="en-US" u="sng" dirty="0">
                          <a:solidFill>
                            <a:schemeClr val="tx1"/>
                          </a:solidFill>
                          <a:hlinkClick r:id="rId2">
                            <a:extLst>
                              <a:ext uri="{A12FA001-AC4F-418D-AE19-62706E023703}">
                                <ahyp:hlinkClr xmlns:ahyp="http://schemas.microsoft.com/office/drawing/2018/hyperlinkcolor" xmlns="" val="tx"/>
                              </a:ext>
                            </a:extLst>
                          </a:hlinkClick>
                        </a:rPr>
                        <a:t>@gmail.com</a:t>
                      </a:r>
                      <a:r>
                        <a:rPr lang="en-US" u="sng" dirty="0">
                          <a:solidFill>
                            <a:schemeClr val="tx1"/>
                          </a:solidFill>
                        </a:rPr>
                        <a:t> </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sz="1800" b="0" i="0" kern="1200" dirty="0">
                          <a:solidFill>
                            <a:schemeClr val="dk1"/>
                          </a:solidFill>
                          <a:effectLst/>
                          <a:latin typeface="+mn-lt"/>
                          <a:ea typeface="+mn-ea"/>
                          <a:cs typeface="+mn-cs"/>
                        </a:rPr>
                        <a:t>22010101954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54464454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936262653</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u="sng" kern="1200" dirty="0">
                          <a:solidFill>
                            <a:schemeClr val="tx1"/>
                          </a:solidFill>
                        </a:rPr>
                        <a:t>Mahesh</a:t>
                      </a:r>
                      <a:r>
                        <a:rPr lang="en-US" u="sng" dirty="0">
                          <a:solidFill>
                            <a:schemeClr val="tx1"/>
                          </a:solidFill>
                          <a:hlinkClick r:id="rId3">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sz="1800" b="0" i="0" kern="1200" dirty="0">
                          <a:solidFill>
                            <a:schemeClr val="dk1"/>
                          </a:solidFill>
                          <a:effectLst/>
                          <a:latin typeface="+mn-lt"/>
                          <a:ea typeface="+mn-ea"/>
                          <a:cs typeface="+mn-cs"/>
                        </a:rPr>
                        <a:t>23010101457</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27357257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946262679</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Suresh</a:t>
                      </a:r>
                      <a:r>
                        <a:rPr lang="en-US" u="sng" dirty="0">
                          <a:solidFill>
                            <a:schemeClr val="tx1"/>
                          </a:solidFill>
                          <a:hlinkClick r:id="rId4">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IN" sz="1800" b="0" i="0" kern="1200" dirty="0">
                          <a:solidFill>
                            <a:schemeClr val="dk1"/>
                          </a:solidFill>
                          <a:effectLst/>
                          <a:latin typeface="+mn-lt"/>
                          <a:ea typeface="+mn-ea"/>
                          <a:cs typeface="+mn-cs"/>
                        </a:rPr>
                        <a:t>21010101756</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73273732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453178921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Amit</a:t>
                      </a:r>
                      <a:r>
                        <a:rPr lang="en-US" u="sng" dirty="0">
                          <a:solidFill>
                            <a:schemeClr val="tx1"/>
                          </a:solidFill>
                          <a:hlinkClick r:id="rId5">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IN" sz="1800" b="0" i="0" kern="1200" dirty="0">
                          <a:solidFill>
                            <a:schemeClr val="dk1"/>
                          </a:solidFill>
                          <a:effectLst/>
                          <a:latin typeface="+mn-lt"/>
                          <a:ea typeface="+mn-ea"/>
                          <a:cs typeface="+mn-cs"/>
                        </a:rPr>
                        <a:t>22010101473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14245477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123456457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Anita</a:t>
                      </a:r>
                      <a:r>
                        <a:rPr lang="en-US" u="sng" dirty="0">
                          <a:solidFill>
                            <a:schemeClr val="tx1"/>
                          </a:solidFill>
                          <a:hlinkClick r:id="rId6">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IN" sz="1800" b="0" i="0" kern="1200" dirty="0">
                          <a:solidFill>
                            <a:schemeClr val="dk1"/>
                          </a:solidFill>
                          <a:effectLst/>
                          <a:latin typeface="+mn-lt"/>
                          <a:ea typeface="+mn-ea"/>
                          <a:cs typeface="+mn-cs"/>
                        </a:rPr>
                        <a:t>23010101464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32124454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897421456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Reeta</a:t>
                      </a:r>
                      <a:r>
                        <a:rPr lang="en-IN" u="sng" dirty="0">
                          <a:solidFill>
                            <a:schemeClr val="tx1"/>
                          </a:solidFill>
                          <a:hlinkClick r:id="rId7">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IN" sz="1800" b="0" i="0" kern="1200" dirty="0">
                          <a:solidFill>
                            <a:schemeClr val="dk1"/>
                          </a:solidFill>
                          <a:effectLst/>
                          <a:latin typeface="+mn-lt"/>
                          <a:ea typeface="+mn-ea"/>
                          <a:cs typeface="+mn-cs"/>
                        </a:rPr>
                        <a:t>25010101024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56446879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654548778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Rohit</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IN" sz="1800" b="0" i="0" kern="1200" dirty="0">
                          <a:solidFill>
                            <a:schemeClr val="dk1"/>
                          </a:solidFill>
                          <a:effectLst/>
                          <a:latin typeface="+mn-lt"/>
                          <a:ea typeface="+mn-ea"/>
                          <a:cs typeface="+mn-cs"/>
                        </a:rPr>
                        <a:t>20010101454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31255456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258698472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Chetan</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endParaRPr lang="en-US"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IN" sz="1800" b="0" i="0" kern="1200" dirty="0">
                          <a:solidFill>
                            <a:schemeClr val="dk1"/>
                          </a:solidFill>
                          <a:effectLst/>
                          <a:latin typeface="+mn-lt"/>
                          <a:ea typeface="+mn-ea"/>
                          <a:cs typeface="+mn-cs"/>
                        </a:rPr>
                        <a:t>22010101793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45217912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598736524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Rakesh</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endParaRPr lang="en-US"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7" name="Content Placeholder 4">
            <a:extLst>
              <a:ext uri="{FF2B5EF4-FFF2-40B4-BE49-F238E27FC236}">
                <a16:creationId xmlns:a16="http://schemas.microsoft.com/office/drawing/2014/main" id="{950D394B-AA84-DEDB-D513-E9414691A6CB}"/>
              </a:ext>
            </a:extLst>
          </p:cNvPr>
          <p:cNvGraphicFramePr>
            <a:graphicFrameLocks/>
          </p:cNvGraphicFramePr>
          <p:nvPr/>
        </p:nvGraphicFramePr>
        <p:xfrm>
          <a:off x="4450464"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12" name="Content Placeholder 4">
            <a:extLst>
              <a:ext uri="{FF2B5EF4-FFF2-40B4-BE49-F238E27FC236}">
                <a16:creationId xmlns:a16="http://schemas.microsoft.com/office/drawing/2014/main" id="{BD244AB5-7B5D-21D8-D807-57EB11168BDE}"/>
              </a:ext>
            </a:extLst>
          </p:cNvPr>
          <p:cNvSpPr txBox="1">
            <a:spLocks/>
          </p:cNvSpPr>
          <p:nvPr/>
        </p:nvSpPr>
        <p:spPr>
          <a:xfrm>
            <a:off x="112979" y="743376"/>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E47A1"/>
                </a:solidFill>
              </a:rPr>
              <a:t>Candidate keys</a:t>
            </a:r>
          </a:p>
          <a:p>
            <a:pPr lvl="1"/>
            <a:r>
              <a:rPr lang="en-US" dirty="0"/>
              <a:t>Enrollment no</a:t>
            </a:r>
          </a:p>
          <a:p>
            <a:pPr lvl="1"/>
            <a:r>
              <a:rPr lang="en-US" dirty="0"/>
              <a:t>Aadhar no</a:t>
            </a:r>
          </a:p>
          <a:p>
            <a:pPr lvl="1"/>
            <a:r>
              <a:rPr lang="en-US" dirty="0"/>
              <a:t>Phone</a:t>
            </a:r>
          </a:p>
          <a:p>
            <a:pPr lvl="1"/>
            <a:r>
              <a:rPr lang="en-US" dirty="0"/>
              <a:t>Email</a:t>
            </a:r>
          </a:p>
          <a:p>
            <a:r>
              <a:rPr lang="en-US" b="1" dirty="0">
                <a:solidFill>
                  <a:srgbClr val="0E47A1"/>
                </a:solidFill>
              </a:rPr>
              <a:t>Primary key</a:t>
            </a:r>
          </a:p>
          <a:p>
            <a:pPr marL="887412" lvl="1" indent="-342900"/>
            <a:r>
              <a:rPr lang="en-US" dirty="0"/>
              <a:t>Enrollment no</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06249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12">
                                            <p:txEl>
                                              <p:pRg st="1" end="1"/>
                                            </p:txEl>
                                          </p:spTgt>
                                        </p:tgtEl>
                                        <p:attrNameLst>
                                          <p:attrName>style.color</p:attrName>
                                        </p:attrNameLst>
                                      </p:cBhvr>
                                      <p:to>
                                        <a:srgbClr val="00B050"/>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B97B-FE2C-4E82-A587-FEB4626751D9}"/>
              </a:ext>
            </a:extLst>
          </p:cNvPr>
          <p:cNvSpPr>
            <a:spLocks noGrp="1"/>
          </p:cNvSpPr>
          <p:nvPr>
            <p:ph type="title"/>
          </p:nvPr>
        </p:nvSpPr>
        <p:spPr/>
        <p:txBody>
          <a:bodyPr/>
          <a:lstStyle/>
          <a:p>
            <a:r>
              <a:rPr lang="en-US" dirty="0"/>
              <a:t>Alternate Key </a:t>
            </a:r>
          </a:p>
        </p:txBody>
      </p:sp>
      <p:sp>
        <p:nvSpPr>
          <p:cNvPr id="3" name="Content Placeholder 2">
            <a:extLst>
              <a:ext uri="{FF2B5EF4-FFF2-40B4-BE49-F238E27FC236}">
                <a16:creationId xmlns:a16="http://schemas.microsoft.com/office/drawing/2014/main" id="{F662791B-DDC4-4532-A660-DF0EB12A3D10}"/>
              </a:ext>
            </a:extLst>
          </p:cNvPr>
          <p:cNvSpPr>
            <a:spLocks noGrp="1"/>
          </p:cNvSpPr>
          <p:nvPr>
            <p:ph idx="1"/>
          </p:nvPr>
        </p:nvSpPr>
        <p:spPr/>
        <p:txBody>
          <a:bodyPr/>
          <a:lstStyle/>
          <a:p>
            <a:r>
              <a:rPr lang="en-US" dirty="0"/>
              <a:t>If any table have </a:t>
            </a:r>
            <a:r>
              <a:rPr lang="en-US" dirty="0">
                <a:solidFill>
                  <a:srgbClr val="C00000"/>
                </a:solidFill>
              </a:rPr>
              <a:t>more than one candidate key</a:t>
            </a:r>
            <a:r>
              <a:rPr lang="en-US" dirty="0"/>
              <a:t>, then </a:t>
            </a:r>
            <a:r>
              <a:rPr lang="en-US" dirty="0">
                <a:solidFill>
                  <a:srgbClr val="0E47A1"/>
                </a:solidFill>
              </a:rPr>
              <a:t>after choosing primary key </a:t>
            </a:r>
            <a:r>
              <a:rPr lang="en-US" dirty="0"/>
              <a:t>from those candidate key, </a:t>
            </a:r>
            <a:r>
              <a:rPr lang="en-US" dirty="0">
                <a:solidFill>
                  <a:srgbClr val="C00000"/>
                </a:solidFill>
              </a:rPr>
              <a:t>rest of candidate keys </a:t>
            </a:r>
            <a:r>
              <a:rPr lang="en-US" dirty="0"/>
              <a:t>are known as an </a:t>
            </a:r>
            <a:r>
              <a:rPr lang="en-US" b="1" dirty="0">
                <a:solidFill>
                  <a:srgbClr val="C00000"/>
                </a:solidFill>
              </a:rPr>
              <a:t>alternate key </a:t>
            </a:r>
            <a:r>
              <a:rPr lang="en-US" dirty="0"/>
              <a:t>of that table. </a:t>
            </a:r>
          </a:p>
        </p:txBody>
      </p:sp>
      <p:pic>
        <p:nvPicPr>
          <p:cNvPr id="21" name="Picture 20">
            <a:extLst>
              <a:ext uri="{FF2B5EF4-FFF2-40B4-BE49-F238E27FC236}">
                <a16:creationId xmlns:a16="http://schemas.microsoft.com/office/drawing/2014/main" id="{8AB5BC32-B013-4E54-8C73-D69022A20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243" y="1678722"/>
            <a:ext cx="1026984" cy="677054"/>
          </a:xfrm>
          <a:prstGeom prst="rect">
            <a:avLst/>
          </a:prstGeom>
        </p:spPr>
      </p:pic>
      <p:sp>
        <p:nvSpPr>
          <p:cNvPr id="22" name="Rounded Rectangular Callout 14">
            <a:extLst>
              <a:ext uri="{FF2B5EF4-FFF2-40B4-BE49-F238E27FC236}">
                <a16:creationId xmlns:a16="http://schemas.microsoft.com/office/drawing/2014/main" id="{61F18A55-83DF-476D-B302-AA2D64A09121}"/>
              </a:ext>
            </a:extLst>
          </p:cNvPr>
          <p:cNvSpPr/>
          <p:nvPr/>
        </p:nvSpPr>
        <p:spPr>
          <a:xfrm>
            <a:off x="6086177" y="1747586"/>
            <a:ext cx="1512000" cy="468000"/>
          </a:xfrm>
          <a:prstGeom prst="wedgeRoundRectCallout">
            <a:avLst>
              <a:gd name="adj1" fmla="val -75511"/>
              <a:gd name="adj2" fmla="val -5652"/>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rPr>
              <a:t>Primary Key</a:t>
            </a:r>
          </a:p>
        </p:txBody>
      </p:sp>
      <p:graphicFrame>
        <p:nvGraphicFramePr>
          <p:cNvPr id="23" name="Content Placeholder 4">
            <a:extLst>
              <a:ext uri="{FF2B5EF4-FFF2-40B4-BE49-F238E27FC236}">
                <a16:creationId xmlns:a16="http://schemas.microsoft.com/office/drawing/2014/main" id="{0589B6AC-4280-45AD-8C67-FEE0A5B4DE56}"/>
              </a:ext>
            </a:extLst>
          </p:cNvPr>
          <p:cNvGraphicFramePr>
            <a:graphicFrameLocks/>
          </p:cNvGraphicFramePr>
          <p:nvPr/>
        </p:nvGraphicFramePr>
        <p:xfrm>
          <a:off x="2172123" y="2376611"/>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7"/>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9"/>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4" name="Speech Bubble: Rectangle with Corners Rounded 23">
            <a:extLst>
              <a:ext uri="{FF2B5EF4-FFF2-40B4-BE49-F238E27FC236}">
                <a16:creationId xmlns:a16="http://schemas.microsoft.com/office/drawing/2014/main" id="{7A34FB89-50D4-488E-A9BB-8CD384FAAE45}"/>
              </a:ext>
            </a:extLst>
          </p:cNvPr>
          <p:cNvSpPr/>
          <p:nvPr/>
        </p:nvSpPr>
        <p:spPr>
          <a:xfrm>
            <a:off x="724949" y="2224367"/>
            <a:ext cx="1611422" cy="721826"/>
          </a:xfrm>
          <a:prstGeom prst="wedgeRoundRectCallout">
            <a:avLst>
              <a:gd name="adj1" fmla="val 68285"/>
              <a:gd name="adj2" fmla="val 6463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Emp_SSN</a:t>
            </a:r>
            <a:endParaRPr lang="en-US" dirty="0">
              <a:solidFill>
                <a:schemeClr val="tx2"/>
              </a:solidFill>
            </a:endParaRPr>
          </a:p>
        </p:txBody>
      </p:sp>
      <p:sp>
        <p:nvSpPr>
          <p:cNvPr id="25" name="Rectangle: Rounded Corners 24">
            <a:extLst>
              <a:ext uri="{FF2B5EF4-FFF2-40B4-BE49-F238E27FC236}">
                <a16:creationId xmlns:a16="http://schemas.microsoft.com/office/drawing/2014/main" id="{6A243C23-0242-40A3-A1E0-5E9ED7B5A62F}"/>
              </a:ext>
            </a:extLst>
          </p:cNvPr>
          <p:cNvSpPr/>
          <p:nvPr/>
        </p:nvSpPr>
        <p:spPr>
          <a:xfrm>
            <a:off x="4141624" y="2376611"/>
            <a:ext cx="1105468"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Rectangle with Corners Rounded 25">
            <a:extLst>
              <a:ext uri="{FF2B5EF4-FFF2-40B4-BE49-F238E27FC236}">
                <a16:creationId xmlns:a16="http://schemas.microsoft.com/office/drawing/2014/main" id="{55125AF3-4A64-4061-A4DE-0A1703A4D5C0}"/>
              </a:ext>
            </a:extLst>
          </p:cNvPr>
          <p:cNvSpPr/>
          <p:nvPr/>
        </p:nvSpPr>
        <p:spPr>
          <a:xfrm>
            <a:off x="5320532" y="5805315"/>
            <a:ext cx="1627796" cy="721826"/>
          </a:xfrm>
          <a:prstGeom prst="wedgeRoundRectCallout">
            <a:avLst>
              <a:gd name="adj1" fmla="val -70292"/>
              <a:gd name="adj2" fmla="val -61833"/>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Emp_ID</a:t>
            </a:r>
            <a:endParaRPr lang="en-US" dirty="0">
              <a:solidFill>
                <a:schemeClr val="tx2"/>
              </a:solidFill>
            </a:endParaRPr>
          </a:p>
        </p:txBody>
      </p:sp>
      <p:sp>
        <p:nvSpPr>
          <p:cNvPr id="27" name="Rectangle: Rounded Corners 26">
            <a:extLst>
              <a:ext uri="{FF2B5EF4-FFF2-40B4-BE49-F238E27FC236}">
                <a16:creationId xmlns:a16="http://schemas.microsoft.com/office/drawing/2014/main" id="{30E7922E-678F-4921-B28F-BD5AAF8CF89F}"/>
              </a:ext>
            </a:extLst>
          </p:cNvPr>
          <p:cNvSpPr/>
          <p:nvPr/>
        </p:nvSpPr>
        <p:spPr>
          <a:xfrm>
            <a:off x="2717071" y="2405911"/>
            <a:ext cx="1320536"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peech Bubble: Rectangle with Corners Rounded 27">
            <a:extLst>
              <a:ext uri="{FF2B5EF4-FFF2-40B4-BE49-F238E27FC236}">
                <a16:creationId xmlns:a16="http://schemas.microsoft.com/office/drawing/2014/main" id="{DE6FEBFE-D6CD-4D7E-99A5-7D2C4B84C36C}"/>
              </a:ext>
            </a:extLst>
          </p:cNvPr>
          <p:cNvSpPr/>
          <p:nvPr/>
        </p:nvSpPr>
        <p:spPr>
          <a:xfrm>
            <a:off x="9246841" y="2273623"/>
            <a:ext cx="1611422" cy="721826"/>
          </a:xfrm>
          <a:prstGeom prst="wedgeRoundRectCallout">
            <a:avLst>
              <a:gd name="adj1" fmla="val -51821"/>
              <a:gd name="adj2" fmla="val 9305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Candidate Key</a:t>
            </a:r>
          </a:p>
          <a:p>
            <a:pPr algn="ctr"/>
            <a:r>
              <a:rPr lang="en-US" dirty="0" err="1">
                <a:solidFill>
                  <a:schemeClr val="tx2"/>
                </a:solidFill>
              </a:rPr>
              <a:t>Emp_EmailID</a:t>
            </a:r>
            <a:endParaRPr lang="en-US" dirty="0">
              <a:solidFill>
                <a:schemeClr val="tx2"/>
              </a:solidFill>
            </a:endParaRPr>
          </a:p>
        </p:txBody>
      </p:sp>
      <p:sp>
        <p:nvSpPr>
          <p:cNvPr id="29" name="Rectangle: Rounded Corners 28">
            <a:extLst>
              <a:ext uri="{FF2B5EF4-FFF2-40B4-BE49-F238E27FC236}">
                <a16:creationId xmlns:a16="http://schemas.microsoft.com/office/drawing/2014/main" id="{EE6D77E5-D60A-43D8-B24C-139DC2EEFCC0}"/>
              </a:ext>
            </a:extLst>
          </p:cNvPr>
          <p:cNvSpPr/>
          <p:nvPr/>
        </p:nvSpPr>
        <p:spPr>
          <a:xfrm>
            <a:off x="6948328" y="2334940"/>
            <a:ext cx="2228622" cy="3333511"/>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ular Callout 14">
            <a:extLst>
              <a:ext uri="{FF2B5EF4-FFF2-40B4-BE49-F238E27FC236}">
                <a16:creationId xmlns:a16="http://schemas.microsoft.com/office/drawing/2014/main" id="{85F96480-FD4D-46F4-952C-B170EDF4A2F5}"/>
              </a:ext>
            </a:extLst>
          </p:cNvPr>
          <p:cNvSpPr/>
          <p:nvPr/>
        </p:nvSpPr>
        <p:spPr>
          <a:xfrm>
            <a:off x="10724633" y="3429000"/>
            <a:ext cx="1243838" cy="721826"/>
          </a:xfrm>
          <a:prstGeom prst="wedgeRoundRectCallout">
            <a:avLst>
              <a:gd name="adj1" fmla="val -55487"/>
              <a:gd name="adj2" fmla="val -103957"/>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Alternate Key</a:t>
            </a:r>
          </a:p>
        </p:txBody>
      </p:sp>
      <p:sp>
        <p:nvSpPr>
          <p:cNvPr id="4" name="Rounded Rectangular Callout 14">
            <a:extLst>
              <a:ext uri="{FF2B5EF4-FFF2-40B4-BE49-F238E27FC236}">
                <a16:creationId xmlns:a16="http://schemas.microsoft.com/office/drawing/2014/main" id="{43FA64D2-7539-3F58-924C-46438C7B4FF3}"/>
              </a:ext>
            </a:extLst>
          </p:cNvPr>
          <p:cNvSpPr/>
          <p:nvPr/>
        </p:nvSpPr>
        <p:spPr>
          <a:xfrm>
            <a:off x="624441" y="3429000"/>
            <a:ext cx="1239084" cy="721826"/>
          </a:xfrm>
          <a:prstGeom prst="wedgeRoundRectCallout">
            <a:avLst>
              <a:gd name="adj1" fmla="val 59411"/>
              <a:gd name="adj2" fmla="val -111975"/>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Alternate Key</a:t>
            </a:r>
          </a:p>
        </p:txBody>
      </p:sp>
    </p:spTree>
    <p:extLst>
      <p:ext uri="{BB962C8B-B14F-4D97-AF65-F5344CB8AC3E}">
        <p14:creationId xmlns:p14="http://schemas.microsoft.com/office/powerpoint/2010/main" val="192575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30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30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29" grpId="0" animBg="1"/>
      <p:bldP spid="31" grpId="0" animBg="1"/>
      <p:bldP spid="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F1A63-290B-C6DF-568A-04CDC02DA00B}"/>
              </a:ext>
            </a:extLst>
          </p:cNvPr>
          <p:cNvSpPr>
            <a:spLocks noGrp="1"/>
          </p:cNvSpPr>
          <p:nvPr>
            <p:ph type="title"/>
          </p:nvPr>
        </p:nvSpPr>
        <p:spPr/>
        <p:txBody>
          <a:bodyPr/>
          <a:lstStyle/>
          <a:p>
            <a:r>
              <a:rPr lang="en-US" dirty="0"/>
              <a:t>Exercise: Alternate Key</a:t>
            </a:r>
            <a:endParaRPr lang="en-IN" dirty="0"/>
          </a:p>
        </p:txBody>
      </p:sp>
      <p:graphicFrame>
        <p:nvGraphicFramePr>
          <p:cNvPr id="6" name="Content Placeholder 4">
            <a:extLst>
              <a:ext uri="{FF2B5EF4-FFF2-40B4-BE49-F238E27FC236}">
                <a16:creationId xmlns:a16="http://schemas.microsoft.com/office/drawing/2014/main" id="{9654E429-F766-B39C-811F-B66CFF9D78DA}"/>
              </a:ext>
            </a:extLst>
          </p:cNvPr>
          <p:cNvGraphicFramePr>
            <a:graphicFrameLocks/>
          </p:cNvGraphicFramePr>
          <p:nvPr>
            <p:extLst>
              <p:ext uri="{D42A27DB-BD31-4B8C-83A1-F6EECF244321}">
                <p14:modId xmlns:p14="http://schemas.microsoft.com/office/powerpoint/2010/main" val="2000840567"/>
              </p:ext>
            </p:extLst>
          </p:nvPr>
        </p:nvGraphicFramePr>
        <p:xfrm>
          <a:off x="4450464" y="1229204"/>
          <a:ext cx="7647300" cy="4114800"/>
        </p:xfrm>
        <a:graphic>
          <a:graphicData uri="http://schemas.openxmlformats.org/drawingml/2006/table">
            <a:tbl>
              <a:tblPr firstRow="1" bandRow="1">
                <a:tableStyleId>{8EC20E35-A176-4012-BC5E-935CFFF8708E}</a:tableStyleId>
              </a:tblPr>
              <a:tblGrid>
                <a:gridCol w="1492370">
                  <a:extLst>
                    <a:ext uri="{9D8B030D-6E8A-4147-A177-3AD203B41FA5}">
                      <a16:colId xmlns:a16="http://schemas.microsoft.com/office/drawing/2014/main" val="20000"/>
                    </a:ext>
                  </a:extLst>
                </a:gridCol>
                <a:gridCol w="1001294">
                  <a:extLst>
                    <a:ext uri="{9D8B030D-6E8A-4147-A177-3AD203B41FA5}">
                      <a16:colId xmlns:a16="http://schemas.microsoft.com/office/drawing/2014/main" val="20001"/>
                    </a:ext>
                  </a:extLst>
                </a:gridCol>
                <a:gridCol w="1181721">
                  <a:extLst>
                    <a:ext uri="{9D8B030D-6E8A-4147-A177-3AD203B41FA5}">
                      <a16:colId xmlns:a16="http://schemas.microsoft.com/office/drawing/2014/main" val="20002"/>
                    </a:ext>
                  </a:extLst>
                </a:gridCol>
                <a:gridCol w="631026">
                  <a:extLst>
                    <a:ext uri="{9D8B030D-6E8A-4147-A177-3AD203B41FA5}">
                      <a16:colId xmlns:a16="http://schemas.microsoft.com/office/drawing/2014/main" val="20003"/>
                    </a:ext>
                  </a:extLst>
                </a:gridCol>
                <a:gridCol w="1235065">
                  <a:extLst>
                    <a:ext uri="{9D8B030D-6E8A-4147-A177-3AD203B41FA5}">
                      <a16:colId xmlns:a16="http://schemas.microsoft.com/office/drawing/2014/main" val="17286648"/>
                    </a:ext>
                  </a:extLst>
                </a:gridCol>
                <a:gridCol w="2105824">
                  <a:extLst>
                    <a:ext uri="{9D8B030D-6E8A-4147-A177-3AD203B41FA5}">
                      <a16:colId xmlns:a16="http://schemas.microsoft.com/office/drawing/2014/main" val="1292025233"/>
                    </a:ext>
                  </a:extLst>
                </a:gridCol>
              </a:tblGrid>
              <a:tr h="411480">
                <a:tc>
                  <a:txBody>
                    <a:bodyPr/>
                    <a:lstStyle/>
                    <a:p>
                      <a:pPr algn="l"/>
                      <a:r>
                        <a:rPr lang="en-US" b="1" u="none" dirty="0">
                          <a:solidFill>
                            <a:schemeClr val="tx1"/>
                          </a:solidFill>
                        </a:rPr>
                        <a:t>Enrollment 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Aadhar 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Phone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Email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IN" sz="1800" b="0" i="0" kern="1200" dirty="0">
                          <a:solidFill>
                            <a:schemeClr val="dk1"/>
                          </a:solidFill>
                          <a:effectLst/>
                          <a:latin typeface="+mn-lt"/>
                          <a:ea typeface="+mn-ea"/>
                          <a:cs typeface="+mn-cs"/>
                        </a:rPr>
                        <a:t>25010101003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12346546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636262652</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u="sng" kern="1200" dirty="0">
                          <a:solidFill>
                            <a:schemeClr val="tx1"/>
                          </a:solidFill>
                        </a:rPr>
                        <a:t>Ramesh</a:t>
                      </a:r>
                      <a:r>
                        <a:rPr lang="en-US" u="sng" dirty="0">
                          <a:solidFill>
                            <a:schemeClr val="tx1"/>
                          </a:solidFill>
                          <a:hlinkClick r:id="rId2">
                            <a:extLst>
                              <a:ext uri="{A12FA001-AC4F-418D-AE19-62706E023703}">
                                <ahyp:hlinkClr xmlns:ahyp="http://schemas.microsoft.com/office/drawing/2018/hyperlinkcolor" xmlns="" val="tx"/>
                              </a:ext>
                            </a:extLst>
                          </a:hlinkClick>
                        </a:rPr>
                        <a:t>@gmail.com</a:t>
                      </a:r>
                      <a:r>
                        <a:rPr lang="en-US" u="sng" dirty="0">
                          <a:solidFill>
                            <a:schemeClr val="tx1"/>
                          </a:solidFill>
                        </a:rPr>
                        <a:t> </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IN" sz="1800" b="0" i="0" kern="1200" dirty="0">
                          <a:solidFill>
                            <a:schemeClr val="dk1"/>
                          </a:solidFill>
                          <a:effectLst/>
                          <a:latin typeface="+mn-lt"/>
                          <a:ea typeface="+mn-ea"/>
                          <a:cs typeface="+mn-cs"/>
                        </a:rPr>
                        <a:t>22010101954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54464454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936262653</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u="sng" kern="1200" dirty="0">
                          <a:solidFill>
                            <a:schemeClr val="tx1"/>
                          </a:solidFill>
                        </a:rPr>
                        <a:t>Mahesh</a:t>
                      </a:r>
                      <a:r>
                        <a:rPr lang="en-US" u="sng" dirty="0">
                          <a:solidFill>
                            <a:schemeClr val="tx1"/>
                          </a:solidFill>
                          <a:hlinkClick r:id="rId3">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IN" sz="1800" b="0" i="0" kern="1200" dirty="0">
                          <a:solidFill>
                            <a:schemeClr val="dk1"/>
                          </a:solidFill>
                          <a:effectLst/>
                          <a:latin typeface="+mn-lt"/>
                          <a:ea typeface="+mn-ea"/>
                          <a:cs typeface="+mn-cs"/>
                        </a:rPr>
                        <a:t>23010101457</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27357257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b="0" i="0" kern="1200" dirty="0">
                          <a:solidFill>
                            <a:schemeClr val="dk1"/>
                          </a:solidFill>
                          <a:effectLst/>
                          <a:latin typeface="+mn-lt"/>
                          <a:ea typeface="+mn-ea"/>
                          <a:cs typeface="+mn-cs"/>
                        </a:rPr>
                        <a:t>946262679</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Suresh</a:t>
                      </a:r>
                      <a:r>
                        <a:rPr lang="en-US" u="sng" dirty="0">
                          <a:solidFill>
                            <a:schemeClr val="tx1"/>
                          </a:solidFill>
                          <a:hlinkClick r:id="rId4">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IN" sz="1800" b="0" i="0" kern="1200" dirty="0">
                          <a:solidFill>
                            <a:schemeClr val="dk1"/>
                          </a:solidFill>
                          <a:effectLst/>
                          <a:latin typeface="+mn-lt"/>
                          <a:ea typeface="+mn-ea"/>
                          <a:cs typeface="+mn-cs"/>
                        </a:rPr>
                        <a:t>21010101756</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73273732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453178921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Amit</a:t>
                      </a:r>
                      <a:r>
                        <a:rPr lang="en-US" u="sng" dirty="0">
                          <a:solidFill>
                            <a:schemeClr val="tx1"/>
                          </a:solidFill>
                          <a:hlinkClick r:id="rId5">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IN" sz="1800" b="0" i="0" kern="1200" dirty="0">
                          <a:solidFill>
                            <a:schemeClr val="dk1"/>
                          </a:solidFill>
                          <a:effectLst/>
                          <a:latin typeface="+mn-lt"/>
                          <a:ea typeface="+mn-ea"/>
                          <a:cs typeface="+mn-cs"/>
                        </a:rPr>
                        <a:t>22010101473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14245477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123456457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Anita</a:t>
                      </a:r>
                      <a:r>
                        <a:rPr lang="en-US" u="sng" dirty="0">
                          <a:solidFill>
                            <a:schemeClr val="tx1"/>
                          </a:solidFill>
                          <a:hlinkClick r:id="rId6">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IN" sz="1800" b="0" i="0" kern="1200" dirty="0">
                          <a:solidFill>
                            <a:schemeClr val="dk1"/>
                          </a:solidFill>
                          <a:effectLst/>
                          <a:latin typeface="+mn-lt"/>
                          <a:ea typeface="+mn-ea"/>
                          <a:cs typeface="+mn-cs"/>
                        </a:rPr>
                        <a:t>23010101464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32124454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897421456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Reeta</a:t>
                      </a:r>
                      <a:r>
                        <a:rPr lang="en-IN" u="sng" dirty="0">
                          <a:solidFill>
                            <a:schemeClr val="tx1"/>
                          </a:solidFill>
                          <a:hlinkClick r:id="rId7">
                            <a:extLst>
                              <a:ext uri="{A12FA001-AC4F-418D-AE19-62706E023703}">
                                <ahyp:hlinkClr xmlns:ahyp="http://schemas.microsoft.com/office/drawing/2018/hyperlinkcolor" xmlns="" val="tx"/>
                              </a:ext>
                            </a:extLst>
                          </a:hlinkClick>
                        </a:rPr>
                        <a:t>@gmail.com</a:t>
                      </a:r>
                      <a:endParaRPr lang="en-IN"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IN" sz="1800" b="0" i="0" kern="1200" dirty="0">
                          <a:solidFill>
                            <a:schemeClr val="dk1"/>
                          </a:solidFill>
                          <a:effectLst/>
                          <a:latin typeface="+mn-lt"/>
                          <a:ea typeface="+mn-ea"/>
                          <a:cs typeface="+mn-cs"/>
                        </a:rPr>
                        <a:t>25010101024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56446879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654548778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Rohit</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IN" sz="1800" b="0" i="0" kern="1200" dirty="0">
                          <a:solidFill>
                            <a:schemeClr val="dk1"/>
                          </a:solidFill>
                          <a:effectLst/>
                          <a:latin typeface="+mn-lt"/>
                          <a:ea typeface="+mn-ea"/>
                          <a:cs typeface="+mn-cs"/>
                        </a:rPr>
                        <a:t>20010101454</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31255456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258698472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Chetan</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endParaRPr lang="en-US"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IN" sz="1800" b="0" i="0" kern="1200" dirty="0">
                          <a:solidFill>
                            <a:schemeClr val="dk1"/>
                          </a:solidFill>
                          <a:effectLst/>
                          <a:latin typeface="+mn-lt"/>
                          <a:ea typeface="+mn-ea"/>
                          <a:cs typeface="+mn-cs"/>
                        </a:rPr>
                        <a:t>22010101793</a:t>
                      </a:r>
                      <a:endParaRPr lang="en-US" b="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45217912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598736524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u="sng" dirty="0">
                          <a:solidFill>
                            <a:schemeClr val="tx1"/>
                          </a:solidFill>
                        </a:rPr>
                        <a:t>Rakesh</a:t>
                      </a:r>
                      <a:r>
                        <a:rPr lang="en-IN" u="sng" dirty="0">
                          <a:solidFill>
                            <a:schemeClr val="tx1"/>
                          </a:solidFill>
                          <a:hlinkClick r:id="rId8">
                            <a:extLst>
                              <a:ext uri="{A12FA001-AC4F-418D-AE19-62706E023703}">
                                <ahyp:hlinkClr xmlns:ahyp="http://schemas.microsoft.com/office/drawing/2018/hyperlinkcolor" xmlns="" val="tx"/>
                              </a:ext>
                            </a:extLst>
                          </a:hlinkClick>
                        </a:rPr>
                        <a:t>@gmail.com</a:t>
                      </a:r>
                      <a:r>
                        <a:rPr lang="en-IN" u="sng" dirty="0">
                          <a:solidFill>
                            <a:schemeClr val="tx1"/>
                          </a:solidFill>
                        </a:rPr>
                        <a:t> </a:t>
                      </a:r>
                      <a:endParaRPr lang="en-US" u="sng" dirty="0">
                        <a:solidFill>
                          <a:schemeClr val="tx1"/>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7" name="Content Placeholder 4">
            <a:extLst>
              <a:ext uri="{FF2B5EF4-FFF2-40B4-BE49-F238E27FC236}">
                <a16:creationId xmlns:a16="http://schemas.microsoft.com/office/drawing/2014/main" id="{950D394B-AA84-DEDB-D513-E9414691A6CB}"/>
              </a:ext>
            </a:extLst>
          </p:cNvPr>
          <p:cNvGraphicFramePr>
            <a:graphicFrameLocks/>
          </p:cNvGraphicFramePr>
          <p:nvPr/>
        </p:nvGraphicFramePr>
        <p:xfrm>
          <a:off x="4450464"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sp>
        <p:nvSpPr>
          <p:cNvPr id="12" name="Content Placeholder 4">
            <a:extLst>
              <a:ext uri="{FF2B5EF4-FFF2-40B4-BE49-F238E27FC236}">
                <a16:creationId xmlns:a16="http://schemas.microsoft.com/office/drawing/2014/main" id="{BD244AB5-7B5D-21D8-D807-57EB11168BDE}"/>
              </a:ext>
            </a:extLst>
          </p:cNvPr>
          <p:cNvSpPr txBox="1">
            <a:spLocks/>
          </p:cNvSpPr>
          <p:nvPr/>
        </p:nvSpPr>
        <p:spPr>
          <a:xfrm>
            <a:off x="112979" y="743376"/>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E47A1"/>
                </a:solidFill>
              </a:rPr>
              <a:t>Candidate keys</a:t>
            </a:r>
          </a:p>
          <a:p>
            <a:pPr lvl="1"/>
            <a:r>
              <a:rPr lang="en-US" dirty="0">
                <a:solidFill>
                  <a:srgbClr val="00B050"/>
                </a:solidFill>
              </a:rPr>
              <a:t>Enrollment no</a:t>
            </a:r>
          </a:p>
          <a:p>
            <a:pPr lvl="1"/>
            <a:r>
              <a:rPr lang="en-US" dirty="0"/>
              <a:t>Aadhar no</a:t>
            </a:r>
          </a:p>
          <a:p>
            <a:pPr lvl="1"/>
            <a:r>
              <a:rPr lang="en-US" dirty="0"/>
              <a:t>Phone</a:t>
            </a:r>
          </a:p>
          <a:p>
            <a:pPr lvl="1"/>
            <a:r>
              <a:rPr lang="en-US" dirty="0"/>
              <a:t>Email</a:t>
            </a:r>
          </a:p>
          <a:p>
            <a:r>
              <a:rPr lang="en-US" b="1" dirty="0">
                <a:solidFill>
                  <a:srgbClr val="0E47A1"/>
                </a:solidFill>
              </a:rPr>
              <a:t>Primary key</a:t>
            </a:r>
          </a:p>
          <a:p>
            <a:pPr marL="887412" lvl="1" indent="-342900"/>
            <a:r>
              <a:rPr lang="en-US" dirty="0">
                <a:solidFill>
                  <a:srgbClr val="00B050"/>
                </a:solidFill>
              </a:rPr>
              <a:t>Enrollment no</a:t>
            </a:r>
          </a:p>
          <a:p>
            <a:r>
              <a:rPr lang="en-US" b="1" dirty="0">
                <a:solidFill>
                  <a:srgbClr val="0E47A1"/>
                </a:solidFill>
              </a:rPr>
              <a:t>Alternate key</a:t>
            </a:r>
          </a:p>
          <a:p>
            <a:pPr lvl="1"/>
            <a:r>
              <a:rPr lang="en-US" dirty="0">
                <a:solidFill>
                  <a:srgbClr val="C00000"/>
                </a:solidFill>
              </a:rPr>
              <a:t>Aadhar no</a:t>
            </a:r>
          </a:p>
          <a:p>
            <a:pPr lvl="1"/>
            <a:r>
              <a:rPr lang="en-US" dirty="0">
                <a:solidFill>
                  <a:srgbClr val="C00000"/>
                </a:solidFill>
              </a:rPr>
              <a:t>Phone</a:t>
            </a:r>
          </a:p>
          <a:p>
            <a:pPr lvl="1"/>
            <a:r>
              <a:rPr lang="en-US" dirty="0">
                <a:solidFill>
                  <a:srgbClr val="C00000"/>
                </a:solidFill>
              </a:rPr>
              <a:t>Email</a:t>
            </a:r>
          </a:p>
          <a:p>
            <a:pPr marL="887412" lvl="1" indent="-342900"/>
            <a:endParaRPr lang="en-US" dirty="0"/>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90273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2">
                                            <p:txEl>
                                              <p:pRg st="2" end="2"/>
                                            </p:txEl>
                                          </p:spTgt>
                                        </p:tgtEl>
                                        <p:attrNameLst>
                                          <p:attrName>style.color</p:attrName>
                                        </p:attrNameLst>
                                      </p:cBhvr>
                                      <p:to>
                                        <a:srgbClr val="C00000"/>
                                      </p:to>
                                    </p:animClr>
                                  </p:childTnLst>
                                </p:cTn>
                              </p:par>
                              <p:par>
                                <p:cTn id="7" presetID="3" presetClass="emph" presetSubtype="2" fill="hold" nodeType="withEffect">
                                  <p:stCondLst>
                                    <p:cond delay="0"/>
                                  </p:stCondLst>
                                  <p:childTnLst>
                                    <p:animClr clrSpc="rgb" dir="cw">
                                      <p:cBhvr override="childStyle">
                                        <p:cTn id="8" dur="2000" fill="hold"/>
                                        <p:tgtEl>
                                          <p:spTgt spid="12">
                                            <p:txEl>
                                              <p:pRg st="3" end="3"/>
                                            </p:txEl>
                                          </p:spTgt>
                                        </p:tgtEl>
                                        <p:attrNameLst>
                                          <p:attrName>style.color</p:attrName>
                                        </p:attrNameLst>
                                      </p:cBhvr>
                                      <p:to>
                                        <a:srgbClr val="C00000"/>
                                      </p:to>
                                    </p:animClr>
                                  </p:childTnLst>
                                </p:cTn>
                              </p:par>
                              <p:par>
                                <p:cTn id="9" presetID="3" presetClass="emph" presetSubtype="2" fill="hold" nodeType="withEffect">
                                  <p:stCondLst>
                                    <p:cond delay="0"/>
                                  </p:stCondLst>
                                  <p:childTnLst>
                                    <p:animClr clrSpc="rgb" dir="cw">
                                      <p:cBhvr override="childStyle">
                                        <p:cTn id="10" dur="2000" fill="hold"/>
                                        <p:tgtEl>
                                          <p:spTgt spid="12">
                                            <p:txEl>
                                              <p:pRg st="4" end="4"/>
                                            </p:txEl>
                                          </p:spTgt>
                                        </p:tgtEl>
                                        <p:attrNameLst>
                                          <p:attrName>style.color</p:attrName>
                                        </p:attrNameLst>
                                      </p:cBhvr>
                                      <p:to>
                                        <a:srgbClr val="C00000"/>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B97B-FE2C-4E82-A587-FEB4626751D9}"/>
              </a:ext>
            </a:extLst>
          </p:cNvPr>
          <p:cNvSpPr>
            <a:spLocks noGrp="1"/>
          </p:cNvSpPr>
          <p:nvPr>
            <p:ph type="title"/>
          </p:nvPr>
        </p:nvSpPr>
        <p:spPr/>
        <p:txBody>
          <a:bodyPr/>
          <a:lstStyle/>
          <a:p>
            <a:r>
              <a:rPr lang="en-US" dirty="0"/>
              <a:t>Unique Key</a:t>
            </a:r>
          </a:p>
        </p:txBody>
      </p:sp>
      <p:sp>
        <p:nvSpPr>
          <p:cNvPr id="3" name="Content Placeholder 2">
            <a:extLst>
              <a:ext uri="{FF2B5EF4-FFF2-40B4-BE49-F238E27FC236}">
                <a16:creationId xmlns:a16="http://schemas.microsoft.com/office/drawing/2014/main" id="{F662791B-DDC4-4532-A660-DF0EB12A3D10}"/>
              </a:ext>
            </a:extLst>
          </p:cNvPr>
          <p:cNvSpPr>
            <a:spLocks noGrp="1"/>
          </p:cNvSpPr>
          <p:nvPr>
            <p:ph idx="1"/>
          </p:nvPr>
        </p:nvSpPr>
        <p:spPr/>
        <p:txBody>
          <a:bodyPr/>
          <a:lstStyle/>
          <a:p>
            <a:r>
              <a:rPr lang="en-US" dirty="0"/>
              <a:t>It uniquely identify the tuple but it may contain </a:t>
            </a:r>
            <a:r>
              <a:rPr lang="en-US" b="1" dirty="0">
                <a:solidFill>
                  <a:srgbClr val="C00000"/>
                </a:solidFill>
              </a:rPr>
              <a:t>NULL value</a:t>
            </a:r>
            <a:r>
              <a:rPr lang="en-US" dirty="0"/>
              <a:t>.</a:t>
            </a:r>
          </a:p>
          <a:p>
            <a:r>
              <a:rPr lang="en-US" dirty="0"/>
              <a:t>NULL is also allowed only </a:t>
            </a:r>
            <a:r>
              <a:rPr lang="en-US" dirty="0">
                <a:solidFill>
                  <a:srgbClr val="C00000"/>
                </a:solidFill>
              </a:rPr>
              <a:t>once</a:t>
            </a:r>
            <a:r>
              <a:rPr lang="en-US" dirty="0"/>
              <a:t>.</a:t>
            </a:r>
          </a:p>
        </p:txBody>
      </p:sp>
      <p:graphicFrame>
        <p:nvGraphicFramePr>
          <p:cNvPr id="23" name="Content Placeholder 4">
            <a:extLst>
              <a:ext uri="{FF2B5EF4-FFF2-40B4-BE49-F238E27FC236}">
                <a16:creationId xmlns:a16="http://schemas.microsoft.com/office/drawing/2014/main" id="{0589B6AC-4280-45AD-8C67-FEE0A5B4DE56}"/>
              </a:ext>
            </a:extLst>
          </p:cNvPr>
          <p:cNvGraphicFramePr>
            <a:graphicFrameLocks/>
          </p:cNvGraphicFramePr>
          <p:nvPr/>
        </p:nvGraphicFramePr>
        <p:xfrm>
          <a:off x="2172123" y="2376611"/>
          <a:ext cx="700482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304123">
                  <a:extLst>
                    <a:ext uri="{9D8B030D-6E8A-4147-A177-3AD203B41FA5}">
                      <a16:colId xmlns:a16="http://schemas.microsoft.com/office/drawing/2014/main" val="2766505883"/>
                    </a:ext>
                  </a:extLst>
                </a:gridCol>
                <a:gridCol w="1268361">
                  <a:extLst>
                    <a:ext uri="{9D8B030D-6E8A-4147-A177-3AD203B41FA5}">
                      <a16:colId xmlns:a16="http://schemas.microsoft.com/office/drawing/2014/main" val="20000"/>
                    </a:ext>
                  </a:extLst>
                </a:gridCol>
                <a:gridCol w="1679995">
                  <a:extLst>
                    <a:ext uri="{9D8B030D-6E8A-4147-A177-3AD203B41FA5}">
                      <a16:colId xmlns:a16="http://schemas.microsoft.com/office/drawing/2014/main" val="20002"/>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4" name="Speech Bubble: Rectangle with Corners Rounded 23">
            <a:extLst>
              <a:ext uri="{FF2B5EF4-FFF2-40B4-BE49-F238E27FC236}">
                <a16:creationId xmlns:a16="http://schemas.microsoft.com/office/drawing/2014/main" id="{7A34FB89-50D4-488E-A9BB-8CD384FAAE45}"/>
              </a:ext>
            </a:extLst>
          </p:cNvPr>
          <p:cNvSpPr/>
          <p:nvPr/>
        </p:nvSpPr>
        <p:spPr>
          <a:xfrm>
            <a:off x="724949" y="2224367"/>
            <a:ext cx="1611422" cy="721826"/>
          </a:xfrm>
          <a:prstGeom prst="wedgeRoundRectCallout">
            <a:avLst>
              <a:gd name="adj1" fmla="val 68285"/>
              <a:gd name="adj2" fmla="val 6463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Unique Key</a:t>
            </a:r>
          </a:p>
          <a:p>
            <a:pPr algn="ctr"/>
            <a:r>
              <a:rPr lang="en-US" dirty="0" err="1">
                <a:solidFill>
                  <a:schemeClr val="tx2"/>
                </a:solidFill>
              </a:rPr>
              <a:t>Emp_SSN</a:t>
            </a:r>
            <a:endParaRPr lang="en-US" dirty="0">
              <a:solidFill>
                <a:schemeClr val="tx2"/>
              </a:solidFill>
            </a:endParaRPr>
          </a:p>
        </p:txBody>
      </p:sp>
      <p:sp>
        <p:nvSpPr>
          <p:cNvPr id="25" name="Rectangle: Rounded Corners 24">
            <a:extLst>
              <a:ext uri="{FF2B5EF4-FFF2-40B4-BE49-F238E27FC236}">
                <a16:creationId xmlns:a16="http://schemas.microsoft.com/office/drawing/2014/main" id="{6A243C23-0242-40A3-A1E0-5E9ED7B5A62F}"/>
              </a:ext>
            </a:extLst>
          </p:cNvPr>
          <p:cNvSpPr/>
          <p:nvPr/>
        </p:nvSpPr>
        <p:spPr>
          <a:xfrm>
            <a:off x="4141624" y="2376611"/>
            <a:ext cx="1105468"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Rectangle with Corners Rounded 25">
            <a:extLst>
              <a:ext uri="{FF2B5EF4-FFF2-40B4-BE49-F238E27FC236}">
                <a16:creationId xmlns:a16="http://schemas.microsoft.com/office/drawing/2014/main" id="{55125AF3-4A64-4061-A4DE-0A1703A4D5C0}"/>
              </a:ext>
            </a:extLst>
          </p:cNvPr>
          <p:cNvSpPr/>
          <p:nvPr/>
        </p:nvSpPr>
        <p:spPr>
          <a:xfrm>
            <a:off x="5320532" y="5805315"/>
            <a:ext cx="1627796" cy="721826"/>
          </a:xfrm>
          <a:prstGeom prst="wedgeRoundRectCallout">
            <a:avLst>
              <a:gd name="adj1" fmla="val -70292"/>
              <a:gd name="adj2" fmla="val -61833"/>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Unique Key</a:t>
            </a:r>
          </a:p>
          <a:p>
            <a:pPr algn="ctr"/>
            <a:r>
              <a:rPr lang="en-US" dirty="0" err="1">
                <a:solidFill>
                  <a:schemeClr val="tx2"/>
                </a:solidFill>
              </a:rPr>
              <a:t>Emp_ID</a:t>
            </a:r>
            <a:endParaRPr lang="en-US" dirty="0">
              <a:solidFill>
                <a:schemeClr val="tx2"/>
              </a:solidFill>
            </a:endParaRPr>
          </a:p>
        </p:txBody>
      </p:sp>
      <p:sp>
        <p:nvSpPr>
          <p:cNvPr id="27" name="Rectangle: Rounded Corners 26">
            <a:extLst>
              <a:ext uri="{FF2B5EF4-FFF2-40B4-BE49-F238E27FC236}">
                <a16:creationId xmlns:a16="http://schemas.microsoft.com/office/drawing/2014/main" id="{30E7922E-678F-4921-B28F-BD5AAF8CF89F}"/>
              </a:ext>
            </a:extLst>
          </p:cNvPr>
          <p:cNvSpPr/>
          <p:nvPr/>
        </p:nvSpPr>
        <p:spPr>
          <a:xfrm>
            <a:off x="2717071" y="2405911"/>
            <a:ext cx="1320536" cy="3291840"/>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peech Bubble: Rectangle with Corners Rounded 27">
            <a:extLst>
              <a:ext uri="{FF2B5EF4-FFF2-40B4-BE49-F238E27FC236}">
                <a16:creationId xmlns:a16="http://schemas.microsoft.com/office/drawing/2014/main" id="{DE6FEBFE-D6CD-4D7E-99A5-7D2C4B84C36C}"/>
              </a:ext>
            </a:extLst>
          </p:cNvPr>
          <p:cNvSpPr/>
          <p:nvPr/>
        </p:nvSpPr>
        <p:spPr>
          <a:xfrm>
            <a:off x="9246841" y="2273623"/>
            <a:ext cx="1611422" cy="721826"/>
          </a:xfrm>
          <a:prstGeom prst="wedgeRoundRectCallout">
            <a:avLst>
              <a:gd name="adj1" fmla="val -51821"/>
              <a:gd name="adj2" fmla="val 9305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Unique Key</a:t>
            </a:r>
          </a:p>
          <a:p>
            <a:pPr algn="ctr"/>
            <a:r>
              <a:rPr lang="en-US" dirty="0" err="1">
                <a:solidFill>
                  <a:schemeClr val="tx2"/>
                </a:solidFill>
              </a:rPr>
              <a:t>Emp_EmailID</a:t>
            </a:r>
            <a:endParaRPr lang="en-US" dirty="0">
              <a:solidFill>
                <a:schemeClr val="tx2"/>
              </a:solidFill>
            </a:endParaRPr>
          </a:p>
        </p:txBody>
      </p:sp>
      <p:sp>
        <p:nvSpPr>
          <p:cNvPr id="29" name="Rectangle: Rounded Corners 28">
            <a:extLst>
              <a:ext uri="{FF2B5EF4-FFF2-40B4-BE49-F238E27FC236}">
                <a16:creationId xmlns:a16="http://schemas.microsoft.com/office/drawing/2014/main" id="{EE6D77E5-D60A-43D8-B24C-139DC2EEFCC0}"/>
              </a:ext>
            </a:extLst>
          </p:cNvPr>
          <p:cNvSpPr/>
          <p:nvPr/>
        </p:nvSpPr>
        <p:spPr>
          <a:xfrm>
            <a:off x="6948328" y="2334940"/>
            <a:ext cx="2228622" cy="3333511"/>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63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FD579-AB55-448D-B07D-E2A2CB1D03BE}"/>
              </a:ext>
            </a:extLst>
          </p:cNvPr>
          <p:cNvSpPr>
            <a:spLocks noGrp="1"/>
          </p:cNvSpPr>
          <p:nvPr>
            <p:ph type="title"/>
          </p:nvPr>
        </p:nvSpPr>
        <p:spPr/>
        <p:txBody>
          <a:bodyPr/>
          <a:lstStyle/>
          <a:p>
            <a:r>
              <a:rPr lang="en-US" dirty="0"/>
              <a:t>Composite Key</a:t>
            </a:r>
          </a:p>
        </p:txBody>
      </p:sp>
      <p:sp>
        <p:nvSpPr>
          <p:cNvPr id="5" name="Content Placeholder 4">
            <a:extLst>
              <a:ext uri="{FF2B5EF4-FFF2-40B4-BE49-F238E27FC236}">
                <a16:creationId xmlns:a16="http://schemas.microsoft.com/office/drawing/2014/main" id="{6307AAC2-CA7B-4FD6-98B1-1FCDA016EE61}"/>
              </a:ext>
            </a:extLst>
          </p:cNvPr>
          <p:cNvSpPr>
            <a:spLocks noGrp="1"/>
          </p:cNvSpPr>
          <p:nvPr>
            <p:ph idx="1"/>
          </p:nvPr>
        </p:nvSpPr>
        <p:spPr/>
        <p:txBody>
          <a:bodyPr/>
          <a:lstStyle/>
          <a:p>
            <a:r>
              <a:rPr lang="en-US" dirty="0"/>
              <a:t>If any key consist of </a:t>
            </a:r>
            <a:r>
              <a:rPr lang="en-US" b="1" dirty="0">
                <a:solidFill>
                  <a:srgbClr val="C00000"/>
                </a:solidFill>
              </a:rPr>
              <a:t>more then one attribute </a:t>
            </a:r>
            <a:r>
              <a:rPr lang="en-US" dirty="0"/>
              <a:t>then it is called </a:t>
            </a:r>
            <a:r>
              <a:rPr lang="en-US" b="1" dirty="0">
                <a:solidFill>
                  <a:srgbClr val="C00000"/>
                </a:solidFill>
              </a:rPr>
              <a:t>Composite Key</a:t>
            </a:r>
            <a:r>
              <a:rPr lang="en-US" dirty="0"/>
              <a:t>.</a:t>
            </a:r>
          </a:p>
        </p:txBody>
      </p:sp>
      <p:graphicFrame>
        <p:nvGraphicFramePr>
          <p:cNvPr id="22" name="Content Placeholder 4">
            <a:extLst>
              <a:ext uri="{FF2B5EF4-FFF2-40B4-BE49-F238E27FC236}">
                <a16:creationId xmlns:a16="http://schemas.microsoft.com/office/drawing/2014/main" id="{B06B88DD-4A3E-4670-BF78-29F35CD6BF5C}"/>
              </a:ext>
            </a:extLst>
          </p:cNvPr>
          <p:cNvGraphicFramePr>
            <a:graphicFrameLocks/>
          </p:cNvGraphicFramePr>
          <p:nvPr>
            <p:extLst>
              <p:ext uri="{D42A27DB-BD31-4B8C-83A1-F6EECF244321}">
                <p14:modId xmlns:p14="http://schemas.microsoft.com/office/powerpoint/2010/main" val="2850190872"/>
              </p:ext>
            </p:extLst>
          </p:nvPr>
        </p:nvGraphicFramePr>
        <p:xfrm>
          <a:off x="6153796" y="2465426"/>
          <a:ext cx="5738307"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563870">
                  <a:extLst>
                    <a:ext uri="{9D8B030D-6E8A-4147-A177-3AD203B41FA5}">
                      <a16:colId xmlns:a16="http://schemas.microsoft.com/office/drawing/2014/main" val="2766505883"/>
                    </a:ext>
                  </a:extLst>
                </a:gridCol>
                <a:gridCol w="1422089">
                  <a:extLst>
                    <a:ext uri="{9D8B030D-6E8A-4147-A177-3AD203B41FA5}">
                      <a16:colId xmlns:a16="http://schemas.microsoft.com/office/drawing/2014/main" val="20000"/>
                    </a:ext>
                  </a:extLst>
                </a:gridCol>
                <a:gridCol w="2210938">
                  <a:extLst>
                    <a:ext uri="{9D8B030D-6E8A-4147-A177-3AD203B41FA5}">
                      <a16:colId xmlns:a16="http://schemas.microsoft.com/office/drawing/2014/main" val="20003"/>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err="1">
                          <a:solidFill>
                            <a:schemeClr val="tx1"/>
                          </a:solidFill>
                          <a:latin typeface="+mn-lt"/>
                          <a:ea typeface="+mn-ea"/>
                          <a:cs typeface="+mn-cs"/>
                        </a:rPr>
                        <a:t>Emp_EmailID</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2"/>
                        </a:rPr>
                        <a:t>mahesh@gmail.com</a:t>
                      </a:r>
                      <a:r>
                        <a:rPr lang="en-US" dirty="0"/>
                        <a:t> </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3"/>
                        </a:rPr>
                        <a:t>rakesh@gmail.com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4"/>
                        </a:rPr>
                        <a:t>mukesh@gmail.com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5"/>
                        </a:rPr>
                        <a:t>kirit@gmail.com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hlinkClick r:id="rId6"/>
                        </a:rPr>
                        <a:t>pritesh@gmail.com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7"/>
                        </a:rPr>
                        <a:t>priti@gmail.com</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hlinkClick r:id="rId8"/>
                        </a:rPr>
                        <a:t>hitesh@gmail.com</a:t>
                      </a:r>
                      <a:r>
                        <a:rPr lang="en-IN" dirty="0"/>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aphicFrame>
        <p:nvGraphicFramePr>
          <p:cNvPr id="23" name="Content Placeholder 4">
            <a:extLst>
              <a:ext uri="{FF2B5EF4-FFF2-40B4-BE49-F238E27FC236}">
                <a16:creationId xmlns:a16="http://schemas.microsoft.com/office/drawing/2014/main" id="{8F60D1A3-8F8F-4EC6-8C10-45735D13BCCA}"/>
              </a:ext>
            </a:extLst>
          </p:cNvPr>
          <p:cNvGraphicFramePr>
            <a:graphicFrameLocks/>
          </p:cNvGraphicFramePr>
          <p:nvPr>
            <p:extLst>
              <p:ext uri="{D42A27DB-BD31-4B8C-83A1-F6EECF244321}">
                <p14:modId xmlns:p14="http://schemas.microsoft.com/office/powerpoint/2010/main" val="2697045284"/>
              </p:ext>
            </p:extLst>
          </p:nvPr>
        </p:nvGraphicFramePr>
        <p:xfrm>
          <a:off x="299897" y="2379854"/>
          <a:ext cx="4793889" cy="3291840"/>
        </p:xfrm>
        <a:graphic>
          <a:graphicData uri="http://schemas.openxmlformats.org/drawingml/2006/table">
            <a:tbl>
              <a:tblPr firstRow="1" bandRow="1">
                <a:tableStyleId>{8EC20E35-A176-4012-BC5E-935CFFF8708E}</a:tableStyleId>
              </a:tblPr>
              <a:tblGrid>
                <a:gridCol w="541410">
                  <a:extLst>
                    <a:ext uri="{9D8B030D-6E8A-4147-A177-3AD203B41FA5}">
                      <a16:colId xmlns:a16="http://schemas.microsoft.com/office/drawing/2014/main" val="804896088"/>
                    </a:ext>
                  </a:extLst>
                </a:gridCol>
                <a:gridCol w="1563870">
                  <a:extLst>
                    <a:ext uri="{9D8B030D-6E8A-4147-A177-3AD203B41FA5}">
                      <a16:colId xmlns:a16="http://schemas.microsoft.com/office/drawing/2014/main" val="2766505883"/>
                    </a:ext>
                  </a:extLst>
                </a:gridCol>
                <a:gridCol w="1422089">
                  <a:extLst>
                    <a:ext uri="{9D8B030D-6E8A-4147-A177-3AD203B41FA5}">
                      <a16:colId xmlns:a16="http://schemas.microsoft.com/office/drawing/2014/main" val="20000"/>
                    </a:ext>
                  </a:extLst>
                </a:gridCol>
                <a:gridCol w="1266520">
                  <a:extLst>
                    <a:ext uri="{9D8B030D-6E8A-4147-A177-3AD203B41FA5}">
                      <a16:colId xmlns:a16="http://schemas.microsoft.com/office/drawing/2014/main" val="20002"/>
                    </a:ext>
                  </a:extLst>
                </a:gridCol>
              </a:tblGrid>
              <a:tr h="411480">
                <a:tc rowSpan="8">
                  <a:txBody>
                    <a:bodyPr/>
                    <a:lstStyle/>
                    <a:p>
                      <a:pPr algn="l"/>
                      <a:r>
                        <a:rPr lang="en-US" b="1" dirty="0">
                          <a:solidFill>
                            <a:schemeClr val="tx2"/>
                          </a:solidFill>
                        </a:rPr>
                        <a:t>Employee</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Emp_SSN</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EmpID</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err="1">
                          <a:solidFill>
                            <a:schemeClr val="tx1"/>
                          </a:solidFill>
                        </a:rPr>
                        <a:t>Emp_Name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115121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Mahesh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854121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321412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Mukesh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854113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Kirit</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513142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dirty="0"/>
                        <a:t>105</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Pritesh</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251438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err="1"/>
                        <a:t>Priti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327812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Hitesh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24" name="Speech Bubble: Rectangle with Corners Rounded 23">
            <a:extLst>
              <a:ext uri="{FF2B5EF4-FFF2-40B4-BE49-F238E27FC236}">
                <a16:creationId xmlns:a16="http://schemas.microsoft.com/office/drawing/2014/main" id="{9FD5325F-2FF6-4B49-B8FB-FC90DF209425}"/>
              </a:ext>
            </a:extLst>
          </p:cNvPr>
          <p:cNvSpPr/>
          <p:nvPr/>
        </p:nvSpPr>
        <p:spPr>
          <a:xfrm>
            <a:off x="8207547" y="1428856"/>
            <a:ext cx="3853273" cy="711200"/>
          </a:xfrm>
          <a:prstGeom prst="wedgeRoundRectCallout">
            <a:avLst>
              <a:gd name="adj1" fmla="val -51086"/>
              <a:gd name="adj2" fmla="val 93027"/>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Composite Key </a:t>
            </a:r>
            <a:r>
              <a:rPr lang="en-US" dirty="0">
                <a:solidFill>
                  <a:schemeClr val="tx2"/>
                </a:solidFill>
              </a:rPr>
              <a:t> </a:t>
            </a:r>
          </a:p>
          <a:p>
            <a:pPr algn="ctr"/>
            <a:r>
              <a:rPr lang="en-US" dirty="0" err="1">
                <a:solidFill>
                  <a:schemeClr val="tx2"/>
                </a:solidFill>
              </a:rPr>
              <a:t>Emp_SSN</a:t>
            </a:r>
            <a:r>
              <a:rPr lang="en-US" dirty="0">
                <a:solidFill>
                  <a:schemeClr val="tx2"/>
                </a:solidFill>
              </a:rPr>
              <a:t>, </a:t>
            </a:r>
            <a:r>
              <a:rPr lang="en-US" dirty="0" err="1">
                <a:solidFill>
                  <a:schemeClr val="tx2"/>
                </a:solidFill>
              </a:rPr>
              <a:t>Emp_ID</a:t>
            </a:r>
            <a:r>
              <a:rPr lang="en-US" dirty="0">
                <a:solidFill>
                  <a:schemeClr val="tx2"/>
                </a:solidFill>
              </a:rPr>
              <a:t>, </a:t>
            </a:r>
            <a:r>
              <a:rPr lang="en-US" dirty="0" err="1">
                <a:solidFill>
                  <a:schemeClr val="tx2"/>
                </a:solidFill>
              </a:rPr>
              <a:t>Emp_EmailID</a:t>
            </a:r>
            <a:endParaRPr lang="en-US" dirty="0">
              <a:solidFill>
                <a:schemeClr val="tx2"/>
              </a:solidFill>
            </a:endParaRPr>
          </a:p>
        </p:txBody>
      </p:sp>
      <p:sp>
        <p:nvSpPr>
          <p:cNvPr id="25" name="Speech Bubble: Rectangle with Corners Rounded 24">
            <a:extLst>
              <a:ext uri="{FF2B5EF4-FFF2-40B4-BE49-F238E27FC236}">
                <a16:creationId xmlns:a16="http://schemas.microsoft.com/office/drawing/2014/main" id="{A09BD42B-B281-4549-ACFF-50E4C11B2892}"/>
              </a:ext>
            </a:extLst>
          </p:cNvPr>
          <p:cNvSpPr/>
          <p:nvPr/>
        </p:nvSpPr>
        <p:spPr>
          <a:xfrm>
            <a:off x="2988228" y="1341302"/>
            <a:ext cx="3853273" cy="798754"/>
          </a:xfrm>
          <a:prstGeom prst="wedgeRoundRectCallout">
            <a:avLst>
              <a:gd name="adj1" fmla="val -59190"/>
              <a:gd name="adj2" fmla="val 78169"/>
              <a:gd name="adj3" fmla="val 16667"/>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Composite Key</a:t>
            </a:r>
          </a:p>
          <a:p>
            <a:pPr algn="ctr"/>
            <a:r>
              <a:rPr lang="en-US" dirty="0" err="1">
                <a:solidFill>
                  <a:schemeClr val="tx2"/>
                </a:solidFill>
              </a:rPr>
              <a:t>Emp_SSN</a:t>
            </a:r>
            <a:r>
              <a:rPr lang="en-US" dirty="0">
                <a:solidFill>
                  <a:schemeClr val="tx2"/>
                </a:solidFill>
              </a:rPr>
              <a:t>, </a:t>
            </a:r>
            <a:r>
              <a:rPr lang="en-US" dirty="0" err="1">
                <a:solidFill>
                  <a:schemeClr val="tx2"/>
                </a:solidFill>
              </a:rPr>
              <a:t>Emp_Name</a:t>
            </a:r>
            <a:r>
              <a:rPr lang="en-US" dirty="0">
                <a:solidFill>
                  <a:schemeClr val="tx2"/>
                </a:solidFill>
              </a:rPr>
              <a:t>, </a:t>
            </a:r>
            <a:r>
              <a:rPr lang="en-US" dirty="0" err="1">
                <a:solidFill>
                  <a:schemeClr val="tx2"/>
                </a:solidFill>
              </a:rPr>
              <a:t>Emp_ID</a:t>
            </a:r>
            <a:endParaRPr lang="en-US" dirty="0">
              <a:solidFill>
                <a:schemeClr val="tx2"/>
              </a:solidFill>
            </a:endParaRPr>
          </a:p>
        </p:txBody>
      </p:sp>
    </p:spTree>
    <p:extLst>
      <p:ext uri="{BB962C8B-B14F-4D97-AF65-F5344CB8AC3E}">
        <p14:creationId xmlns:p14="http://schemas.microsoft.com/office/powerpoint/2010/main" val="322639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7494-CE77-4975-9426-8946E6D78810}"/>
              </a:ext>
            </a:extLst>
          </p:cNvPr>
          <p:cNvSpPr>
            <a:spLocks noGrp="1"/>
          </p:cNvSpPr>
          <p:nvPr>
            <p:ph type="title"/>
          </p:nvPr>
        </p:nvSpPr>
        <p:spPr/>
        <p:txBody>
          <a:bodyPr/>
          <a:lstStyle/>
          <a:p>
            <a:r>
              <a:rPr lang="en-US" dirty="0"/>
              <a:t>Foreign Key </a:t>
            </a:r>
          </a:p>
        </p:txBody>
      </p:sp>
      <p:sp>
        <p:nvSpPr>
          <p:cNvPr id="3" name="Content Placeholder 2">
            <a:extLst>
              <a:ext uri="{FF2B5EF4-FFF2-40B4-BE49-F238E27FC236}">
                <a16:creationId xmlns:a16="http://schemas.microsoft.com/office/drawing/2014/main" id="{15CCE986-6CC4-4DE8-BEE1-6D22D5BB4B83}"/>
              </a:ext>
            </a:extLst>
          </p:cNvPr>
          <p:cNvSpPr>
            <a:spLocks noGrp="1"/>
          </p:cNvSpPr>
          <p:nvPr>
            <p:ph idx="1"/>
          </p:nvPr>
        </p:nvSpPr>
        <p:spPr/>
        <p:txBody>
          <a:bodyPr/>
          <a:lstStyle/>
          <a:p>
            <a:r>
              <a:rPr lang="en-US" dirty="0"/>
              <a:t>Foreign key provides the </a:t>
            </a:r>
            <a:r>
              <a:rPr lang="en-US" b="1" dirty="0">
                <a:solidFill>
                  <a:srgbClr val="C00000"/>
                </a:solidFill>
              </a:rPr>
              <a:t>link between two relation</a:t>
            </a:r>
            <a:r>
              <a:rPr lang="en-US" dirty="0"/>
              <a:t>(table). </a:t>
            </a:r>
          </a:p>
          <a:p>
            <a:r>
              <a:rPr lang="en-US" dirty="0"/>
              <a:t>A foreign key is a </a:t>
            </a:r>
            <a:r>
              <a:rPr lang="en-US" b="1" dirty="0">
                <a:solidFill>
                  <a:srgbClr val="C00000"/>
                </a:solidFill>
              </a:rPr>
              <a:t>set of one or more attributes </a:t>
            </a:r>
            <a:r>
              <a:rPr lang="en-US" dirty="0"/>
              <a:t>whose values are </a:t>
            </a:r>
            <a:r>
              <a:rPr lang="en-US" b="1" dirty="0">
                <a:solidFill>
                  <a:srgbClr val="C00000"/>
                </a:solidFill>
              </a:rPr>
              <a:t>derived from the primary key </a:t>
            </a:r>
            <a:r>
              <a:rPr lang="en-US" dirty="0"/>
              <a:t>attribute of another relation. </a:t>
            </a:r>
          </a:p>
          <a:p>
            <a:r>
              <a:rPr lang="en-US" dirty="0"/>
              <a:t>A table containing </a:t>
            </a:r>
            <a:r>
              <a:rPr lang="en-US" b="1" dirty="0">
                <a:solidFill>
                  <a:srgbClr val="C00000"/>
                </a:solidFill>
              </a:rPr>
              <a:t>foreign key </a:t>
            </a:r>
            <a:r>
              <a:rPr lang="en-US" dirty="0"/>
              <a:t>is known as </a:t>
            </a:r>
            <a:r>
              <a:rPr lang="en-US" b="1" dirty="0">
                <a:solidFill>
                  <a:srgbClr val="00B050"/>
                </a:solidFill>
              </a:rPr>
              <a:t>child table </a:t>
            </a:r>
            <a:r>
              <a:rPr lang="en-US" dirty="0"/>
              <a:t>and a table containing </a:t>
            </a:r>
            <a:r>
              <a:rPr lang="en-US" b="1" dirty="0">
                <a:solidFill>
                  <a:srgbClr val="C00000"/>
                </a:solidFill>
              </a:rPr>
              <a:t>primary key </a:t>
            </a:r>
            <a:r>
              <a:rPr lang="en-US" dirty="0"/>
              <a:t>is known as </a:t>
            </a:r>
            <a:r>
              <a:rPr lang="en-US" b="1" dirty="0">
                <a:solidFill>
                  <a:srgbClr val="00B050"/>
                </a:solidFill>
              </a:rPr>
              <a:t>parent table</a:t>
            </a:r>
            <a:r>
              <a:rPr lang="en-US" dirty="0"/>
              <a:t>. </a:t>
            </a:r>
          </a:p>
          <a:p>
            <a:endParaRPr lang="en-US" dirty="0"/>
          </a:p>
        </p:txBody>
      </p:sp>
      <p:graphicFrame>
        <p:nvGraphicFramePr>
          <p:cNvPr id="4" name="Content Placeholder 4">
            <a:extLst>
              <a:ext uri="{FF2B5EF4-FFF2-40B4-BE49-F238E27FC236}">
                <a16:creationId xmlns:a16="http://schemas.microsoft.com/office/drawing/2014/main" id="{0F02B256-9846-4DFD-A50A-488D27EAB52A}"/>
              </a:ext>
            </a:extLst>
          </p:cNvPr>
          <p:cNvGraphicFramePr>
            <a:graphicFrameLocks/>
          </p:cNvGraphicFramePr>
          <p:nvPr>
            <p:extLst>
              <p:ext uri="{D42A27DB-BD31-4B8C-83A1-F6EECF244321}">
                <p14:modId xmlns:p14="http://schemas.microsoft.com/office/powerpoint/2010/main" val="2423282455"/>
              </p:ext>
            </p:extLst>
          </p:nvPr>
        </p:nvGraphicFramePr>
        <p:xfrm>
          <a:off x="131179" y="3849643"/>
          <a:ext cx="5880063" cy="2057400"/>
        </p:xfrm>
        <a:graphic>
          <a:graphicData uri="http://schemas.openxmlformats.org/drawingml/2006/table">
            <a:tbl>
              <a:tblPr firstRow="1" bandRow="1">
                <a:tableStyleId>{8EC20E35-A176-4012-BC5E-935CFFF8708E}</a:tableStyleId>
              </a:tblPr>
              <a:tblGrid>
                <a:gridCol w="421195">
                  <a:extLst>
                    <a:ext uri="{9D8B030D-6E8A-4147-A177-3AD203B41FA5}">
                      <a16:colId xmlns:a16="http://schemas.microsoft.com/office/drawing/2014/main" val="804896088"/>
                    </a:ext>
                  </a:extLst>
                </a:gridCol>
                <a:gridCol w="1887855">
                  <a:extLst>
                    <a:ext uri="{9D8B030D-6E8A-4147-A177-3AD203B41FA5}">
                      <a16:colId xmlns:a16="http://schemas.microsoft.com/office/drawing/2014/main" val="2766505883"/>
                    </a:ext>
                  </a:extLst>
                </a:gridCol>
                <a:gridCol w="845127">
                  <a:extLst>
                    <a:ext uri="{9D8B030D-6E8A-4147-A177-3AD203B41FA5}">
                      <a16:colId xmlns:a16="http://schemas.microsoft.com/office/drawing/2014/main" val="20000"/>
                    </a:ext>
                  </a:extLst>
                </a:gridCol>
                <a:gridCol w="900546">
                  <a:extLst>
                    <a:ext uri="{9D8B030D-6E8A-4147-A177-3AD203B41FA5}">
                      <a16:colId xmlns:a16="http://schemas.microsoft.com/office/drawing/2014/main" val="20002"/>
                    </a:ext>
                  </a:extLst>
                </a:gridCol>
                <a:gridCol w="1136072">
                  <a:extLst>
                    <a:ext uri="{9D8B030D-6E8A-4147-A177-3AD203B41FA5}">
                      <a16:colId xmlns:a16="http://schemas.microsoft.com/office/drawing/2014/main" val="20003"/>
                    </a:ext>
                  </a:extLst>
                </a:gridCol>
                <a:gridCol w="689268">
                  <a:extLst>
                    <a:ext uri="{9D8B030D-6E8A-4147-A177-3AD203B41FA5}">
                      <a16:colId xmlns:a16="http://schemas.microsoft.com/office/drawing/2014/main" val="176505781"/>
                    </a:ext>
                  </a:extLst>
                </a:gridCol>
              </a:tblGrid>
              <a:tr h="411480">
                <a:tc rowSpan="5">
                  <a:txBody>
                    <a:bodyPr/>
                    <a:lstStyle/>
                    <a:p>
                      <a:pPr algn="l"/>
                      <a:r>
                        <a:rPr lang="en-US" b="1" dirty="0">
                          <a:solidFill>
                            <a:schemeClr val="tx2"/>
                          </a:solidFill>
                        </a:rPr>
                        <a:t>Student</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EnrollmentNo</a:t>
                      </a:r>
                      <a:r>
                        <a:rPr lang="en-US" b="1" dirty="0">
                          <a:solidFill>
                            <a:schemeClr val="tx1"/>
                          </a:solidFill>
                        </a:rPr>
                        <a:t>(PK)</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RollNo</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Branch</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SPI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rgbClr val="FF0000"/>
                          </a:solidFill>
                          <a:effectLst/>
                          <a:latin typeface="+mn-lt"/>
                          <a:ea typeface="+mn-ea"/>
                          <a:cs typeface="+mn-cs"/>
                        </a:rPr>
                        <a:t>21020201096</a:t>
                      </a:r>
                      <a:endParaRPr lang="en-IN" dirty="0">
                        <a:solidFill>
                          <a:srgbClr val="FF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101</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21020201014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102</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CI</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chemeClr val="dk1"/>
                          </a:solidFill>
                          <a:effectLst/>
                          <a:latin typeface="+mn-lt"/>
                          <a:ea typeface="+mn-ea"/>
                          <a:cs typeface="+mn-cs"/>
                        </a:rPr>
                        <a:t>21020201036</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rgbClr val="00B050"/>
                          </a:solidFill>
                          <a:effectLst/>
                          <a:latin typeface="+mn-lt"/>
                          <a:ea typeface="+mn-ea"/>
                          <a:cs typeface="+mn-cs"/>
                        </a:rPr>
                        <a:t>21020201078</a:t>
                      </a:r>
                      <a:endParaRPr lang="en-IN" dirty="0">
                        <a:solidFill>
                          <a:srgbClr val="00B05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104</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5" name="Content Placeholder 4">
            <a:extLst>
              <a:ext uri="{FF2B5EF4-FFF2-40B4-BE49-F238E27FC236}">
                <a16:creationId xmlns:a16="http://schemas.microsoft.com/office/drawing/2014/main" id="{5F25D315-03E7-4463-B990-18C4C51A7CC5}"/>
              </a:ext>
            </a:extLst>
          </p:cNvPr>
          <p:cNvGraphicFramePr>
            <a:graphicFrameLocks/>
          </p:cNvGraphicFramePr>
          <p:nvPr>
            <p:extLst>
              <p:ext uri="{D42A27DB-BD31-4B8C-83A1-F6EECF244321}">
                <p14:modId xmlns:p14="http://schemas.microsoft.com/office/powerpoint/2010/main" val="4201309515"/>
              </p:ext>
            </p:extLst>
          </p:nvPr>
        </p:nvGraphicFramePr>
        <p:xfrm>
          <a:off x="7315200" y="3687968"/>
          <a:ext cx="3593888" cy="2057400"/>
        </p:xfrm>
        <a:graphic>
          <a:graphicData uri="http://schemas.openxmlformats.org/drawingml/2006/table">
            <a:tbl>
              <a:tblPr firstRow="1" bandRow="1">
                <a:tableStyleId>{8EC20E35-A176-4012-BC5E-935CFFF8708E}</a:tableStyleId>
              </a:tblPr>
              <a:tblGrid>
                <a:gridCol w="452582">
                  <a:extLst>
                    <a:ext uri="{9D8B030D-6E8A-4147-A177-3AD203B41FA5}">
                      <a16:colId xmlns:a16="http://schemas.microsoft.com/office/drawing/2014/main" val="804896088"/>
                    </a:ext>
                  </a:extLst>
                </a:gridCol>
                <a:gridCol w="1274088">
                  <a:extLst>
                    <a:ext uri="{9D8B030D-6E8A-4147-A177-3AD203B41FA5}">
                      <a16:colId xmlns:a16="http://schemas.microsoft.com/office/drawing/2014/main" val="20002"/>
                    </a:ext>
                  </a:extLst>
                </a:gridCol>
                <a:gridCol w="1867218">
                  <a:extLst>
                    <a:ext uri="{9D8B030D-6E8A-4147-A177-3AD203B41FA5}">
                      <a16:colId xmlns:a16="http://schemas.microsoft.com/office/drawing/2014/main" val="20003"/>
                    </a:ext>
                  </a:extLst>
                </a:gridCol>
              </a:tblGrid>
              <a:tr h="411480">
                <a:tc rowSpan="5">
                  <a:txBody>
                    <a:bodyPr/>
                    <a:lstStyle/>
                    <a:p>
                      <a:pPr algn="l"/>
                      <a:r>
                        <a:rPr lang="en-US" b="1" dirty="0">
                          <a:solidFill>
                            <a:schemeClr val="tx2"/>
                          </a:solidFill>
                        </a:rPr>
                        <a:t>Project</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Title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EnrollmentNo</a:t>
                      </a:r>
                      <a:r>
                        <a:rPr lang="en-US" b="1" dirty="0">
                          <a:solidFill>
                            <a:schemeClr val="tx1"/>
                          </a:solidFill>
                        </a:rPr>
                        <a:t>(FK)</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Library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rgbClr val="FF0000"/>
                          </a:solidFill>
                          <a:effectLst/>
                          <a:latin typeface="+mn-lt"/>
                          <a:ea typeface="+mn-ea"/>
                          <a:cs typeface="+mn-cs"/>
                        </a:rPr>
                        <a:t>21020201096</a:t>
                      </a:r>
                      <a:endParaRPr lang="en-IN" dirty="0">
                        <a:solidFill>
                          <a:srgbClr val="FF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Hotel</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mn-lt"/>
                          <a:ea typeface="+mn-ea"/>
                          <a:cs typeface="+mn-cs"/>
                        </a:rPr>
                        <a:t>21020201096</a:t>
                      </a:r>
                      <a:endParaRPr lang="en-IN" dirty="0">
                        <a:solidFill>
                          <a:srgbClr val="FF000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School</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rgbClr val="00B050"/>
                          </a:solidFill>
                          <a:effectLst/>
                          <a:latin typeface="+mn-lt"/>
                          <a:ea typeface="+mn-ea"/>
                          <a:cs typeface="+mn-cs"/>
                        </a:rPr>
                        <a:t>21020201078</a:t>
                      </a:r>
                      <a:endParaRPr lang="en-IN" dirty="0">
                        <a:solidFill>
                          <a:srgbClr val="00B05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vMerge="1">
                  <a:txBody>
                    <a:bodyPr/>
                    <a:lstStyle/>
                    <a:p>
                      <a:endParaRPr lang="en-IN"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dirty="0"/>
                        <a:t>Hospital</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b="0" i="0" kern="1200" dirty="0">
                          <a:solidFill>
                            <a:srgbClr val="00B050"/>
                          </a:solidFill>
                          <a:effectLst/>
                          <a:latin typeface="+mn-lt"/>
                          <a:ea typeface="+mn-ea"/>
                          <a:cs typeface="+mn-cs"/>
                        </a:rPr>
                        <a:t>21020201078</a:t>
                      </a:r>
                      <a:endParaRPr lang="en-IN" dirty="0">
                        <a:solidFill>
                          <a:srgbClr val="00B050"/>
                        </a:solidFill>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1" name="Rounded Rectangular Callout 14">
            <a:extLst>
              <a:ext uri="{FF2B5EF4-FFF2-40B4-BE49-F238E27FC236}">
                <a16:creationId xmlns:a16="http://schemas.microsoft.com/office/drawing/2014/main" id="{B2EA5052-120E-48DD-926F-7A810486C673}"/>
              </a:ext>
            </a:extLst>
          </p:cNvPr>
          <p:cNvSpPr/>
          <p:nvPr/>
        </p:nvSpPr>
        <p:spPr>
          <a:xfrm>
            <a:off x="6538056" y="6044491"/>
            <a:ext cx="1395401" cy="468000"/>
          </a:xfrm>
          <a:prstGeom prst="wedgeRoundRectCallout">
            <a:avLst>
              <a:gd name="adj1" fmla="val 47177"/>
              <a:gd name="adj2" fmla="val -109325"/>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Child Table</a:t>
            </a:r>
          </a:p>
        </p:txBody>
      </p:sp>
      <p:sp>
        <p:nvSpPr>
          <p:cNvPr id="12" name="Rounded Rectangular Callout 14">
            <a:extLst>
              <a:ext uri="{FF2B5EF4-FFF2-40B4-BE49-F238E27FC236}">
                <a16:creationId xmlns:a16="http://schemas.microsoft.com/office/drawing/2014/main" id="{5CA00FF4-9B40-49AD-9231-F126E8422BF0}"/>
              </a:ext>
            </a:extLst>
          </p:cNvPr>
          <p:cNvSpPr/>
          <p:nvPr/>
        </p:nvSpPr>
        <p:spPr>
          <a:xfrm>
            <a:off x="877333" y="6044491"/>
            <a:ext cx="1533359" cy="468000"/>
          </a:xfrm>
          <a:prstGeom prst="wedgeRoundRectCallout">
            <a:avLst>
              <a:gd name="adj1" fmla="val -55204"/>
              <a:gd name="adj2" fmla="val -69424"/>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Parent Table</a:t>
            </a:r>
          </a:p>
        </p:txBody>
      </p:sp>
      <p:sp>
        <p:nvSpPr>
          <p:cNvPr id="13" name="Arc 12">
            <a:extLst>
              <a:ext uri="{FF2B5EF4-FFF2-40B4-BE49-F238E27FC236}">
                <a16:creationId xmlns:a16="http://schemas.microsoft.com/office/drawing/2014/main" id="{116DD5CA-0A81-46AD-B148-C073239BC2F3}"/>
              </a:ext>
            </a:extLst>
          </p:cNvPr>
          <p:cNvSpPr/>
          <p:nvPr/>
        </p:nvSpPr>
        <p:spPr>
          <a:xfrm>
            <a:off x="1302327" y="2950034"/>
            <a:ext cx="9171709" cy="1821998"/>
          </a:xfrm>
          <a:prstGeom prst="arc">
            <a:avLst>
              <a:gd name="adj1" fmla="val 10817153"/>
              <a:gd name="adj2" fmla="val 21490033"/>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0682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E99997-ADD1-61FE-90FE-46D48A22E386}"/>
              </a:ext>
            </a:extLst>
          </p:cNvPr>
          <p:cNvPicPr>
            <a:picLocks noChangeAspect="1"/>
          </p:cNvPicPr>
          <p:nvPr/>
        </p:nvPicPr>
        <p:blipFill>
          <a:blip r:embed="rId2"/>
          <a:stretch>
            <a:fillRect/>
          </a:stretch>
        </p:blipFill>
        <p:spPr>
          <a:xfrm>
            <a:off x="2266415" y="2038156"/>
            <a:ext cx="7659169" cy="2781688"/>
          </a:xfrm>
          <a:prstGeom prst="rect">
            <a:avLst/>
          </a:prstGeom>
        </p:spPr>
      </p:pic>
      <p:sp>
        <p:nvSpPr>
          <p:cNvPr id="2" name="Title 1">
            <a:extLst>
              <a:ext uri="{FF2B5EF4-FFF2-40B4-BE49-F238E27FC236}">
                <a16:creationId xmlns:a16="http://schemas.microsoft.com/office/drawing/2014/main" id="{8E7D7494-CE77-4975-9426-8946E6D78810}"/>
              </a:ext>
            </a:extLst>
          </p:cNvPr>
          <p:cNvSpPr>
            <a:spLocks noGrp="1"/>
          </p:cNvSpPr>
          <p:nvPr>
            <p:ph type="title"/>
          </p:nvPr>
        </p:nvSpPr>
        <p:spPr/>
        <p:txBody>
          <a:bodyPr/>
          <a:lstStyle/>
          <a:p>
            <a:r>
              <a:rPr lang="en-US" dirty="0"/>
              <a:t>Foreign Key </a:t>
            </a:r>
          </a:p>
        </p:txBody>
      </p:sp>
      <p:sp>
        <p:nvSpPr>
          <p:cNvPr id="12" name="Rounded Rectangular Callout 14">
            <a:extLst>
              <a:ext uri="{FF2B5EF4-FFF2-40B4-BE49-F238E27FC236}">
                <a16:creationId xmlns:a16="http://schemas.microsoft.com/office/drawing/2014/main" id="{5CA00FF4-9B40-49AD-9231-F126E8422BF0}"/>
              </a:ext>
            </a:extLst>
          </p:cNvPr>
          <p:cNvSpPr/>
          <p:nvPr/>
        </p:nvSpPr>
        <p:spPr>
          <a:xfrm>
            <a:off x="2957145" y="4585844"/>
            <a:ext cx="1533359" cy="468000"/>
          </a:xfrm>
          <a:prstGeom prst="wedgeRoundRectCallout">
            <a:avLst>
              <a:gd name="adj1" fmla="val -40003"/>
              <a:gd name="adj2" fmla="val -115397"/>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Parent Table</a:t>
            </a:r>
          </a:p>
        </p:txBody>
      </p:sp>
      <p:sp>
        <p:nvSpPr>
          <p:cNvPr id="8" name="Rounded Rectangular Callout 14">
            <a:extLst>
              <a:ext uri="{FF2B5EF4-FFF2-40B4-BE49-F238E27FC236}">
                <a16:creationId xmlns:a16="http://schemas.microsoft.com/office/drawing/2014/main" id="{4E573CC9-C125-6E56-A2EE-C6702D9DD969}"/>
              </a:ext>
            </a:extLst>
          </p:cNvPr>
          <p:cNvSpPr/>
          <p:nvPr/>
        </p:nvSpPr>
        <p:spPr>
          <a:xfrm>
            <a:off x="8560086" y="4079587"/>
            <a:ext cx="1533359" cy="468000"/>
          </a:xfrm>
          <a:prstGeom prst="wedgeRoundRectCallout">
            <a:avLst>
              <a:gd name="adj1" fmla="val -40003"/>
              <a:gd name="adj2" fmla="val -115397"/>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Parent Table</a:t>
            </a:r>
          </a:p>
        </p:txBody>
      </p:sp>
      <p:sp>
        <p:nvSpPr>
          <p:cNvPr id="9" name="Rounded Rectangular Callout 14">
            <a:extLst>
              <a:ext uri="{FF2B5EF4-FFF2-40B4-BE49-F238E27FC236}">
                <a16:creationId xmlns:a16="http://schemas.microsoft.com/office/drawing/2014/main" id="{01FDA7B6-8332-4C0C-B39F-84DC4181E2DD}"/>
              </a:ext>
            </a:extLst>
          </p:cNvPr>
          <p:cNvSpPr/>
          <p:nvPr/>
        </p:nvSpPr>
        <p:spPr>
          <a:xfrm>
            <a:off x="5181234" y="4702844"/>
            <a:ext cx="1395401" cy="468000"/>
          </a:xfrm>
          <a:prstGeom prst="wedgeRoundRectCallout">
            <a:avLst>
              <a:gd name="adj1" fmla="val 47177"/>
              <a:gd name="adj2" fmla="val -109325"/>
              <a:gd name="adj3" fmla="val 16667"/>
            </a:avLst>
          </a:prstGeom>
          <a:solidFill>
            <a:srgbClr val="F0F0F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Child Table</a:t>
            </a:r>
          </a:p>
        </p:txBody>
      </p:sp>
      <p:sp>
        <p:nvSpPr>
          <p:cNvPr id="10" name="Rectangle 9">
            <a:extLst>
              <a:ext uri="{FF2B5EF4-FFF2-40B4-BE49-F238E27FC236}">
                <a16:creationId xmlns:a16="http://schemas.microsoft.com/office/drawing/2014/main" id="{1C7817AB-A5C6-6451-E3F3-CCF8865470CF}"/>
              </a:ext>
            </a:extLst>
          </p:cNvPr>
          <p:cNvSpPr/>
          <p:nvPr/>
        </p:nvSpPr>
        <p:spPr>
          <a:xfrm>
            <a:off x="2537012" y="2679218"/>
            <a:ext cx="1533359" cy="322730"/>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BD9DC43-B09A-DB44-A9E3-0472A677FD83}"/>
              </a:ext>
            </a:extLst>
          </p:cNvPr>
          <p:cNvSpPr/>
          <p:nvPr/>
        </p:nvSpPr>
        <p:spPr>
          <a:xfrm>
            <a:off x="7996702" y="2754996"/>
            <a:ext cx="1437219" cy="322730"/>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350C37A-EA11-6E55-5CA4-6BA923CE2F41}"/>
              </a:ext>
            </a:extLst>
          </p:cNvPr>
          <p:cNvSpPr/>
          <p:nvPr/>
        </p:nvSpPr>
        <p:spPr>
          <a:xfrm>
            <a:off x="5559573" y="3125123"/>
            <a:ext cx="1272551" cy="631615"/>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ular Callout 14">
            <a:extLst>
              <a:ext uri="{FF2B5EF4-FFF2-40B4-BE49-F238E27FC236}">
                <a16:creationId xmlns:a16="http://schemas.microsoft.com/office/drawing/2014/main" id="{5470B4B2-DDB4-81EC-E341-8C3D559008ED}"/>
              </a:ext>
            </a:extLst>
          </p:cNvPr>
          <p:cNvSpPr/>
          <p:nvPr/>
        </p:nvSpPr>
        <p:spPr>
          <a:xfrm>
            <a:off x="1089634" y="3077726"/>
            <a:ext cx="1272551" cy="679012"/>
          </a:xfrm>
          <a:prstGeom prst="wedgeRoundRectCallout">
            <a:avLst>
              <a:gd name="adj1" fmla="val 62407"/>
              <a:gd name="adj2" fmla="val -82811"/>
              <a:gd name="adj3" fmla="val 16667"/>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Primary Key</a:t>
            </a:r>
          </a:p>
        </p:txBody>
      </p:sp>
      <p:sp>
        <p:nvSpPr>
          <p:cNvPr id="17" name="Rounded Rectangular Callout 14">
            <a:extLst>
              <a:ext uri="{FF2B5EF4-FFF2-40B4-BE49-F238E27FC236}">
                <a16:creationId xmlns:a16="http://schemas.microsoft.com/office/drawing/2014/main" id="{34BCF3BD-F9CE-57EE-553D-CD8CE67D9CA1}"/>
              </a:ext>
            </a:extLst>
          </p:cNvPr>
          <p:cNvSpPr/>
          <p:nvPr/>
        </p:nvSpPr>
        <p:spPr>
          <a:xfrm>
            <a:off x="10029512" y="2842203"/>
            <a:ext cx="1272551" cy="679012"/>
          </a:xfrm>
          <a:prstGeom prst="wedgeRoundRectCallout">
            <a:avLst>
              <a:gd name="adj1" fmla="val -91675"/>
              <a:gd name="adj2" fmla="val -36997"/>
              <a:gd name="adj3" fmla="val 16667"/>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Primary Key</a:t>
            </a:r>
          </a:p>
        </p:txBody>
      </p:sp>
      <p:sp>
        <p:nvSpPr>
          <p:cNvPr id="18" name="Rounded Rectangular Callout 14">
            <a:extLst>
              <a:ext uri="{FF2B5EF4-FFF2-40B4-BE49-F238E27FC236}">
                <a16:creationId xmlns:a16="http://schemas.microsoft.com/office/drawing/2014/main" id="{5059CC62-45D1-954F-D291-6D87C4B1F4AE}"/>
              </a:ext>
            </a:extLst>
          </p:cNvPr>
          <p:cNvSpPr/>
          <p:nvPr/>
        </p:nvSpPr>
        <p:spPr>
          <a:xfrm>
            <a:off x="6092954" y="1359144"/>
            <a:ext cx="1272551" cy="679012"/>
          </a:xfrm>
          <a:prstGeom prst="wedgeRoundRectCallout">
            <a:avLst>
              <a:gd name="adj1" fmla="val -2782"/>
              <a:gd name="adj2" fmla="val 199016"/>
              <a:gd name="adj3" fmla="val 16667"/>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rPr>
              <a:t>Foreign  Key</a:t>
            </a:r>
          </a:p>
        </p:txBody>
      </p:sp>
    </p:spTree>
    <p:extLst>
      <p:ext uri="{BB962C8B-B14F-4D97-AF65-F5344CB8AC3E}">
        <p14:creationId xmlns:p14="http://schemas.microsoft.com/office/powerpoint/2010/main" val="372914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9" grpId="0" animBg="1"/>
      <p:bldP spid="10" grpId="0" animBg="1"/>
      <p:bldP spid="14"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r>
              <a:rPr lang="en-US" dirty="0"/>
              <a:t>Allows whole numbers between </a:t>
            </a:r>
            <a:r>
              <a:rPr lang="en-US" dirty="0">
                <a:solidFill>
                  <a:srgbClr val="C00000"/>
                </a:solidFill>
              </a:rPr>
              <a:t>-2,147,483,648 </a:t>
            </a:r>
            <a:r>
              <a:rPr lang="en-US" dirty="0"/>
              <a:t>and </a:t>
            </a:r>
            <a:r>
              <a:rPr lang="en-US" dirty="0">
                <a:solidFill>
                  <a:srgbClr val="C00000"/>
                </a:solidFill>
              </a:rPr>
              <a:t>2,147,483,647</a:t>
            </a:r>
          </a:p>
          <a:p>
            <a:r>
              <a:rPr lang="en-US" b="1" dirty="0"/>
              <a:t>Storage</a:t>
            </a:r>
            <a:r>
              <a:rPr lang="en-US" dirty="0"/>
              <a:t>:</a:t>
            </a:r>
            <a:r>
              <a:rPr lang="en-US" b="1" dirty="0"/>
              <a:t> </a:t>
            </a:r>
            <a:r>
              <a:rPr lang="en-US" dirty="0"/>
              <a:t>4 bytes</a:t>
            </a:r>
          </a:p>
          <a:p>
            <a:r>
              <a:rPr lang="en-US" b="1" dirty="0"/>
              <a:t>Example</a:t>
            </a:r>
            <a:r>
              <a:rPr lang="en-US" dirty="0"/>
              <a:t>: </a:t>
            </a:r>
            <a:r>
              <a:rPr lang="en-US" b="1" dirty="0">
                <a:solidFill>
                  <a:srgbClr val="0D4991"/>
                </a:solidFill>
              </a:rPr>
              <a:t>Roll No, Enrollment No, Age</a:t>
            </a:r>
          </a:p>
          <a:p>
            <a:endParaRPr lang="en-US" dirty="0"/>
          </a:p>
          <a:p>
            <a:endParaRPr lang="en-US" dirty="0"/>
          </a:p>
          <a:p>
            <a:pPr>
              <a:lnSpc>
                <a:spcPct val="115000"/>
              </a:lnSpc>
              <a:spcBef>
                <a:spcPts val="0"/>
              </a:spcBef>
              <a:defRPr/>
            </a:pPr>
            <a:r>
              <a:rPr lang="en-US" dirty="0">
                <a:solidFill>
                  <a:srgbClr val="212121"/>
                </a:solidFill>
              </a:rPr>
              <a:t>Holds a fixed length string.</a:t>
            </a:r>
          </a:p>
          <a:p>
            <a:pPr>
              <a:lnSpc>
                <a:spcPct val="115000"/>
              </a:lnSpc>
              <a:spcBef>
                <a:spcPts val="0"/>
              </a:spcBef>
              <a:defRPr/>
            </a:pPr>
            <a:r>
              <a:rPr lang="en-US" dirty="0">
                <a:solidFill>
                  <a:srgbClr val="212121"/>
                </a:solidFill>
              </a:rPr>
              <a:t>It contain </a:t>
            </a:r>
            <a:r>
              <a:rPr lang="en-US" dirty="0">
                <a:solidFill>
                  <a:srgbClr val="C00000"/>
                </a:solidFill>
              </a:rPr>
              <a:t>letters</a:t>
            </a:r>
            <a:r>
              <a:rPr lang="en-US" dirty="0">
                <a:solidFill>
                  <a:srgbClr val="212121"/>
                </a:solidFill>
              </a:rPr>
              <a:t>, </a:t>
            </a:r>
            <a:r>
              <a:rPr lang="en-US" dirty="0">
                <a:solidFill>
                  <a:srgbClr val="C00000"/>
                </a:solidFill>
              </a:rPr>
              <a:t>numbers</a:t>
            </a:r>
            <a:r>
              <a:rPr lang="en-US" dirty="0">
                <a:solidFill>
                  <a:srgbClr val="212121"/>
                </a:solidFill>
              </a:rPr>
              <a:t>, and </a:t>
            </a:r>
            <a:r>
              <a:rPr lang="en-US" dirty="0">
                <a:solidFill>
                  <a:srgbClr val="C00000"/>
                </a:solidFill>
              </a:rPr>
              <a:t>special characters</a:t>
            </a:r>
            <a:r>
              <a:rPr lang="en-US" dirty="0">
                <a:solidFill>
                  <a:srgbClr val="212121"/>
                </a:solidFill>
              </a:rPr>
              <a:t>.</a:t>
            </a:r>
          </a:p>
          <a:p>
            <a:pPr>
              <a:lnSpc>
                <a:spcPct val="115000"/>
              </a:lnSpc>
              <a:spcBef>
                <a:spcPts val="0"/>
              </a:spcBef>
              <a:defRPr/>
            </a:pPr>
            <a:r>
              <a:rPr lang="en-US" dirty="0">
                <a:solidFill>
                  <a:srgbClr val="212121"/>
                </a:solidFill>
              </a:rPr>
              <a:t>The fixed size is specified in parenthesis.</a:t>
            </a:r>
          </a:p>
          <a:p>
            <a:pPr>
              <a:lnSpc>
                <a:spcPct val="115000"/>
              </a:lnSpc>
              <a:spcBef>
                <a:spcPts val="0"/>
              </a:spcBef>
              <a:defRPr/>
            </a:pPr>
            <a:r>
              <a:rPr lang="en-US" b="1" dirty="0"/>
              <a:t>Storage</a:t>
            </a:r>
            <a:r>
              <a:rPr lang="en-US" dirty="0"/>
              <a:t>:</a:t>
            </a:r>
            <a:r>
              <a:rPr lang="en-US" b="1" dirty="0"/>
              <a:t> </a:t>
            </a:r>
            <a:r>
              <a:rPr lang="en-US" dirty="0"/>
              <a:t>fixed width</a:t>
            </a:r>
          </a:p>
          <a:p>
            <a:pPr>
              <a:lnSpc>
                <a:spcPct val="115000"/>
              </a:lnSpc>
              <a:spcBef>
                <a:spcPts val="0"/>
              </a:spcBef>
              <a:defRPr/>
            </a:pPr>
            <a:r>
              <a:rPr lang="en-US" b="1" dirty="0"/>
              <a:t>Example</a:t>
            </a:r>
            <a:r>
              <a:rPr lang="en-US" dirty="0"/>
              <a:t>: </a:t>
            </a:r>
            <a:r>
              <a:rPr lang="en-US" b="1" dirty="0">
                <a:solidFill>
                  <a:srgbClr val="0D4991"/>
                </a:solidFill>
              </a:rPr>
              <a:t>PAN number, Aadhar Number, Passport Number </a:t>
            </a:r>
          </a:p>
          <a:p>
            <a:pPr>
              <a:lnSpc>
                <a:spcPct val="115000"/>
              </a:lnSpc>
              <a:spcBef>
                <a:spcPts val="0"/>
              </a:spcBef>
              <a:defRPr/>
            </a:pPr>
            <a:endParaRPr lang="en-US" dirty="0">
              <a:solidFill>
                <a:srgbClr val="212121"/>
              </a:solidFill>
              <a:latin typeface="Times New Roman" panose="02020603050405020304" pitchFamily="18" charset="0"/>
              <a:ea typeface="Times New Roman" panose="02020603050405020304" pitchFamily="18" charset="0"/>
            </a:endParaRPr>
          </a:p>
          <a:p>
            <a:endParaRPr lang="en-US" dirty="0"/>
          </a:p>
          <a:p>
            <a:endParaRPr lang="en-IN" dirty="0"/>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77508" y="794551"/>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Int</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719834" y="1256216"/>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28" name="Rectangle 27">
            <a:extLst>
              <a:ext uri="{FF2B5EF4-FFF2-40B4-BE49-F238E27FC236}">
                <a16:creationId xmlns:a16="http://schemas.microsoft.com/office/drawing/2014/main" id="{0A6801CB-252C-B0B0-1438-9D1DA81796D7}"/>
              </a:ext>
            </a:extLst>
          </p:cNvPr>
          <p:cNvSpPr/>
          <p:nvPr/>
        </p:nvSpPr>
        <p:spPr>
          <a:xfrm>
            <a:off x="177508" y="2848431"/>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Char(size)</a:t>
            </a:r>
            <a:endParaRPr lang="en-US" sz="2400" b="1" dirty="0">
              <a:solidFill>
                <a:schemeClr val="bg1"/>
              </a:solidFill>
            </a:endParaRPr>
          </a:p>
        </p:txBody>
      </p:sp>
      <p:cxnSp>
        <p:nvCxnSpPr>
          <p:cNvPr id="29" name="Straight Connector 28">
            <a:extLst>
              <a:ext uri="{FF2B5EF4-FFF2-40B4-BE49-F238E27FC236}">
                <a16:creationId xmlns:a16="http://schemas.microsoft.com/office/drawing/2014/main" id="{3BC7DEF9-F57F-FEC0-4A00-A6B05540967F}"/>
              </a:ext>
            </a:extLst>
          </p:cNvPr>
          <p:cNvCxnSpPr/>
          <p:nvPr/>
        </p:nvCxnSpPr>
        <p:spPr>
          <a:xfrm>
            <a:off x="1719834" y="3310096"/>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0" name="Rectangle 29">
            <a:extLst>
              <a:ext uri="{FF2B5EF4-FFF2-40B4-BE49-F238E27FC236}">
                <a16:creationId xmlns:a16="http://schemas.microsoft.com/office/drawing/2014/main" id="{3E2F8D06-C83B-40C0-FF84-796ED90E59C0}"/>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Tree>
    <p:extLst>
      <p:ext uri="{BB962C8B-B14F-4D97-AF65-F5344CB8AC3E}">
        <p14:creationId xmlns:p14="http://schemas.microsoft.com/office/powerpoint/2010/main" val="181525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4"/>
                                        </p:tgtEl>
                                        <p:attrNameLst>
                                          <p:attrName>fillcolor</p:attrName>
                                        </p:attrNameLst>
                                      </p:cBhvr>
                                      <p:to>
                                        <a:srgbClr val="00B050"/>
                                      </p:to>
                                    </p:animClr>
                                    <p:set>
                                      <p:cBhvr>
                                        <p:cTn id="19" dur="2000" fill="hold"/>
                                        <p:tgtEl>
                                          <p:spTgt spid="14"/>
                                        </p:tgtEl>
                                        <p:attrNameLst>
                                          <p:attrName>fill.type</p:attrName>
                                        </p:attrNameLst>
                                      </p:cBhvr>
                                      <p:to>
                                        <p:strVal val="solid"/>
                                      </p:to>
                                    </p:set>
                                    <p:set>
                                      <p:cBhvr>
                                        <p:cTn id="20" dur="2000" fill="hold"/>
                                        <p:tgtEl>
                                          <p:spTgt spid="14"/>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C972BB-98C8-8037-0CC7-66D98A13B2D1}"/>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41D03343-2BBC-3A01-9D12-02735C43B39E}"/>
              </a:ext>
            </a:extLst>
          </p:cNvPr>
          <p:cNvSpPr>
            <a:spLocks noGrp="1"/>
          </p:cNvSpPr>
          <p:nvPr>
            <p:ph type="title"/>
          </p:nvPr>
        </p:nvSpPr>
        <p:spPr/>
        <p:txBody>
          <a:bodyPr/>
          <a:lstStyle/>
          <a:p>
            <a:r>
              <a:rPr lang="en-US" dirty="0"/>
              <a:t>Constraints</a:t>
            </a:r>
            <a:endParaRPr lang="en-IN" dirty="0"/>
          </a:p>
        </p:txBody>
      </p:sp>
    </p:spTree>
    <p:extLst>
      <p:ext uri="{BB962C8B-B14F-4D97-AF65-F5344CB8AC3E}">
        <p14:creationId xmlns:p14="http://schemas.microsoft.com/office/powerpoint/2010/main" val="11504821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What is Constraints?</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SQL constraints are used to </a:t>
            </a:r>
            <a:r>
              <a:rPr lang="en-GB" b="1" dirty="0">
                <a:solidFill>
                  <a:srgbClr val="C00000"/>
                </a:solidFill>
              </a:rPr>
              <a:t>specify rules </a:t>
            </a:r>
            <a:r>
              <a:rPr lang="en-GB" dirty="0"/>
              <a:t>for data in a table.</a:t>
            </a:r>
          </a:p>
          <a:p>
            <a:r>
              <a:rPr lang="en-GB" dirty="0"/>
              <a:t>Constraints are used to </a:t>
            </a:r>
            <a:r>
              <a:rPr lang="en-GB" b="1" dirty="0">
                <a:solidFill>
                  <a:srgbClr val="C00000"/>
                </a:solidFill>
              </a:rPr>
              <a:t>limit the type of data </a:t>
            </a:r>
            <a:r>
              <a:rPr lang="en-GB" dirty="0"/>
              <a:t>that can go into a table. </a:t>
            </a:r>
          </a:p>
          <a:p>
            <a:r>
              <a:rPr lang="en-GB" dirty="0"/>
              <a:t>This </a:t>
            </a:r>
            <a:r>
              <a:rPr lang="en-GB" b="1" dirty="0">
                <a:solidFill>
                  <a:srgbClr val="0E47A1"/>
                </a:solidFill>
              </a:rPr>
              <a:t>ensures</a:t>
            </a:r>
            <a:r>
              <a:rPr lang="en-GB" dirty="0"/>
              <a:t> the </a:t>
            </a:r>
            <a:r>
              <a:rPr lang="en-GB" b="1" dirty="0">
                <a:solidFill>
                  <a:srgbClr val="C00000"/>
                </a:solidFill>
              </a:rPr>
              <a:t>accuracy</a:t>
            </a:r>
            <a:r>
              <a:rPr lang="en-GB" dirty="0"/>
              <a:t> and </a:t>
            </a:r>
            <a:r>
              <a:rPr lang="en-GB" b="1" dirty="0">
                <a:solidFill>
                  <a:srgbClr val="C00000"/>
                </a:solidFill>
              </a:rPr>
              <a:t>reliability</a:t>
            </a:r>
            <a:r>
              <a:rPr lang="en-GB" dirty="0"/>
              <a:t> of the data in the table. </a:t>
            </a:r>
          </a:p>
          <a:p>
            <a:r>
              <a:rPr lang="en-GB" dirty="0"/>
              <a:t>If there is any </a:t>
            </a:r>
            <a:r>
              <a:rPr lang="en-GB" b="1" dirty="0">
                <a:solidFill>
                  <a:srgbClr val="C00000"/>
                </a:solidFill>
              </a:rPr>
              <a:t>violation</a:t>
            </a:r>
            <a:r>
              <a:rPr lang="en-GB" dirty="0"/>
              <a:t> between the constraint and the data action, the action is </a:t>
            </a:r>
            <a:r>
              <a:rPr lang="en-GB" b="1" dirty="0">
                <a:solidFill>
                  <a:srgbClr val="C00000"/>
                </a:solidFill>
              </a:rPr>
              <a:t>aborted</a:t>
            </a:r>
            <a:r>
              <a:rPr lang="en-GB" dirty="0"/>
              <a:t>.</a:t>
            </a:r>
          </a:p>
          <a:p>
            <a:r>
              <a:rPr lang="en-GB" dirty="0"/>
              <a:t>Constraints can be </a:t>
            </a:r>
            <a:r>
              <a:rPr lang="en-GB" b="1" dirty="0">
                <a:solidFill>
                  <a:srgbClr val="0E47A1"/>
                </a:solidFill>
              </a:rPr>
              <a:t>column level </a:t>
            </a:r>
            <a:r>
              <a:rPr lang="en-GB" dirty="0"/>
              <a:t>or </a:t>
            </a:r>
            <a:r>
              <a:rPr lang="en-GB" b="1" dirty="0">
                <a:solidFill>
                  <a:srgbClr val="0E47A1"/>
                </a:solidFill>
              </a:rPr>
              <a:t>table level</a:t>
            </a:r>
            <a:r>
              <a:rPr lang="en-GB" dirty="0"/>
              <a:t>. </a:t>
            </a:r>
          </a:p>
          <a:p>
            <a:r>
              <a:rPr lang="en-GB" dirty="0"/>
              <a:t>Constraints can be specified when the table is created with the </a:t>
            </a:r>
            <a:r>
              <a:rPr lang="en-GB" b="1" dirty="0">
                <a:solidFill>
                  <a:srgbClr val="0E47A1"/>
                </a:solidFill>
              </a:rPr>
              <a:t>CREATE TABLE </a:t>
            </a:r>
            <a:r>
              <a:rPr lang="en-GB" dirty="0"/>
              <a:t>statement, or after the table is created with the </a:t>
            </a:r>
            <a:r>
              <a:rPr lang="en-GB" b="1" dirty="0">
                <a:solidFill>
                  <a:srgbClr val="0E47A1"/>
                </a:solidFill>
              </a:rPr>
              <a:t>ALTER TABLE </a:t>
            </a:r>
            <a:r>
              <a:rPr lang="en-GB" dirty="0"/>
              <a:t>statement.</a:t>
            </a:r>
            <a:endParaRPr lang="en-US" dirty="0"/>
          </a:p>
        </p:txBody>
      </p:sp>
    </p:spTree>
    <p:extLst>
      <p:ext uri="{BB962C8B-B14F-4D97-AF65-F5344CB8AC3E}">
        <p14:creationId xmlns:p14="http://schemas.microsoft.com/office/powerpoint/2010/main" val="234673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Constraints used in SQL</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pPr>
              <a:lnSpc>
                <a:spcPct val="150000"/>
              </a:lnSpc>
            </a:pPr>
            <a:r>
              <a:rPr lang="en-GB" dirty="0"/>
              <a:t>The following constraints are commonly used in SQL:</a:t>
            </a:r>
          </a:p>
          <a:p>
            <a:pPr lvl="1">
              <a:lnSpc>
                <a:spcPct val="150000"/>
              </a:lnSpc>
            </a:pPr>
            <a:r>
              <a:rPr lang="en-GB" b="1" dirty="0">
                <a:solidFill>
                  <a:srgbClr val="C00000"/>
                </a:solidFill>
              </a:rPr>
              <a:t>NOT NULL constraint </a:t>
            </a:r>
            <a:r>
              <a:rPr lang="en-GB" dirty="0"/>
              <a:t>- Ensures that a column </a:t>
            </a:r>
            <a:r>
              <a:rPr lang="en-GB" b="1" dirty="0">
                <a:solidFill>
                  <a:srgbClr val="0E47A1"/>
                </a:solidFill>
              </a:rPr>
              <a:t>cannot have a </a:t>
            </a:r>
            <a:r>
              <a:rPr lang="en-GB" b="1" dirty="0">
                <a:solidFill>
                  <a:srgbClr val="0D4991"/>
                </a:solidFill>
              </a:rPr>
              <a:t>NULL</a:t>
            </a:r>
            <a:r>
              <a:rPr lang="en-GB" b="1" dirty="0">
                <a:solidFill>
                  <a:srgbClr val="0E47A1"/>
                </a:solidFill>
              </a:rPr>
              <a:t> value</a:t>
            </a:r>
            <a:endParaRPr lang="en-GB" sz="2400" b="1" dirty="0">
              <a:solidFill>
                <a:srgbClr val="0E47A1"/>
              </a:solidFill>
            </a:endParaRPr>
          </a:p>
          <a:p>
            <a:pPr lvl="1">
              <a:lnSpc>
                <a:spcPct val="150000"/>
              </a:lnSpc>
            </a:pPr>
            <a:r>
              <a:rPr lang="en-GB" b="1" dirty="0">
                <a:solidFill>
                  <a:srgbClr val="C00000"/>
                </a:solidFill>
              </a:rPr>
              <a:t>UNIQUE KEY constraint </a:t>
            </a:r>
            <a:r>
              <a:rPr lang="en-GB" dirty="0"/>
              <a:t>- Ensures that </a:t>
            </a:r>
            <a:r>
              <a:rPr lang="en-GB" b="1" dirty="0">
                <a:solidFill>
                  <a:srgbClr val="0E47A1"/>
                </a:solidFill>
              </a:rPr>
              <a:t>all values in a column are different/unique</a:t>
            </a:r>
          </a:p>
          <a:p>
            <a:pPr lvl="1">
              <a:lnSpc>
                <a:spcPct val="150000"/>
              </a:lnSpc>
            </a:pPr>
            <a:r>
              <a:rPr lang="en-GB" b="1" dirty="0">
                <a:solidFill>
                  <a:srgbClr val="C00000"/>
                </a:solidFill>
              </a:rPr>
              <a:t>PRIMARY KEY constraint </a:t>
            </a:r>
            <a:r>
              <a:rPr lang="en-GB" dirty="0"/>
              <a:t>- A </a:t>
            </a:r>
            <a:r>
              <a:rPr lang="en-GB" b="1" dirty="0">
                <a:solidFill>
                  <a:srgbClr val="0E47A1"/>
                </a:solidFill>
              </a:rPr>
              <a:t>combination</a:t>
            </a:r>
            <a:r>
              <a:rPr lang="en-GB" dirty="0"/>
              <a:t> of a </a:t>
            </a:r>
            <a:r>
              <a:rPr lang="en-GB" b="1" dirty="0">
                <a:solidFill>
                  <a:srgbClr val="0E47A1"/>
                </a:solidFill>
              </a:rPr>
              <a:t>NOT NULL and UNIQUE</a:t>
            </a:r>
            <a:r>
              <a:rPr lang="en-GB" dirty="0"/>
              <a:t>. Uniquely identifies each row in a table</a:t>
            </a:r>
          </a:p>
          <a:p>
            <a:pPr lvl="1">
              <a:lnSpc>
                <a:spcPct val="150000"/>
              </a:lnSpc>
            </a:pPr>
            <a:r>
              <a:rPr lang="en-GB" b="1" dirty="0">
                <a:solidFill>
                  <a:srgbClr val="C00000"/>
                </a:solidFill>
              </a:rPr>
              <a:t>FOREIGN KEY constraint </a:t>
            </a:r>
            <a:r>
              <a:rPr lang="en-GB" dirty="0"/>
              <a:t>- </a:t>
            </a:r>
            <a:r>
              <a:rPr lang="en-GB" b="1" dirty="0">
                <a:solidFill>
                  <a:srgbClr val="0E47A1"/>
                </a:solidFill>
              </a:rPr>
              <a:t>Prevents actions that would destroy links between tables</a:t>
            </a:r>
          </a:p>
          <a:p>
            <a:pPr lvl="1">
              <a:lnSpc>
                <a:spcPct val="150000"/>
              </a:lnSpc>
            </a:pPr>
            <a:r>
              <a:rPr lang="en-GB" b="1" dirty="0">
                <a:solidFill>
                  <a:srgbClr val="C00000"/>
                </a:solidFill>
              </a:rPr>
              <a:t>CHECK constraint </a:t>
            </a:r>
            <a:r>
              <a:rPr lang="en-GB" dirty="0"/>
              <a:t>- Ensures that the </a:t>
            </a:r>
            <a:r>
              <a:rPr lang="en-GB" b="1" dirty="0">
                <a:solidFill>
                  <a:srgbClr val="0E47A1"/>
                </a:solidFill>
              </a:rPr>
              <a:t>values in a column satisfies a specific condition</a:t>
            </a:r>
          </a:p>
          <a:p>
            <a:pPr lvl="1">
              <a:lnSpc>
                <a:spcPct val="150000"/>
              </a:lnSpc>
            </a:pPr>
            <a:r>
              <a:rPr lang="en-GB" b="1" dirty="0">
                <a:solidFill>
                  <a:srgbClr val="C00000"/>
                </a:solidFill>
              </a:rPr>
              <a:t>DEFAULT constraint </a:t>
            </a:r>
            <a:r>
              <a:rPr lang="en-GB" dirty="0"/>
              <a:t>- Sets </a:t>
            </a:r>
            <a:r>
              <a:rPr lang="en-GB" b="1" dirty="0">
                <a:solidFill>
                  <a:srgbClr val="0E47A1"/>
                </a:solidFill>
              </a:rPr>
              <a:t>a default value </a:t>
            </a:r>
            <a:r>
              <a:rPr lang="en-GB" dirty="0"/>
              <a:t>for a column if no value is specified</a:t>
            </a:r>
          </a:p>
        </p:txBody>
      </p:sp>
    </p:spTree>
    <p:extLst>
      <p:ext uri="{BB962C8B-B14F-4D97-AF65-F5344CB8AC3E}">
        <p14:creationId xmlns:p14="http://schemas.microsoft.com/office/powerpoint/2010/main" val="384617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NOT NULL Constraint</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By default, a column can hold NULL values.</a:t>
            </a:r>
          </a:p>
          <a:p>
            <a:r>
              <a:rPr lang="en-GB" dirty="0"/>
              <a:t>The NOT NULL constraint </a:t>
            </a:r>
            <a:r>
              <a:rPr lang="en-GB" b="1" dirty="0">
                <a:solidFill>
                  <a:srgbClr val="C00000"/>
                </a:solidFill>
              </a:rPr>
              <a:t>enforces a column to NOT accept NULL values</a:t>
            </a:r>
            <a:r>
              <a:rPr lang="en-GB" dirty="0"/>
              <a:t>.</a:t>
            </a:r>
          </a:p>
          <a:p>
            <a:r>
              <a:rPr lang="en-GB" dirty="0"/>
              <a:t>This enforces a field to always contain a value, which means that you cannot insert a new record, or update a record without adding a value to this field.</a:t>
            </a:r>
          </a:p>
          <a:p>
            <a:r>
              <a:rPr lang="en-GB" dirty="0">
                <a:solidFill>
                  <a:prstClr val="black"/>
                </a:solidFill>
              </a:rPr>
              <a:t>Example: Create a table “Person” in which "ID", "</a:t>
            </a:r>
            <a:r>
              <a:rPr lang="en-GB" dirty="0" err="1">
                <a:solidFill>
                  <a:prstClr val="black"/>
                </a:solidFill>
              </a:rPr>
              <a:t>LastName</a:t>
            </a:r>
            <a:r>
              <a:rPr lang="en-GB" dirty="0">
                <a:solidFill>
                  <a:prstClr val="black"/>
                </a:solidFill>
              </a:rPr>
              <a:t>", and "</a:t>
            </a:r>
            <a:r>
              <a:rPr lang="en-GB" dirty="0" err="1">
                <a:solidFill>
                  <a:prstClr val="black"/>
                </a:solidFill>
              </a:rPr>
              <a:t>FirstName</a:t>
            </a:r>
            <a:r>
              <a:rPr lang="en-GB" dirty="0">
                <a:solidFill>
                  <a:prstClr val="black"/>
                </a:solidFill>
              </a:rPr>
              <a:t>" columns will NOT accept NULL values.</a:t>
            </a:r>
            <a:endParaRPr lang="en-GB" dirty="0"/>
          </a:p>
          <a:p>
            <a:endParaRPr lang="en-GB" dirty="0"/>
          </a:p>
          <a:p>
            <a:endParaRPr lang="en-GB" dirty="0"/>
          </a:p>
          <a:p>
            <a:endParaRPr lang="en-GB" dirty="0"/>
          </a:p>
          <a:p>
            <a:r>
              <a:rPr lang="en-GB" dirty="0"/>
              <a:t>Example: Create a NOT NULL constraint on the "Age"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3554879"/>
            <a:ext cx="3960000" cy="1169551"/>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3225695"/>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738318"/>
            <a:ext cx="396000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ALTER COLUMN </a:t>
            </a:r>
            <a:r>
              <a:rPr lang="en-GB" sz="1400" dirty="0">
                <a:solidFill>
                  <a:prstClr val="black"/>
                </a:solidFill>
                <a:latin typeface="Consolas" panose="020B0609020204030204" pitchFamily="49" charset="0"/>
              </a:rPr>
              <a:t>Age</a:t>
            </a:r>
            <a:r>
              <a:rPr lang="en-GB" sz="1400" dirty="0">
                <a:solidFill>
                  <a:srgbClr val="0000FF"/>
                </a:solidFill>
                <a:latin typeface="Consolas" panose="020B0609020204030204" pitchFamily="49" charset="0"/>
              </a:rPr>
              <a:t> </a:t>
            </a:r>
            <a:r>
              <a:rPr lang="en-GB" sz="1400" dirty="0" err="1">
                <a:solidFill>
                  <a:prstClr val="black"/>
                </a:solidFill>
                <a:latin typeface="Consolas" panose="020B0609020204030204" pitchFamily="49" charset="0"/>
              </a:rPr>
              <a:t>int</a:t>
            </a:r>
            <a:r>
              <a:rPr lang="en-GB" sz="1400" dirty="0">
                <a:solidFill>
                  <a:srgbClr val="0000FF"/>
                </a:solidFill>
                <a:latin typeface="Consolas" panose="020B0609020204030204" pitchFamily="49" charset="0"/>
              </a:rPr>
              <a:t> NOT NULL</a:t>
            </a:r>
            <a:r>
              <a:rPr lang="en-GB" sz="1400" dirty="0">
                <a:solidFill>
                  <a:prstClr val="black"/>
                </a:solidFill>
                <a:latin typeface="Consolas" panose="020B0609020204030204" pitchFamily="49" charset="0"/>
              </a:rPr>
              <a:t>;</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40913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Tree>
    <p:extLst>
      <p:ext uri="{BB962C8B-B14F-4D97-AF65-F5344CB8AC3E}">
        <p14:creationId xmlns:p14="http://schemas.microsoft.com/office/powerpoint/2010/main" val="148800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CHECK Constraint</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CHECK constraint is used to </a:t>
            </a:r>
            <a:r>
              <a:rPr lang="en-GB" b="1" dirty="0">
                <a:solidFill>
                  <a:srgbClr val="C00000"/>
                </a:solidFill>
              </a:rPr>
              <a:t>limit the value range </a:t>
            </a:r>
            <a:r>
              <a:rPr lang="en-GB" dirty="0"/>
              <a:t>that can be placed in a column.</a:t>
            </a:r>
          </a:p>
          <a:p>
            <a:r>
              <a:rPr lang="en-GB" dirty="0"/>
              <a:t>If you define a CHECK constraint on a column it will allow only certain values for this column.</a:t>
            </a:r>
          </a:p>
          <a:p>
            <a:r>
              <a:rPr lang="en-GB" dirty="0">
                <a:solidFill>
                  <a:prstClr val="black"/>
                </a:solidFill>
              </a:rPr>
              <a:t>Example: Create a table “Person” with </a:t>
            </a:r>
            <a:r>
              <a:rPr lang="en-GB" dirty="0"/>
              <a:t>CHECK constraint on the "Age" column. The CHECK constraint ensures that the age of a person must be 18, or older:</a:t>
            </a:r>
          </a:p>
          <a:p>
            <a:endParaRPr lang="en-GB" dirty="0"/>
          </a:p>
          <a:p>
            <a:endParaRPr lang="en-GB" dirty="0"/>
          </a:p>
          <a:p>
            <a:pPr marL="0" indent="0">
              <a:buNone/>
            </a:pPr>
            <a:endParaRPr lang="en-GB" dirty="0"/>
          </a:p>
          <a:p>
            <a:endParaRPr lang="en-GB" dirty="0"/>
          </a:p>
          <a:p>
            <a:r>
              <a:rPr lang="en-GB" dirty="0"/>
              <a:t>Example: Create a CHECK constraint on the "Age"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2789950"/>
            <a:ext cx="3960000"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CHECK</a:t>
            </a:r>
            <a:r>
              <a:rPr lang="en-GB" sz="1400" dirty="0">
                <a:solidFill>
                  <a:prstClr val="black"/>
                </a:solidFill>
                <a:latin typeface="Consolas" panose="020B0609020204030204" pitchFamily="49" charset="0"/>
              </a:rPr>
              <a:t> (Age&gt;=18)</a:t>
            </a:r>
          </a:p>
          <a:p>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2460766"/>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430590"/>
            <a:ext cx="396000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CHECK </a:t>
            </a:r>
            <a:r>
              <a:rPr lang="en-GB" sz="1400" dirty="0">
                <a:solidFill>
                  <a:prstClr val="black"/>
                </a:solidFill>
                <a:latin typeface="Consolas" panose="020B0609020204030204" pitchFamily="49" charset="0"/>
              </a:rPr>
              <a:t>(Age&gt;=18);</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101406"/>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Tree>
    <p:extLst>
      <p:ext uri="{BB962C8B-B14F-4D97-AF65-F5344CB8AC3E}">
        <p14:creationId xmlns:p14="http://schemas.microsoft.com/office/powerpoint/2010/main" val="214777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DEFAULT Constraint</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DEFAULT constraint is used to </a:t>
            </a:r>
            <a:r>
              <a:rPr lang="en-GB" b="1" dirty="0">
                <a:solidFill>
                  <a:srgbClr val="C00000"/>
                </a:solidFill>
              </a:rPr>
              <a:t>set a default value </a:t>
            </a:r>
            <a:r>
              <a:rPr lang="en-GB" dirty="0"/>
              <a:t>for a column.</a:t>
            </a:r>
          </a:p>
          <a:p>
            <a:r>
              <a:rPr lang="en-GB" dirty="0"/>
              <a:t>The default value will be added to all new records, if no other value is specified.</a:t>
            </a:r>
          </a:p>
          <a:p>
            <a:r>
              <a:rPr lang="en-GB" dirty="0">
                <a:solidFill>
                  <a:prstClr val="black"/>
                </a:solidFill>
              </a:rPr>
              <a:t>Example: Create a table “Person” with </a:t>
            </a:r>
            <a:r>
              <a:rPr lang="en-GB" dirty="0"/>
              <a:t>DEFAULT constraint on the "Age" column. The DEFAULT constraint will insert default age of a person as 18:</a:t>
            </a:r>
          </a:p>
          <a:p>
            <a:endParaRPr lang="en-GB" dirty="0"/>
          </a:p>
          <a:p>
            <a:endParaRPr lang="en-GB" dirty="0"/>
          </a:p>
          <a:p>
            <a:pPr marL="0" indent="0">
              <a:buNone/>
            </a:pPr>
            <a:endParaRPr lang="en-GB" dirty="0"/>
          </a:p>
          <a:p>
            <a:endParaRPr lang="en-GB" dirty="0"/>
          </a:p>
          <a:p>
            <a:r>
              <a:rPr lang="en-GB" dirty="0"/>
              <a:t>Example: Create a DEFAULT constraint on the "Age"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2789950"/>
            <a:ext cx="3960000"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DEFAULT</a:t>
            </a:r>
            <a:r>
              <a:rPr lang="en-GB" sz="1400" dirty="0">
                <a:solidFill>
                  <a:prstClr val="black"/>
                </a:solidFill>
                <a:latin typeface="Consolas" panose="020B0609020204030204" pitchFamily="49" charset="0"/>
              </a:rPr>
              <a:t> 18</a:t>
            </a:r>
          </a:p>
          <a:p>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2460766"/>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430590"/>
            <a:ext cx="3960000" cy="738664"/>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CONSTRAINT</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df_Age</a:t>
            </a:r>
            <a:endParaRPr lang="en-GB" sz="1400" dirty="0">
              <a:solidFill>
                <a:prstClr val="black"/>
              </a:solidFill>
              <a:latin typeface="Consolas" panose="020B0609020204030204" pitchFamily="49" charset="0"/>
            </a:endParaRPr>
          </a:p>
          <a:p>
            <a:r>
              <a:rPr lang="en-GB" sz="1400" dirty="0">
                <a:solidFill>
                  <a:srgbClr val="0000FF"/>
                </a:solidFill>
                <a:latin typeface="Consolas" panose="020B0609020204030204" pitchFamily="49" charset="0"/>
              </a:rPr>
              <a:t>DEFAULT</a:t>
            </a:r>
            <a:r>
              <a:rPr lang="en-GB" sz="1400" dirty="0">
                <a:solidFill>
                  <a:prstClr val="black"/>
                </a:solidFill>
                <a:latin typeface="Consolas" panose="020B0609020204030204" pitchFamily="49" charset="0"/>
              </a:rPr>
              <a:t> 18 FOR Age;</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101406"/>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Tree>
    <p:extLst>
      <p:ext uri="{BB962C8B-B14F-4D97-AF65-F5344CB8AC3E}">
        <p14:creationId xmlns:p14="http://schemas.microsoft.com/office/powerpoint/2010/main" val="161585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UNIQUE KEY</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UNIQUE constraint </a:t>
            </a:r>
            <a:r>
              <a:rPr lang="en-GB" b="1" dirty="0">
                <a:solidFill>
                  <a:schemeClr val="tx2">
                    <a:lumMod val="75000"/>
                  </a:schemeClr>
                </a:solidFill>
              </a:rPr>
              <a:t>ensures that all values in a column are different/Unique</a:t>
            </a:r>
            <a:r>
              <a:rPr lang="en-GB" dirty="0"/>
              <a:t>.</a:t>
            </a:r>
          </a:p>
          <a:p>
            <a:r>
              <a:rPr lang="en-GB" dirty="0"/>
              <a:t>Both the UNIQUE KEY and PRIMARY KEY constraints provide a guarantee for uniqueness for a column or set of columns.</a:t>
            </a:r>
          </a:p>
          <a:p>
            <a:r>
              <a:rPr lang="en-GB" dirty="0"/>
              <a:t>However, you can have many UNIQUE KEY per table, but only one PRIMARY KEY per table.</a:t>
            </a:r>
          </a:p>
          <a:p>
            <a:r>
              <a:rPr lang="en-GB" dirty="0">
                <a:solidFill>
                  <a:prstClr val="black"/>
                </a:solidFill>
              </a:rPr>
              <a:t>Example: Create a table “Person” with </a:t>
            </a:r>
            <a:r>
              <a:rPr lang="en-GB" dirty="0"/>
              <a:t>UNIQUE KEY on the "ID" column:</a:t>
            </a:r>
          </a:p>
          <a:p>
            <a:endParaRPr lang="en-GB" dirty="0"/>
          </a:p>
          <a:p>
            <a:endParaRPr lang="en-GB" dirty="0"/>
          </a:p>
          <a:p>
            <a:pPr marL="0" indent="0">
              <a:buNone/>
            </a:pPr>
            <a:endParaRPr lang="en-GB" dirty="0"/>
          </a:p>
          <a:p>
            <a:pPr marL="0" indent="0">
              <a:buNone/>
            </a:pPr>
            <a:endParaRPr lang="en-GB" dirty="0"/>
          </a:p>
          <a:p>
            <a:endParaRPr lang="en-GB" dirty="0"/>
          </a:p>
          <a:p>
            <a:r>
              <a:rPr lang="en-GB" dirty="0"/>
              <a:t>Example: Create a UNIQUE KEY on the “ID"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3273528"/>
            <a:ext cx="3960000"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 UNIQUE</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endParaRPr lang="en-GB" sz="1400" dirty="0">
              <a:solidFill>
                <a:prstClr val="black"/>
              </a:solidFill>
              <a:latin typeface="Consolas" panose="020B0609020204030204" pitchFamily="49" charset="0"/>
            </a:endParaRPr>
          </a:p>
          <a:p>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294434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990073"/>
            <a:ext cx="396000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UNIQUE</a:t>
            </a:r>
            <a:r>
              <a:rPr lang="en-GB" sz="1400" dirty="0">
                <a:solidFill>
                  <a:prstClr val="black"/>
                </a:solidFill>
                <a:latin typeface="Consolas" panose="020B0609020204030204" pitchFamily="49" charset="0"/>
              </a:rPr>
              <a:t> (ID);</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66088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8" name="Rectangle 7">
            <a:extLst>
              <a:ext uri="{FF2B5EF4-FFF2-40B4-BE49-F238E27FC236}">
                <a16:creationId xmlns:a16="http://schemas.microsoft.com/office/drawing/2014/main" id="{C4A6F3DF-2EB8-43CF-3795-79063F5A0067}"/>
              </a:ext>
            </a:extLst>
          </p:cNvPr>
          <p:cNvSpPr/>
          <p:nvPr/>
        </p:nvSpPr>
        <p:spPr>
          <a:xfrm>
            <a:off x="5107498" y="3273528"/>
            <a:ext cx="4860000" cy="1815882"/>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p>
          <a:p>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CONSTRAINT</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UC_Person</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UNIQUE</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ID,FirstName</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p>
        </p:txBody>
      </p:sp>
      <p:sp>
        <p:nvSpPr>
          <p:cNvPr id="9" name="Rectangle: Top Corners Rounded 6">
            <a:extLst>
              <a:ext uri="{FF2B5EF4-FFF2-40B4-BE49-F238E27FC236}">
                <a16:creationId xmlns:a16="http://schemas.microsoft.com/office/drawing/2014/main" id="{72A86601-7B9C-F9F6-5604-2455DAE19E61}"/>
              </a:ext>
            </a:extLst>
          </p:cNvPr>
          <p:cNvSpPr/>
          <p:nvPr/>
        </p:nvSpPr>
        <p:spPr>
          <a:xfrm>
            <a:off x="5107501" y="294434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0" name="Rectangle 9">
            <a:extLst>
              <a:ext uri="{FF2B5EF4-FFF2-40B4-BE49-F238E27FC236}">
                <a16:creationId xmlns:a16="http://schemas.microsoft.com/office/drawing/2014/main" id="{C4A6F3DF-2EB8-43CF-3795-79063F5A0067}"/>
              </a:ext>
            </a:extLst>
          </p:cNvPr>
          <p:cNvSpPr/>
          <p:nvPr/>
        </p:nvSpPr>
        <p:spPr>
          <a:xfrm>
            <a:off x="5107498" y="5990073"/>
            <a:ext cx="500469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CONSTRAINT </a:t>
            </a:r>
            <a:r>
              <a:rPr lang="en-GB" sz="1400" dirty="0" err="1">
                <a:solidFill>
                  <a:prstClr val="black"/>
                </a:solidFill>
                <a:latin typeface="Consolas" panose="020B0609020204030204" pitchFamily="49" charset="0"/>
              </a:rPr>
              <a:t>UC_Persons</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UNIQUE</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ID,FirstName</a:t>
            </a:r>
            <a:r>
              <a:rPr lang="en-GB" sz="1400" dirty="0">
                <a:solidFill>
                  <a:prstClr val="black"/>
                </a:solidFill>
                <a:latin typeface="Consolas" panose="020B0609020204030204" pitchFamily="49" charset="0"/>
              </a:rPr>
              <a:t>);</a:t>
            </a:r>
          </a:p>
        </p:txBody>
      </p:sp>
      <p:sp>
        <p:nvSpPr>
          <p:cNvPr id="11" name="Rectangle: Top Corners Rounded 6">
            <a:extLst>
              <a:ext uri="{FF2B5EF4-FFF2-40B4-BE49-F238E27FC236}">
                <a16:creationId xmlns:a16="http://schemas.microsoft.com/office/drawing/2014/main" id="{72A86601-7B9C-F9F6-5604-2455DAE19E61}"/>
              </a:ext>
            </a:extLst>
          </p:cNvPr>
          <p:cNvSpPr/>
          <p:nvPr/>
        </p:nvSpPr>
        <p:spPr>
          <a:xfrm>
            <a:off x="5107501" y="566088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2" name="Rectangle: Top Corners Rounded 6">
            <a:extLst>
              <a:ext uri="{FF2B5EF4-FFF2-40B4-BE49-F238E27FC236}">
                <a16:creationId xmlns:a16="http://schemas.microsoft.com/office/drawing/2014/main" id="{72A86601-7B9C-F9F6-5604-2455DAE19E61}"/>
              </a:ext>
            </a:extLst>
          </p:cNvPr>
          <p:cNvSpPr/>
          <p:nvPr/>
        </p:nvSpPr>
        <p:spPr>
          <a:xfrm>
            <a:off x="6975485" y="2944344"/>
            <a:ext cx="2992013" cy="32918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600" dirty="0">
                <a:solidFill>
                  <a:schemeClr val="bg1"/>
                </a:solidFill>
              </a:rPr>
              <a:t>UNIQUE KEY on multiple columns</a:t>
            </a:r>
            <a:endParaRPr lang="en-US" sz="1600" dirty="0">
              <a:solidFill>
                <a:schemeClr val="bg1"/>
              </a:solidFill>
            </a:endParaRPr>
          </a:p>
        </p:txBody>
      </p:sp>
      <p:sp>
        <p:nvSpPr>
          <p:cNvPr id="13" name="Rectangle: Top Corners Rounded 6">
            <a:extLst>
              <a:ext uri="{FF2B5EF4-FFF2-40B4-BE49-F238E27FC236}">
                <a16:creationId xmlns:a16="http://schemas.microsoft.com/office/drawing/2014/main" id="{72A86601-7B9C-F9F6-5604-2455DAE19E61}"/>
              </a:ext>
            </a:extLst>
          </p:cNvPr>
          <p:cNvSpPr/>
          <p:nvPr/>
        </p:nvSpPr>
        <p:spPr>
          <a:xfrm>
            <a:off x="6975485" y="5660889"/>
            <a:ext cx="2992013" cy="32918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600" dirty="0">
                <a:solidFill>
                  <a:schemeClr val="bg1"/>
                </a:solidFill>
              </a:rPr>
              <a:t>UNIQUE KEY on multiple columns</a:t>
            </a:r>
            <a:endParaRPr lang="en-US" sz="1600" dirty="0">
              <a:solidFill>
                <a:schemeClr val="bg1"/>
              </a:solidFill>
            </a:endParaRPr>
          </a:p>
        </p:txBody>
      </p:sp>
    </p:spTree>
    <p:extLst>
      <p:ext uri="{BB962C8B-B14F-4D97-AF65-F5344CB8AC3E}">
        <p14:creationId xmlns:p14="http://schemas.microsoft.com/office/powerpoint/2010/main" val="409910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8" grpId="0" animBg="1"/>
      <p:bldP spid="9" grpId="0" animBg="1"/>
      <p:bldP spid="10" grpId="0" animBg="1"/>
      <p:bldP spid="11" grpId="0" animBg="1"/>
      <p:bldP spid="12" grpId="0" animBg="1"/>
      <p:bldP spid="1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PRIMARY KEY</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PRIMARY KEY constraint </a:t>
            </a:r>
            <a:r>
              <a:rPr lang="en-GB" b="1" dirty="0">
                <a:solidFill>
                  <a:schemeClr val="tx2">
                    <a:lumMod val="75000"/>
                  </a:schemeClr>
                </a:solidFill>
              </a:rPr>
              <a:t>uniquely identifies each record in a table</a:t>
            </a:r>
            <a:r>
              <a:rPr lang="en-GB" dirty="0"/>
              <a:t>.</a:t>
            </a:r>
          </a:p>
          <a:p>
            <a:r>
              <a:rPr lang="en-GB" dirty="0"/>
              <a:t>Primary keys must contain </a:t>
            </a:r>
            <a:r>
              <a:rPr lang="en-GB" b="1" dirty="0">
                <a:solidFill>
                  <a:schemeClr val="tx2">
                    <a:lumMod val="75000"/>
                  </a:schemeClr>
                </a:solidFill>
              </a:rPr>
              <a:t>UNIQUE values</a:t>
            </a:r>
            <a:r>
              <a:rPr lang="en-GB" dirty="0"/>
              <a:t>, and </a:t>
            </a:r>
            <a:r>
              <a:rPr lang="en-GB" b="1" dirty="0">
                <a:solidFill>
                  <a:schemeClr val="tx2">
                    <a:lumMod val="75000"/>
                  </a:schemeClr>
                </a:solidFill>
              </a:rPr>
              <a:t>cannot contain NULL values</a:t>
            </a:r>
            <a:r>
              <a:rPr lang="en-GB" dirty="0"/>
              <a:t>.</a:t>
            </a:r>
          </a:p>
          <a:p>
            <a:r>
              <a:rPr lang="en-GB" dirty="0"/>
              <a:t>A table can have only </a:t>
            </a:r>
            <a:r>
              <a:rPr lang="en-GB" b="1" dirty="0">
                <a:solidFill>
                  <a:schemeClr val="tx2">
                    <a:lumMod val="75000"/>
                  </a:schemeClr>
                </a:solidFill>
              </a:rPr>
              <a:t>ONE primary key</a:t>
            </a:r>
            <a:r>
              <a:rPr lang="en-GB" dirty="0"/>
              <a:t>; and in the table, this </a:t>
            </a:r>
            <a:r>
              <a:rPr lang="en-GB" b="1" dirty="0">
                <a:solidFill>
                  <a:schemeClr val="tx2">
                    <a:lumMod val="75000"/>
                  </a:schemeClr>
                </a:solidFill>
              </a:rPr>
              <a:t>primary key can consist of single or multiple columns</a:t>
            </a:r>
            <a:r>
              <a:rPr lang="en-GB" dirty="0"/>
              <a:t> (fields).</a:t>
            </a:r>
          </a:p>
          <a:p>
            <a:r>
              <a:rPr lang="en-GB" dirty="0">
                <a:solidFill>
                  <a:prstClr val="black"/>
                </a:solidFill>
              </a:rPr>
              <a:t>Example: Create a table “Person” with </a:t>
            </a:r>
            <a:r>
              <a:rPr lang="en-GB" dirty="0"/>
              <a:t>PRIMARY KEY on the "ID" column:</a:t>
            </a:r>
          </a:p>
          <a:p>
            <a:endParaRPr lang="en-GB" dirty="0"/>
          </a:p>
          <a:p>
            <a:endParaRPr lang="en-GB" dirty="0"/>
          </a:p>
          <a:p>
            <a:pPr marL="0" indent="0">
              <a:buNone/>
            </a:pPr>
            <a:endParaRPr lang="en-GB" dirty="0"/>
          </a:p>
          <a:p>
            <a:pPr marL="0" indent="0">
              <a:buNone/>
            </a:pPr>
            <a:endParaRPr lang="en-GB" dirty="0"/>
          </a:p>
          <a:p>
            <a:r>
              <a:rPr lang="en-GB" dirty="0"/>
              <a:t>Example: Create a PRIMARY KEY on the “ID" column when the "Persons"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6" y="3273528"/>
            <a:ext cx="3960000"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 PRIMARY KEY</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endParaRPr lang="en-GB" sz="1400" dirty="0">
              <a:solidFill>
                <a:prstClr val="black"/>
              </a:solidFill>
              <a:latin typeface="Consolas" panose="020B0609020204030204" pitchFamily="49" charset="0"/>
            </a:endParaRPr>
          </a:p>
          <a:p>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294434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990073"/>
            <a:ext cx="3960000" cy="52322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PRIMARY KEY</a:t>
            </a:r>
            <a:r>
              <a:rPr lang="en-GB" sz="1400" dirty="0">
                <a:solidFill>
                  <a:prstClr val="black"/>
                </a:solidFill>
                <a:latin typeface="Consolas" panose="020B0609020204030204" pitchFamily="49" charset="0"/>
              </a:rPr>
              <a:t> (ID);</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66088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8" name="Rectangle 7">
            <a:extLst>
              <a:ext uri="{FF2B5EF4-FFF2-40B4-BE49-F238E27FC236}">
                <a16:creationId xmlns:a16="http://schemas.microsoft.com/office/drawing/2014/main" id="{C4A6F3DF-2EB8-43CF-3795-79063F5A0067}"/>
              </a:ext>
            </a:extLst>
          </p:cNvPr>
          <p:cNvSpPr/>
          <p:nvPr/>
        </p:nvSpPr>
        <p:spPr>
          <a:xfrm>
            <a:off x="4939545" y="3273528"/>
            <a:ext cx="5540196" cy="1384995"/>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Persons (</a:t>
            </a:r>
          </a:p>
          <a:p>
            <a:r>
              <a:rPr lang="en-GB" sz="1400" dirty="0">
                <a:solidFill>
                  <a:prstClr val="black"/>
                </a:solidFill>
                <a:latin typeface="Consolas" panose="020B0609020204030204" pitchFamily="49" charset="0"/>
              </a:rPr>
              <a:t>    ID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LastName</a:t>
            </a:r>
            <a:r>
              <a:rPr lang="en-GB" sz="1400" dirty="0">
                <a:solidFill>
                  <a:prstClr val="black"/>
                </a:solidFill>
                <a:latin typeface="Consolas" panose="020B0609020204030204" pitchFamily="49" charset="0"/>
              </a:rPr>
              <a:t> varchar(255),</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FirstName</a:t>
            </a:r>
            <a:r>
              <a:rPr lang="en-GB" sz="1400" dirty="0">
                <a:solidFill>
                  <a:prstClr val="black"/>
                </a:solidFill>
                <a:latin typeface="Consolas" panose="020B0609020204030204" pitchFamily="49" charset="0"/>
              </a:rPr>
              <a:t> varchar(255) </a:t>
            </a:r>
            <a:r>
              <a:rPr lang="en-GB" sz="1400" dirty="0">
                <a:solidFill>
                  <a:srgbClr val="0000FF"/>
                </a:solidFill>
                <a:latin typeface="Consolas" panose="020B0609020204030204" pitchFamily="49" charset="0"/>
              </a:rPr>
              <a:t>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Age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p>
          <a:p>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CONSTRAINT</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PK_Person</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PRIMARY KEY</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ID,FirstName</a:t>
            </a:r>
            <a:r>
              <a:rPr lang="en-GB" sz="1400" dirty="0">
                <a:solidFill>
                  <a:prstClr val="black"/>
                </a:solidFill>
                <a:latin typeface="Consolas" panose="020B0609020204030204" pitchFamily="49" charset="0"/>
              </a:rPr>
              <a:t>) );</a:t>
            </a:r>
          </a:p>
        </p:txBody>
      </p:sp>
      <p:sp>
        <p:nvSpPr>
          <p:cNvPr id="9" name="Rectangle: Top Corners Rounded 6">
            <a:extLst>
              <a:ext uri="{FF2B5EF4-FFF2-40B4-BE49-F238E27FC236}">
                <a16:creationId xmlns:a16="http://schemas.microsoft.com/office/drawing/2014/main" id="{72A86601-7B9C-F9F6-5604-2455DAE19E61}"/>
              </a:ext>
            </a:extLst>
          </p:cNvPr>
          <p:cNvSpPr/>
          <p:nvPr/>
        </p:nvSpPr>
        <p:spPr>
          <a:xfrm>
            <a:off x="4939548" y="2944344"/>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0" name="Rectangle 9">
            <a:extLst>
              <a:ext uri="{FF2B5EF4-FFF2-40B4-BE49-F238E27FC236}">
                <a16:creationId xmlns:a16="http://schemas.microsoft.com/office/drawing/2014/main" id="{C4A6F3DF-2EB8-43CF-3795-79063F5A0067}"/>
              </a:ext>
            </a:extLst>
          </p:cNvPr>
          <p:cNvSpPr/>
          <p:nvPr/>
        </p:nvSpPr>
        <p:spPr>
          <a:xfrm>
            <a:off x="4939545" y="5990073"/>
            <a:ext cx="5328000" cy="52200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Persons</a:t>
            </a:r>
          </a:p>
          <a:p>
            <a:r>
              <a:rPr lang="en-GB" sz="1400" dirty="0">
                <a:solidFill>
                  <a:srgbClr val="0000FF"/>
                </a:solidFill>
                <a:latin typeface="Consolas" panose="020B0609020204030204" pitchFamily="49" charset="0"/>
              </a:rPr>
              <a:t>ADD CONSTRAINT </a:t>
            </a:r>
            <a:r>
              <a:rPr lang="en-GB" sz="1400" dirty="0" err="1">
                <a:solidFill>
                  <a:prstClr val="black"/>
                </a:solidFill>
                <a:latin typeface="Consolas" panose="020B0609020204030204" pitchFamily="49" charset="0"/>
              </a:rPr>
              <a:t>PK_Person</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PRIMARY KEY</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ID,FirstName</a:t>
            </a:r>
            <a:r>
              <a:rPr lang="en-GB" sz="1400" dirty="0">
                <a:solidFill>
                  <a:prstClr val="black"/>
                </a:solidFill>
                <a:latin typeface="Consolas" panose="020B0609020204030204" pitchFamily="49" charset="0"/>
              </a:rPr>
              <a:t>);</a:t>
            </a:r>
          </a:p>
        </p:txBody>
      </p:sp>
      <p:sp>
        <p:nvSpPr>
          <p:cNvPr id="11" name="Rectangle: Top Corners Rounded 6">
            <a:extLst>
              <a:ext uri="{FF2B5EF4-FFF2-40B4-BE49-F238E27FC236}">
                <a16:creationId xmlns:a16="http://schemas.microsoft.com/office/drawing/2014/main" id="{72A86601-7B9C-F9F6-5604-2455DAE19E61}"/>
              </a:ext>
            </a:extLst>
          </p:cNvPr>
          <p:cNvSpPr/>
          <p:nvPr/>
        </p:nvSpPr>
        <p:spPr>
          <a:xfrm>
            <a:off x="4939548" y="566088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12" name="Rectangle: Top Corners Rounded 6">
            <a:extLst>
              <a:ext uri="{FF2B5EF4-FFF2-40B4-BE49-F238E27FC236}">
                <a16:creationId xmlns:a16="http://schemas.microsoft.com/office/drawing/2014/main" id="{72A86601-7B9C-F9F6-5604-2455DAE19E61}"/>
              </a:ext>
            </a:extLst>
          </p:cNvPr>
          <p:cNvSpPr/>
          <p:nvPr/>
        </p:nvSpPr>
        <p:spPr>
          <a:xfrm>
            <a:off x="6915532" y="2944344"/>
            <a:ext cx="3352013" cy="32918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600" dirty="0">
                <a:solidFill>
                  <a:schemeClr val="bg1"/>
                </a:solidFill>
              </a:rPr>
              <a:t>PRIMARY KEY on multiple columns</a:t>
            </a:r>
            <a:endParaRPr lang="en-US" sz="1600" dirty="0">
              <a:solidFill>
                <a:schemeClr val="bg1"/>
              </a:solidFill>
            </a:endParaRPr>
          </a:p>
        </p:txBody>
      </p:sp>
      <p:sp>
        <p:nvSpPr>
          <p:cNvPr id="13" name="Rectangle: Top Corners Rounded 6">
            <a:extLst>
              <a:ext uri="{FF2B5EF4-FFF2-40B4-BE49-F238E27FC236}">
                <a16:creationId xmlns:a16="http://schemas.microsoft.com/office/drawing/2014/main" id="{72A86601-7B9C-F9F6-5604-2455DAE19E61}"/>
              </a:ext>
            </a:extLst>
          </p:cNvPr>
          <p:cNvSpPr/>
          <p:nvPr/>
        </p:nvSpPr>
        <p:spPr>
          <a:xfrm>
            <a:off x="6915532" y="5660889"/>
            <a:ext cx="3352013" cy="32918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GB" sz="1600" dirty="0">
                <a:solidFill>
                  <a:schemeClr val="bg1"/>
                </a:solidFill>
              </a:rPr>
              <a:t>PRIMARY KEY on multiple columns</a:t>
            </a:r>
            <a:endParaRPr lang="en-US" sz="1600" dirty="0">
              <a:solidFill>
                <a:schemeClr val="bg1"/>
              </a:solidFill>
            </a:endParaRPr>
          </a:p>
        </p:txBody>
      </p:sp>
    </p:spTree>
    <p:extLst>
      <p:ext uri="{BB962C8B-B14F-4D97-AF65-F5344CB8AC3E}">
        <p14:creationId xmlns:p14="http://schemas.microsoft.com/office/powerpoint/2010/main" val="21473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8" grpId="0" animBg="1"/>
      <p:bldP spid="9" grpId="0" animBg="1"/>
      <p:bldP spid="10" grpId="0" animBg="1"/>
      <p:bldP spid="11" grpId="0" animBg="1"/>
      <p:bldP spid="12" grpId="0" animBg="1"/>
      <p:bldP spid="1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DBCC-CEFB-415B-9086-F86CDBA235A2}"/>
              </a:ext>
            </a:extLst>
          </p:cNvPr>
          <p:cNvSpPr>
            <a:spLocks noGrp="1"/>
          </p:cNvSpPr>
          <p:nvPr>
            <p:ph type="title"/>
          </p:nvPr>
        </p:nvSpPr>
        <p:spPr/>
        <p:txBody>
          <a:bodyPr>
            <a:normAutofit/>
          </a:bodyPr>
          <a:lstStyle/>
          <a:p>
            <a:r>
              <a:rPr lang="en-US" dirty="0"/>
              <a:t>FOREIGN KEY</a:t>
            </a:r>
          </a:p>
        </p:txBody>
      </p:sp>
      <p:sp>
        <p:nvSpPr>
          <p:cNvPr id="3" name="Content Placeholder 2">
            <a:extLst>
              <a:ext uri="{FF2B5EF4-FFF2-40B4-BE49-F238E27FC236}">
                <a16:creationId xmlns:a16="http://schemas.microsoft.com/office/drawing/2014/main" id="{D321B638-5EFB-4EC9-89A1-575E68284C8F}"/>
              </a:ext>
            </a:extLst>
          </p:cNvPr>
          <p:cNvSpPr>
            <a:spLocks noGrp="1"/>
          </p:cNvSpPr>
          <p:nvPr>
            <p:ph idx="1"/>
          </p:nvPr>
        </p:nvSpPr>
        <p:spPr/>
        <p:txBody>
          <a:bodyPr/>
          <a:lstStyle/>
          <a:p>
            <a:r>
              <a:rPr lang="en-GB" dirty="0"/>
              <a:t>The FOREIGN KEY constraint is used to </a:t>
            </a:r>
            <a:r>
              <a:rPr lang="en-GB" b="1" dirty="0">
                <a:solidFill>
                  <a:schemeClr val="tx2">
                    <a:lumMod val="75000"/>
                  </a:schemeClr>
                </a:solidFill>
              </a:rPr>
              <a:t>prevent actions that would destroy links between tables</a:t>
            </a:r>
            <a:r>
              <a:rPr lang="en-GB" dirty="0"/>
              <a:t>.</a:t>
            </a:r>
          </a:p>
          <a:p>
            <a:r>
              <a:rPr lang="en-GB" dirty="0"/>
              <a:t>A FOREIGN KEY is a </a:t>
            </a:r>
            <a:r>
              <a:rPr lang="en-GB" b="1" dirty="0">
                <a:solidFill>
                  <a:schemeClr val="tx2">
                    <a:lumMod val="75000"/>
                  </a:schemeClr>
                </a:solidFill>
              </a:rPr>
              <a:t>field (or collection of fields) in one table, that refers to the PRIMARY KEY in another table</a:t>
            </a:r>
            <a:r>
              <a:rPr lang="en-GB" dirty="0"/>
              <a:t>.</a:t>
            </a:r>
          </a:p>
          <a:p>
            <a:r>
              <a:rPr lang="en-GB" dirty="0"/>
              <a:t>The table with the foreign key is called the child table, and the table with the primary key is called the referenced or parent table.</a:t>
            </a:r>
          </a:p>
          <a:p>
            <a:r>
              <a:rPr lang="en-GB" dirty="0">
                <a:solidFill>
                  <a:prstClr val="black"/>
                </a:solidFill>
              </a:rPr>
              <a:t>Example: Create a table “Order” with </a:t>
            </a:r>
            <a:r>
              <a:rPr lang="en-GB" dirty="0"/>
              <a:t>FOREIGN KEY on the “Person ID" column:</a:t>
            </a:r>
          </a:p>
          <a:p>
            <a:endParaRPr lang="en-GB" dirty="0"/>
          </a:p>
          <a:p>
            <a:endParaRPr lang="en-GB" dirty="0"/>
          </a:p>
          <a:p>
            <a:pPr marL="0" indent="0">
              <a:buNone/>
            </a:pPr>
            <a:endParaRPr lang="en-GB" dirty="0"/>
          </a:p>
          <a:p>
            <a:r>
              <a:rPr lang="en-GB" dirty="0"/>
              <a:t>Example: Create a FOREIGN KEY on the “ID" column when the “Order" table is already created.</a:t>
            </a:r>
          </a:p>
        </p:txBody>
      </p:sp>
      <p:sp>
        <p:nvSpPr>
          <p:cNvPr id="22" name="Rectangle 21">
            <a:extLst>
              <a:ext uri="{FF2B5EF4-FFF2-40B4-BE49-F238E27FC236}">
                <a16:creationId xmlns:a16="http://schemas.microsoft.com/office/drawing/2014/main" id="{C4A6F3DF-2EB8-43CF-3795-79063F5A0067}"/>
              </a:ext>
            </a:extLst>
          </p:cNvPr>
          <p:cNvSpPr/>
          <p:nvPr/>
        </p:nvSpPr>
        <p:spPr>
          <a:xfrm>
            <a:off x="453435" y="3880019"/>
            <a:ext cx="5796000" cy="1169551"/>
          </a:xfrm>
          <a:prstGeom prst="rect">
            <a:avLst/>
          </a:prstGeom>
          <a:solidFill>
            <a:schemeClr val="bg1">
              <a:lumMod val="95000"/>
            </a:schemeClr>
          </a:solidFill>
          <a:ln>
            <a:noFill/>
          </a:ln>
        </p:spPr>
        <p:txBody>
          <a:bodyPr wrap="square">
            <a:spAutoFit/>
          </a:bodyPr>
          <a:lstStyle/>
          <a:p>
            <a:r>
              <a:rPr lang="en-US" sz="1400" dirty="0">
                <a:solidFill>
                  <a:srgbClr val="0000FF"/>
                </a:solidFill>
                <a:latin typeface="Consolas" panose="020B0609020204030204" pitchFamily="49" charset="0"/>
              </a:rPr>
              <a:t>CREATE TABLE </a:t>
            </a:r>
            <a:r>
              <a:rPr lang="en-GB" sz="1400" dirty="0">
                <a:solidFill>
                  <a:prstClr val="black"/>
                </a:solidFill>
                <a:latin typeface="Consolas" panose="020B0609020204030204" pitchFamily="49" charset="0"/>
              </a:rPr>
              <a:t>Orders (</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OrderID</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NOT NULL PRIMARY KEY</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OrderNo</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int</a:t>
            </a:r>
            <a:r>
              <a:rPr lang="en-GB" sz="1400" dirty="0">
                <a:solidFill>
                  <a:srgbClr val="0000FF"/>
                </a:solidFill>
                <a:latin typeface="Consolas" panose="020B0609020204030204" pitchFamily="49" charset="0"/>
              </a:rPr>
              <a:t> NOT NULL</a:t>
            </a:r>
            <a:r>
              <a:rPr lang="en-GB" sz="1400" dirty="0">
                <a:solidFill>
                  <a:prstClr val="black"/>
                </a:solidFill>
                <a:latin typeface="Consolas" panose="020B0609020204030204" pitchFamily="49" charset="0"/>
              </a:rPr>
              <a:t>,</a:t>
            </a:r>
          </a:p>
          <a:p>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PersonID</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int</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FOREIGN</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KEY</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REFERENCES</a:t>
            </a:r>
            <a:r>
              <a:rPr lang="en-GB" sz="1400" dirty="0">
                <a:solidFill>
                  <a:prstClr val="black"/>
                </a:solidFill>
                <a:latin typeface="Consolas" panose="020B0609020204030204" pitchFamily="49" charset="0"/>
              </a:rPr>
              <a:t> Persons(</a:t>
            </a:r>
            <a:r>
              <a:rPr lang="en-GB" sz="1400" dirty="0" err="1">
                <a:solidFill>
                  <a:prstClr val="black"/>
                </a:solidFill>
                <a:latin typeface="Consolas" panose="020B0609020204030204" pitchFamily="49" charset="0"/>
              </a:rPr>
              <a:t>PersonID</a:t>
            </a:r>
            <a:r>
              <a:rPr lang="en-GB" sz="1400" dirty="0">
                <a:solidFill>
                  <a:prstClr val="black"/>
                </a:solidFill>
                <a:latin typeface="Consolas" panose="020B0609020204030204" pitchFamily="49" charset="0"/>
              </a:rPr>
              <a:t>) );</a:t>
            </a:r>
          </a:p>
        </p:txBody>
      </p:sp>
      <p:sp>
        <p:nvSpPr>
          <p:cNvPr id="23" name="Rectangle: Top Corners Rounded 6">
            <a:extLst>
              <a:ext uri="{FF2B5EF4-FFF2-40B4-BE49-F238E27FC236}">
                <a16:creationId xmlns:a16="http://schemas.microsoft.com/office/drawing/2014/main" id="{72A86601-7B9C-F9F6-5604-2455DAE19E61}"/>
              </a:ext>
            </a:extLst>
          </p:cNvPr>
          <p:cNvSpPr/>
          <p:nvPr/>
        </p:nvSpPr>
        <p:spPr>
          <a:xfrm>
            <a:off x="453439" y="3550835"/>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
        <p:nvSpPr>
          <p:cNvPr id="24" name="Rectangle 23">
            <a:extLst>
              <a:ext uri="{FF2B5EF4-FFF2-40B4-BE49-F238E27FC236}">
                <a16:creationId xmlns:a16="http://schemas.microsoft.com/office/drawing/2014/main" id="{C4A6F3DF-2EB8-43CF-3795-79063F5A0067}"/>
              </a:ext>
            </a:extLst>
          </p:cNvPr>
          <p:cNvSpPr/>
          <p:nvPr/>
        </p:nvSpPr>
        <p:spPr>
          <a:xfrm>
            <a:off x="453436" y="5803453"/>
            <a:ext cx="5796000" cy="522000"/>
          </a:xfrm>
          <a:prstGeom prst="rect">
            <a:avLst/>
          </a:prstGeom>
          <a:solidFill>
            <a:schemeClr val="bg1">
              <a:lumMod val="95000"/>
            </a:schemeClr>
          </a:solidFill>
          <a:ln>
            <a:noFill/>
          </a:ln>
        </p:spPr>
        <p:txBody>
          <a:bodyPr wrap="square">
            <a:spAutoFit/>
          </a:bodyPr>
          <a:lstStyle/>
          <a:p>
            <a:r>
              <a:rPr lang="en-GB" sz="1400" dirty="0">
                <a:solidFill>
                  <a:srgbClr val="0000FF"/>
                </a:solidFill>
                <a:latin typeface="Consolas" panose="020B0609020204030204" pitchFamily="49" charset="0"/>
              </a:rPr>
              <a:t>ALTER TABLE </a:t>
            </a:r>
            <a:r>
              <a:rPr lang="en-GB" sz="1400" dirty="0">
                <a:solidFill>
                  <a:prstClr val="black"/>
                </a:solidFill>
                <a:latin typeface="Consolas" panose="020B0609020204030204" pitchFamily="49" charset="0"/>
              </a:rPr>
              <a:t>Orders</a:t>
            </a:r>
          </a:p>
          <a:p>
            <a:r>
              <a:rPr lang="en-GB" sz="1400" dirty="0">
                <a:solidFill>
                  <a:srgbClr val="0000FF"/>
                </a:solidFill>
                <a:latin typeface="Consolas" panose="020B0609020204030204" pitchFamily="49" charset="0"/>
              </a:rPr>
              <a:t>ADD FOREIGN KEY</a:t>
            </a:r>
            <a:r>
              <a:rPr lang="en-GB" sz="1400" dirty="0">
                <a:solidFill>
                  <a:prstClr val="black"/>
                </a:solidFill>
                <a:latin typeface="Consolas" panose="020B0609020204030204" pitchFamily="49" charset="0"/>
              </a:rPr>
              <a:t> (</a:t>
            </a:r>
            <a:r>
              <a:rPr lang="en-GB" sz="1400" dirty="0" err="1">
                <a:solidFill>
                  <a:prstClr val="black"/>
                </a:solidFill>
                <a:latin typeface="Consolas" panose="020B0609020204030204" pitchFamily="49" charset="0"/>
              </a:rPr>
              <a:t>PersonID</a:t>
            </a:r>
            <a:r>
              <a:rPr lang="en-GB" sz="1400" dirty="0">
                <a:solidFill>
                  <a:prstClr val="black"/>
                </a:solidFill>
                <a:latin typeface="Consolas" panose="020B0609020204030204" pitchFamily="49" charset="0"/>
              </a:rPr>
              <a:t>) </a:t>
            </a:r>
            <a:r>
              <a:rPr lang="en-GB" sz="1400" dirty="0">
                <a:solidFill>
                  <a:srgbClr val="0000FF"/>
                </a:solidFill>
                <a:latin typeface="Consolas" panose="020B0609020204030204" pitchFamily="49" charset="0"/>
              </a:rPr>
              <a:t>REFERENCES</a:t>
            </a:r>
            <a:r>
              <a:rPr lang="en-GB" sz="1400" dirty="0">
                <a:solidFill>
                  <a:prstClr val="black"/>
                </a:solidFill>
                <a:latin typeface="Consolas" panose="020B0609020204030204" pitchFamily="49" charset="0"/>
              </a:rPr>
              <a:t> Persons(</a:t>
            </a:r>
            <a:r>
              <a:rPr lang="en-GB" sz="1400" dirty="0" err="1">
                <a:solidFill>
                  <a:prstClr val="black"/>
                </a:solidFill>
                <a:latin typeface="Consolas" panose="020B0609020204030204" pitchFamily="49" charset="0"/>
              </a:rPr>
              <a:t>PersonID</a:t>
            </a:r>
            <a:r>
              <a:rPr lang="en-GB" sz="1400" dirty="0">
                <a:solidFill>
                  <a:prstClr val="black"/>
                </a:solidFill>
                <a:latin typeface="Consolas" panose="020B0609020204030204" pitchFamily="49" charset="0"/>
              </a:rPr>
              <a:t>);</a:t>
            </a:r>
          </a:p>
        </p:txBody>
      </p:sp>
      <p:sp>
        <p:nvSpPr>
          <p:cNvPr id="25" name="Rectangle: Top Corners Rounded 6">
            <a:extLst>
              <a:ext uri="{FF2B5EF4-FFF2-40B4-BE49-F238E27FC236}">
                <a16:creationId xmlns:a16="http://schemas.microsoft.com/office/drawing/2014/main" id="{72A86601-7B9C-F9F6-5604-2455DAE19E61}"/>
              </a:ext>
            </a:extLst>
          </p:cNvPr>
          <p:cNvSpPr/>
          <p:nvPr/>
        </p:nvSpPr>
        <p:spPr>
          <a:xfrm>
            <a:off x="453439" y="5474269"/>
            <a:ext cx="90000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a:t>
            </a:r>
          </a:p>
        </p:txBody>
      </p:sp>
    </p:spTree>
    <p:extLst>
      <p:ext uri="{BB962C8B-B14F-4D97-AF65-F5344CB8AC3E}">
        <p14:creationId xmlns:p14="http://schemas.microsoft.com/office/powerpoint/2010/main" val="38907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sp>
        <p:nvSpPr>
          <p:cNvPr id="4" name="Title 3"/>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72642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pPr marL="0" marR="0" algn="just">
              <a:lnSpc>
                <a:spcPct val="115000"/>
              </a:lnSpc>
              <a:spcBef>
                <a:spcPts val="0"/>
              </a:spcBef>
              <a:spcAft>
                <a:spcPts val="0"/>
              </a:spcAft>
            </a:pPr>
            <a:r>
              <a:rPr lang="en-US" sz="2400" b="0" dirty="0">
                <a:solidFill>
                  <a:schemeClr val="tx1"/>
                </a:solidFill>
                <a:effectLst/>
              </a:rPr>
              <a:t>Holds a variable length string.</a:t>
            </a:r>
          </a:p>
          <a:p>
            <a:pPr marL="0" marR="0" algn="just">
              <a:lnSpc>
                <a:spcPct val="115000"/>
              </a:lnSpc>
              <a:spcBef>
                <a:spcPts val="0"/>
              </a:spcBef>
              <a:spcAft>
                <a:spcPts val="0"/>
              </a:spcAft>
            </a:pPr>
            <a:r>
              <a:rPr lang="en-US" dirty="0"/>
              <a:t>It</a:t>
            </a:r>
            <a:r>
              <a:rPr lang="en-US" sz="2400" b="0" dirty="0">
                <a:solidFill>
                  <a:schemeClr val="tx1"/>
                </a:solidFill>
                <a:effectLst/>
              </a:rPr>
              <a:t> also contains </a:t>
            </a:r>
            <a:r>
              <a:rPr lang="en-US" sz="2400" b="0" dirty="0">
                <a:solidFill>
                  <a:srgbClr val="C00000"/>
                </a:solidFill>
                <a:effectLst/>
              </a:rPr>
              <a:t>letters, numbers</a:t>
            </a:r>
            <a:r>
              <a:rPr lang="en-US" sz="2400" b="0" dirty="0">
                <a:solidFill>
                  <a:schemeClr val="tx1"/>
                </a:solidFill>
                <a:effectLst/>
              </a:rPr>
              <a:t>, and </a:t>
            </a:r>
            <a:r>
              <a:rPr lang="en-US" sz="2400" b="0" dirty="0">
                <a:solidFill>
                  <a:srgbClr val="C00000"/>
                </a:solidFill>
                <a:effectLst/>
              </a:rPr>
              <a:t>special characters</a:t>
            </a:r>
            <a:r>
              <a:rPr lang="en-US" sz="2400" b="0" dirty="0">
                <a:solidFill>
                  <a:schemeClr val="tx1"/>
                </a:solidFill>
                <a:effectLst/>
              </a:rPr>
              <a:t>.</a:t>
            </a:r>
          </a:p>
          <a:p>
            <a:pPr marL="0" marR="0" algn="just">
              <a:lnSpc>
                <a:spcPct val="115000"/>
              </a:lnSpc>
              <a:spcBef>
                <a:spcPts val="0"/>
              </a:spcBef>
              <a:spcAft>
                <a:spcPts val="0"/>
              </a:spcAft>
            </a:pPr>
            <a:r>
              <a:rPr lang="en-US" sz="2400" b="0" dirty="0">
                <a:solidFill>
                  <a:schemeClr val="tx1"/>
                </a:solidFill>
                <a:effectLst/>
              </a:rPr>
              <a:t>The maximum size is specified in parenthesis.</a:t>
            </a:r>
          </a:p>
          <a:p>
            <a:pPr>
              <a:lnSpc>
                <a:spcPct val="115000"/>
              </a:lnSpc>
              <a:spcBef>
                <a:spcPts val="0"/>
              </a:spcBef>
              <a:defRPr/>
            </a:pPr>
            <a:r>
              <a:rPr lang="en-US" b="1" dirty="0"/>
              <a:t>Storage: </a:t>
            </a:r>
            <a:r>
              <a:rPr lang="en-US" dirty="0"/>
              <a:t>2 byte + number of char.</a:t>
            </a:r>
          </a:p>
          <a:p>
            <a:pPr>
              <a:lnSpc>
                <a:spcPct val="115000"/>
              </a:lnSpc>
              <a:spcBef>
                <a:spcPts val="0"/>
              </a:spcBef>
              <a:defRPr/>
            </a:pPr>
            <a:endParaRPr lang="en-US" dirty="0"/>
          </a:p>
          <a:p>
            <a:pPr>
              <a:lnSpc>
                <a:spcPct val="115000"/>
              </a:lnSpc>
              <a:spcBef>
                <a:spcPts val="0"/>
              </a:spcBef>
              <a:defRPr/>
            </a:pPr>
            <a:r>
              <a:rPr lang="en-US" dirty="0"/>
              <a:t>Storing the string 'Hello' (5 characters) in a VARCHAR column would consume 7 bytes: 5 bytes for the characters and 2 bytes for the length information.</a:t>
            </a:r>
          </a:p>
          <a:p>
            <a:pPr>
              <a:lnSpc>
                <a:spcPct val="115000"/>
              </a:lnSpc>
              <a:spcBef>
                <a:spcPts val="0"/>
              </a:spcBef>
              <a:defRPr/>
            </a:pPr>
            <a:r>
              <a:rPr lang="en-US" b="1" dirty="0"/>
              <a:t>Example</a:t>
            </a:r>
            <a:r>
              <a:rPr lang="en-US" dirty="0"/>
              <a:t>: </a:t>
            </a:r>
            <a:r>
              <a:rPr lang="en-US" b="1" dirty="0">
                <a:solidFill>
                  <a:srgbClr val="0D4991"/>
                </a:solidFill>
              </a:rPr>
              <a:t>Address, Name</a:t>
            </a:r>
          </a:p>
          <a:p>
            <a:pPr>
              <a:lnSpc>
                <a:spcPct val="115000"/>
              </a:lnSpc>
              <a:spcBef>
                <a:spcPts val="0"/>
              </a:spcBef>
              <a:defRPr/>
            </a:pPr>
            <a:endParaRPr lang="en-US" dirty="0"/>
          </a:p>
          <a:p>
            <a:pPr>
              <a:lnSpc>
                <a:spcPct val="115000"/>
              </a:lnSpc>
              <a:spcBef>
                <a:spcPts val="0"/>
              </a:spcBef>
              <a:defRPr/>
            </a:pPr>
            <a:endParaRPr lang="en-US" dirty="0">
              <a:solidFill>
                <a:srgbClr val="212121"/>
              </a:solidFill>
              <a:latin typeface="Times New Roman" panose="02020603050405020304" pitchFamily="18" charset="0"/>
              <a:ea typeface="Times New Roman" panose="02020603050405020304" pitchFamily="18" charset="0"/>
            </a:endParaRPr>
          </a:p>
          <a:p>
            <a:endParaRPr lang="en-US" dirty="0"/>
          </a:p>
          <a:p>
            <a:endParaRPr lang="en-IN" dirty="0"/>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77507" y="794551"/>
            <a:ext cx="1866443"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Varchar(size)</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719834" y="1256216"/>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pic>
        <p:nvPicPr>
          <p:cNvPr id="4" name="Picture 3">
            <a:extLst>
              <a:ext uri="{FF2B5EF4-FFF2-40B4-BE49-F238E27FC236}">
                <a16:creationId xmlns:a16="http://schemas.microsoft.com/office/drawing/2014/main" id="{14FB7AC7-F373-57B9-BFE7-64561C81C5A9}"/>
              </a:ext>
            </a:extLst>
          </p:cNvPr>
          <p:cNvPicPr>
            <a:picLocks noChangeAspect="1"/>
          </p:cNvPicPr>
          <p:nvPr/>
        </p:nvPicPr>
        <p:blipFill>
          <a:blip r:embed="rId2"/>
          <a:stretch>
            <a:fillRect/>
          </a:stretch>
        </p:blipFill>
        <p:spPr>
          <a:xfrm>
            <a:off x="4179786" y="4898549"/>
            <a:ext cx="1566555" cy="1502050"/>
          </a:xfrm>
          <a:prstGeom prst="rect">
            <a:avLst/>
          </a:prstGeom>
        </p:spPr>
      </p:pic>
      <p:sp>
        <p:nvSpPr>
          <p:cNvPr id="5" name="Cloud Callout 7">
            <a:extLst>
              <a:ext uri="{FF2B5EF4-FFF2-40B4-BE49-F238E27FC236}">
                <a16:creationId xmlns:a16="http://schemas.microsoft.com/office/drawing/2014/main" id="{8FEC7244-87CC-8BFE-476D-620A0FC7B925}"/>
              </a:ext>
            </a:extLst>
          </p:cNvPr>
          <p:cNvSpPr/>
          <p:nvPr/>
        </p:nvSpPr>
        <p:spPr>
          <a:xfrm>
            <a:off x="660399" y="5006209"/>
            <a:ext cx="3528509" cy="1284524"/>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What is the difference between  </a:t>
            </a:r>
            <a:r>
              <a:rPr lang="en-US" b="1" dirty="0">
                <a:solidFill>
                  <a:srgbClr val="FF0000"/>
                </a:solidFill>
              </a:rPr>
              <a:t>VARCHAR</a:t>
            </a:r>
            <a:r>
              <a:rPr lang="en-US" b="1" dirty="0">
                <a:solidFill>
                  <a:schemeClr val="tx1"/>
                </a:solidFill>
              </a:rPr>
              <a:t> and </a:t>
            </a:r>
            <a:r>
              <a:rPr lang="en-US" b="1" dirty="0">
                <a:solidFill>
                  <a:srgbClr val="FF0000"/>
                </a:solidFill>
              </a:rPr>
              <a:t>CHAR</a:t>
            </a:r>
            <a:r>
              <a:rPr lang="en-US" b="1" dirty="0">
                <a:solidFill>
                  <a:schemeClr val="tx1"/>
                </a:solidFill>
              </a:rPr>
              <a:t> ?</a:t>
            </a:r>
          </a:p>
          <a:p>
            <a:endParaRPr lang="en-US" dirty="0">
              <a:solidFill>
                <a:schemeClr val="tx1"/>
              </a:solidFill>
            </a:endParaRPr>
          </a:p>
        </p:txBody>
      </p:sp>
      <p:sp>
        <p:nvSpPr>
          <p:cNvPr id="6" name="Rectangle 5">
            <a:extLst>
              <a:ext uri="{FF2B5EF4-FFF2-40B4-BE49-F238E27FC236}">
                <a16:creationId xmlns:a16="http://schemas.microsoft.com/office/drawing/2014/main" id="{6BE210A0-AD1B-190F-4365-191DCB491826}"/>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
        <p:nvSpPr>
          <p:cNvPr id="8" name="TextBox 7">
            <a:extLst>
              <a:ext uri="{FF2B5EF4-FFF2-40B4-BE49-F238E27FC236}">
                <a16:creationId xmlns:a16="http://schemas.microsoft.com/office/drawing/2014/main" id="{55888F6F-9FF7-A604-06C0-D6E4E8B209FB}"/>
              </a:ext>
            </a:extLst>
          </p:cNvPr>
          <p:cNvSpPr txBox="1"/>
          <p:nvPr/>
        </p:nvSpPr>
        <p:spPr>
          <a:xfrm>
            <a:off x="425770" y="3026628"/>
            <a:ext cx="7536873" cy="369332"/>
          </a:xfrm>
          <a:prstGeom prst="rect">
            <a:avLst/>
          </a:prstGeom>
          <a:noFill/>
        </p:spPr>
        <p:txBody>
          <a:bodyPr wrap="square">
            <a:spAutoFit/>
          </a:bodyPr>
          <a:lstStyle/>
          <a:p>
            <a:r>
              <a:rPr lang="en-US" dirty="0">
                <a:solidFill>
                  <a:srgbClr val="C00000"/>
                </a:solidFill>
              </a:rPr>
              <a:t>Requires more bytes to store the length of the data</a:t>
            </a:r>
            <a:endParaRPr lang="en-IN" sz="1600" dirty="0">
              <a:solidFill>
                <a:srgbClr val="C00000"/>
              </a:solidFill>
            </a:endParaRPr>
          </a:p>
        </p:txBody>
      </p:sp>
      <p:cxnSp>
        <p:nvCxnSpPr>
          <p:cNvPr id="10" name="Straight Arrow Connector 9">
            <a:extLst>
              <a:ext uri="{FF2B5EF4-FFF2-40B4-BE49-F238E27FC236}">
                <a16:creationId xmlns:a16="http://schemas.microsoft.com/office/drawing/2014/main" id="{BD308F9E-0BF0-424B-C87B-4C0A47724676}"/>
              </a:ext>
            </a:extLst>
          </p:cNvPr>
          <p:cNvCxnSpPr>
            <a:cxnSpLocks/>
          </p:cNvCxnSpPr>
          <p:nvPr/>
        </p:nvCxnSpPr>
        <p:spPr>
          <a:xfrm flipV="1">
            <a:off x="1792941" y="2830194"/>
            <a:ext cx="0" cy="255742"/>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7" name="Cloud Callout 7">
            <a:extLst>
              <a:ext uri="{FF2B5EF4-FFF2-40B4-BE49-F238E27FC236}">
                <a16:creationId xmlns:a16="http://schemas.microsoft.com/office/drawing/2014/main" id="{E2EC1D2E-AFE1-AC3D-C155-DE654578DD8A}"/>
              </a:ext>
            </a:extLst>
          </p:cNvPr>
          <p:cNvSpPr/>
          <p:nvPr/>
        </p:nvSpPr>
        <p:spPr>
          <a:xfrm>
            <a:off x="5958052" y="4898548"/>
            <a:ext cx="3831407" cy="1322223"/>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Where to use </a:t>
            </a:r>
            <a:r>
              <a:rPr lang="en-US" b="1" dirty="0">
                <a:solidFill>
                  <a:srgbClr val="FF0000"/>
                </a:solidFill>
              </a:rPr>
              <a:t>VARCHAR</a:t>
            </a:r>
            <a:r>
              <a:rPr lang="en-US" b="1" dirty="0">
                <a:solidFill>
                  <a:schemeClr val="tx1"/>
                </a:solidFill>
              </a:rPr>
              <a:t> and Where to use </a:t>
            </a:r>
            <a:r>
              <a:rPr lang="en-US" b="1" dirty="0">
                <a:solidFill>
                  <a:srgbClr val="FF0000"/>
                </a:solidFill>
              </a:rPr>
              <a:t>CHAR</a:t>
            </a:r>
            <a:r>
              <a:rPr lang="en-US" b="1" dirty="0">
                <a:solidFill>
                  <a:schemeClr val="tx1"/>
                </a:solidFill>
              </a:rPr>
              <a:t> ?</a:t>
            </a:r>
          </a:p>
          <a:p>
            <a:endParaRPr lang="en-US" dirty="0">
              <a:solidFill>
                <a:schemeClr val="tx1"/>
              </a:solidFill>
            </a:endParaRPr>
          </a:p>
        </p:txBody>
      </p:sp>
    </p:spTree>
    <p:extLst>
      <p:ext uri="{BB962C8B-B14F-4D97-AF65-F5344CB8AC3E}">
        <p14:creationId xmlns:p14="http://schemas.microsoft.com/office/powerpoint/2010/main" val="248252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3733FA36-CD2C-CD4C-4356-74A72B2FDDC9}"/>
              </a:ext>
            </a:extLst>
          </p:cNvPr>
          <p:cNvGraphicFramePr>
            <a:graphicFrameLocks noGrp="1"/>
          </p:cNvGraphicFramePr>
          <p:nvPr>
            <p:extLst>
              <p:ext uri="{D42A27DB-BD31-4B8C-83A1-F6EECF244321}">
                <p14:modId xmlns:p14="http://schemas.microsoft.com/office/powerpoint/2010/main" val="4183874051"/>
              </p:ext>
            </p:extLst>
          </p:nvPr>
        </p:nvGraphicFramePr>
        <p:xfrm>
          <a:off x="1200017" y="1557871"/>
          <a:ext cx="8229600" cy="2969623"/>
        </p:xfrm>
        <a:graphic>
          <a:graphicData uri="http://schemas.openxmlformats.org/drawingml/2006/table">
            <a:tbl>
              <a:tblPr firstRow="1" bandRow="1">
                <a:tableStyleId>{616DA210-FB5B-4158-B5E0-FEB733F419BA}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969623">
                <a:tc>
                  <a:txBody>
                    <a:bodyPr/>
                    <a:lstStyle/>
                    <a:p>
                      <a:r>
                        <a:rPr lang="en-US" sz="1800" b="0" kern="1200" dirty="0">
                          <a:solidFill>
                            <a:schemeClr val="tx1"/>
                          </a:solidFill>
                          <a:effectLst/>
                        </a:rPr>
                        <a:t>Fixed length memory storage </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rPr>
                        <a:t>Variable length memory storage </a:t>
                      </a:r>
                      <a:endParaRPr lang="en-US"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57424" y="768115"/>
            <a:ext cx="9658278" cy="5590565"/>
          </a:xfrm>
        </p:spPr>
        <p:txBody>
          <a:bodyPr/>
          <a:lstStyle/>
          <a:p>
            <a:r>
              <a:rPr lang="en-US" sz="1800" b="1" dirty="0">
                <a:solidFill>
                  <a:srgbClr val="0E47A1"/>
                </a:solidFill>
              </a:rPr>
              <a:t>Difference between CHAR and VARCHAR</a:t>
            </a:r>
          </a:p>
          <a:p>
            <a:pPr>
              <a:lnSpc>
                <a:spcPct val="115000"/>
              </a:lnSpc>
              <a:spcBef>
                <a:spcPts val="0"/>
              </a:spcBef>
              <a:defRPr/>
            </a:pPr>
            <a:endParaRPr lang="en-US" dirty="0">
              <a:solidFill>
                <a:srgbClr val="212121"/>
              </a:solidFill>
              <a:latin typeface="Times New Roman" panose="02020603050405020304" pitchFamily="18" charset="0"/>
              <a:ea typeface="Times New Roman" panose="02020603050405020304" pitchFamily="18" charset="0"/>
            </a:endParaRPr>
          </a:p>
          <a:p>
            <a:endParaRPr lang="en-US" dirty="0"/>
          </a:p>
          <a:p>
            <a:endParaRPr lang="en-IN" dirty="0"/>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graphicFrame>
        <p:nvGraphicFramePr>
          <p:cNvPr id="4" name="Content Placeholder 4">
            <a:extLst>
              <a:ext uri="{FF2B5EF4-FFF2-40B4-BE49-F238E27FC236}">
                <a16:creationId xmlns:a16="http://schemas.microsoft.com/office/drawing/2014/main" id="{F4D18A74-9DD8-5F8C-3908-DFAD6206AE09}"/>
              </a:ext>
            </a:extLst>
          </p:cNvPr>
          <p:cNvGraphicFramePr>
            <a:graphicFrameLocks/>
          </p:cNvGraphicFramePr>
          <p:nvPr>
            <p:extLst>
              <p:ext uri="{D42A27DB-BD31-4B8C-83A1-F6EECF244321}">
                <p14:modId xmlns:p14="http://schemas.microsoft.com/office/powerpoint/2010/main" val="546819822"/>
              </p:ext>
            </p:extLst>
          </p:nvPr>
        </p:nvGraphicFramePr>
        <p:xfrm>
          <a:off x="2145620" y="2780402"/>
          <a:ext cx="1828800" cy="1110342"/>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70114">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City</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Street</a:t>
                      </a: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Pune</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Oxford</a:t>
                      </a:r>
                    </a:p>
                  </a:txBody>
                  <a:tcPr marL="72000" marR="9525" marT="9525" marB="0" anchor="ctr"/>
                </a:tc>
                <a:extLst>
                  <a:ext uri="{0D108BD9-81ED-4DB2-BD59-A6C34878D82A}">
                    <a16:rowId xmlns:a16="http://schemas.microsoft.com/office/drawing/2014/main" val="10001"/>
                  </a:ext>
                </a:extLst>
              </a:tr>
              <a:tr h="370114">
                <a:tc>
                  <a:txBody>
                    <a:bodyPr/>
                    <a:lstStyle/>
                    <a:p>
                      <a:pPr marL="0" algn="l" defTabSz="914400" rtl="0" eaLnBrk="1" fontAlgn="b" latinLnBrk="0" hangingPunct="1"/>
                      <a:r>
                        <a:rPr lang="en-US" sz="1600" b="0" i="0" u="none" strike="noStrike" kern="1200" dirty="0" err="1">
                          <a:solidFill>
                            <a:schemeClr val="tx1"/>
                          </a:solidFill>
                          <a:effectLst/>
                          <a:latin typeface="+mn-lt"/>
                          <a:ea typeface="+mn-ea"/>
                          <a:cs typeface="+mn-cs"/>
                        </a:rPr>
                        <a:t>Ahm</a:t>
                      </a:r>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r>
                        <a:rPr lang="en-US" sz="1600" b="0" i="0" u="none" strike="noStrike" kern="1200" dirty="0" err="1">
                          <a:solidFill>
                            <a:schemeClr val="tx1"/>
                          </a:solidFill>
                          <a:effectLst/>
                          <a:latin typeface="+mn-lt"/>
                          <a:ea typeface="+mn-ea"/>
                          <a:cs typeface="+mn-cs"/>
                        </a:rPr>
                        <a:t>Iscon</a:t>
                      </a:r>
                      <a:endParaRPr lang="en-US" sz="1600" b="0" i="0" u="none" strike="noStrike" kern="1200" dirty="0">
                        <a:solidFill>
                          <a:schemeClr val="tx1"/>
                        </a:solidFill>
                        <a:effectLst/>
                        <a:latin typeface="+mn-lt"/>
                        <a:ea typeface="+mn-ea"/>
                        <a:cs typeface="+mn-cs"/>
                      </a:endParaRPr>
                    </a:p>
                  </a:txBody>
                  <a:tcPr marL="72000" marR="9525" marT="9525" marB="0" anchor="ct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92B72814-0D12-FCA8-8219-AD97E541E3B4}"/>
              </a:ext>
            </a:extLst>
          </p:cNvPr>
          <p:cNvSpPr txBox="1"/>
          <p:nvPr/>
        </p:nvSpPr>
        <p:spPr>
          <a:xfrm>
            <a:off x="2069420" y="2247002"/>
            <a:ext cx="1066800" cy="369332"/>
          </a:xfrm>
          <a:prstGeom prst="rect">
            <a:avLst/>
          </a:prstGeom>
          <a:noFill/>
          <a:ln>
            <a:noFill/>
          </a:ln>
        </p:spPr>
        <p:txBody>
          <a:bodyPr wrap="square" rtlCol="0">
            <a:spAutoFit/>
          </a:bodyPr>
          <a:lstStyle/>
          <a:p>
            <a:r>
              <a:rPr lang="en-IN" b="1" dirty="0">
                <a:solidFill>
                  <a:srgbClr val="B51B38"/>
                </a:solidFill>
              </a:rPr>
              <a:t>char(50)</a:t>
            </a:r>
          </a:p>
        </p:txBody>
      </p:sp>
      <p:cxnSp>
        <p:nvCxnSpPr>
          <p:cNvPr id="6" name="Straight Arrow Connector 5">
            <a:extLst>
              <a:ext uri="{FF2B5EF4-FFF2-40B4-BE49-F238E27FC236}">
                <a16:creationId xmlns:a16="http://schemas.microsoft.com/office/drawing/2014/main" id="{B9F618F7-9223-95CE-5FB5-BB72E1E8643B}"/>
              </a:ext>
            </a:extLst>
          </p:cNvPr>
          <p:cNvCxnSpPr>
            <a:cxnSpLocks/>
          </p:cNvCxnSpPr>
          <p:nvPr/>
        </p:nvCxnSpPr>
        <p:spPr>
          <a:xfrm>
            <a:off x="2564720" y="2580770"/>
            <a:ext cx="0" cy="193037"/>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D94C156-5CD7-48F8-7965-496FD49C2F45}"/>
              </a:ext>
            </a:extLst>
          </p:cNvPr>
          <p:cNvSpPr txBox="1"/>
          <p:nvPr/>
        </p:nvSpPr>
        <p:spPr>
          <a:xfrm>
            <a:off x="3136220" y="2247002"/>
            <a:ext cx="1295400" cy="369332"/>
          </a:xfrm>
          <a:prstGeom prst="rect">
            <a:avLst/>
          </a:prstGeom>
          <a:noFill/>
          <a:ln>
            <a:noFill/>
          </a:ln>
        </p:spPr>
        <p:txBody>
          <a:bodyPr wrap="square" rtlCol="0">
            <a:spAutoFit/>
          </a:bodyPr>
          <a:lstStyle/>
          <a:p>
            <a:r>
              <a:rPr lang="en-IN" b="1" dirty="0">
                <a:solidFill>
                  <a:srgbClr val="B51B38"/>
                </a:solidFill>
              </a:rPr>
              <a:t>varchar(50)</a:t>
            </a:r>
          </a:p>
        </p:txBody>
      </p:sp>
      <p:cxnSp>
        <p:nvCxnSpPr>
          <p:cNvPr id="8" name="Straight Arrow Connector 7">
            <a:extLst>
              <a:ext uri="{FF2B5EF4-FFF2-40B4-BE49-F238E27FC236}">
                <a16:creationId xmlns:a16="http://schemas.microsoft.com/office/drawing/2014/main" id="{1DE0AC86-E556-EFCE-150D-766538234CD8}"/>
              </a:ext>
            </a:extLst>
          </p:cNvPr>
          <p:cNvCxnSpPr>
            <a:cxnSpLocks/>
          </p:cNvCxnSpPr>
          <p:nvPr/>
        </p:nvCxnSpPr>
        <p:spPr>
          <a:xfrm>
            <a:off x="3707720" y="2580770"/>
            <a:ext cx="0" cy="193037"/>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Content Placeholder 4">
            <a:extLst>
              <a:ext uri="{FF2B5EF4-FFF2-40B4-BE49-F238E27FC236}">
                <a16:creationId xmlns:a16="http://schemas.microsoft.com/office/drawing/2014/main" id="{BBC70DC9-5689-8283-8CDA-39C5A756599F}"/>
              </a:ext>
            </a:extLst>
          </p:cNvPr>
          <p:cNvGraphicFramePr>
            <a:graphicFrameLocks/>
          </p:cNvGraphicFramePr>
          <p:nvPr>
            <p:extLst>
              <p:ext uri="{D42A27DB-BD31-4B8C-83A1-F6EECF244321}">
                <p14:modId xmlns:p14="http://schemas.microsoft.com/office/powerpoint/2010/main" val="2546620808"/>
              </p:ext>
            </p:extLst>
          </p:nvPr>
        </p:nvGraphicFramePr>
        <p:xfrm>
          <a:off x="6654232" y="2119944"/>
          <a:ext cx="1752600" cy="1110342"/>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370114">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City </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Street</a:t>
                      </a: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50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6+2</a:t>
                      </a:r>
                    </a:p>
                  </a:txBody>
                  <a:tcPr marL="72000" marR="9525" marT="9525" marB="0" anchor="ctr"/>
                </a:tc>
                <a:extLst>
                  <a:ext uri="{0D108BD9-81ED-4DB2-BD59-A6C34878D82A}">
                    <a16:rowId xmlns:a16="http://schemas.microsoft.com/office/drawing/2014/main" val="10001"/>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50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5+2</a:t>
                      </a:r>
                    </a:p>
                  </a:txBody>
                  <a:tcPr marL="72000" marR="9525" marT="9525" marB="0" anchor="ctr"/>
                </a:tc>
                <a:extLst>
                  <a:ext uri="{0D108BD9-81ED-4DB2-BD59-A6C34878D82A}">
                    <a16:rowId xmlns:a16="http://schemas.microsoft.com/office/drawing/2014/main" val="10002"/>
                  </a:ext>
                </a:extLst>
              </a:tr>
            </a:tbl>
          </a:graphicData>
        </a:graphic>
      </p:graphicFrame>
      <p:sp>
        <p:nvSpPr>
          <p:cNvPr id="10" name="Rectangle 9">
            <a:extLst>
              <a:ext uri="{FF2B5EF4-FFF2-40B4-BE49-F238E27FC236}">
                <a16:creationId xmlns:a16="http://schemas.microsoft.com/office/drawing/2014/main" id="{0CD79EE1-B103-3383-6FDF-4FCE5DD00A3D}"/>
              </a:ext>
            </a:extLst>
          </p:cNvPr>
          <p:cNvSpPr/>
          <p:nvPr/>
        </p:nvSpPr>
        <p:spPr>
          <a:xfrm>
            <a:off x="2145620" y="3132042"/>
            <a:ext cx="914400" cy="758702"/>
          </a:xfrm>
          <a:prstGeom prst="rect">
            <a:avLst/>
          </a:prstGeom>
          <a:noFill/>
          <a:ln>
            <a:solidFill>
              <a:srgbClr val="B51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1" name="Rectangle 10">
            <a:extLst>
              <a:ext uri="{FF2B5EF4-FFF2-40B4-BE49-F238E27FC236}">
                <a16:creationId xmlns:a16="http://schemas.microsoft.com/office/drawing/2014/main" id="{1954A00D-C12A-1AF7-C509-24EA2D46B6EA}"/>
              </a:ext>
            </a:extLst>
          </p:cNvPr>
          <p:cNvSpPr/>
          <p:nvPr/>
        </p:nvSpPr>
        <p:spPr>
          <a:xfrm>
            <a:off x="6674402" y="2471584"/>
            <a:ext cx="881418" cy="758702"/>
          </a:xfrm>
          <a:prstGeom prst="rect">
            <a:avLst/>
          </a:prstGeom>
          <a:noFill/>
          <a:ln>
            <a:solidFill>
              <a:srgbClr val="B51B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2" name="Rectangle 11">
            <a:extLst>
              <a:ext uri="{FF2B5EF4-FFF2-40B4-BE49-F238E27FC236}">
                <a16:creationId xmlns:a16="http://schemas.microsoft.com/office/drawing/2014/main" id="{9C1CCE65-20C0-568C-B24D-AD6AD2A0E787}"/>
              </a:ext>
            </a:extLst>
          </p:cNvPr>
          <p:cNvSpPr/>
          <p:nvPr/>
        </p:nvSpPr>
        <p:spPr>
          <a:xfrm>
            <a:off x="3060020" y="3132041"/>
            <a:ext cx="914400" cy="75540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9" name="Rectangle 18">
            <a:extLst>
              <a:ext uri="{FF2B5EF4-FFF2-40B4-BE49-F238E27FC236}">
                <a16:creationId xmlns:a16="http://schemas.microsoft.com/office/drawing/2014/main" id="{6139A9AE-0107-A518-985F-F2E94392C95E}"/>
              </a:ext>
            </a:extLst>
          </p:cNvPr>
          <p:cNvSpPr/>
          <p:nvPr/>
        </p:nvSpPr>
        <p:spPr>
          <a:xfrm>
            <a:off x="7555820" y="2471584"/>
            <a:ext cx="871182" cy="75870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0" name="TextBox 19">
            <a:extLst>
              <a:ext uri="{FF2B5EF4-FFF2-40B4-BE49-F238E27FC236}">
                <a16:creationId xmlns:a16="http://schemas.microsoft.com/office/drawing/2014/main" id="{69954F76-8097-BB07-DEFC-A6ACD666885F}"/>
              </a:ext>
            </a:extLst>
          </p:cNvPr>
          <p:cNvSpPr txBox="1"/>
          <p:nvPr/>
        </p:nvSpPr>
        <p:spPr>
          <a:xfrm>
            <a:off x="6197032" y="3493907"/>
            <a:ext cx="1676400" cy="646331"/>
          </a:xfrm>
          <a:prstGeom prst="rect">
            <a:avLst/>
          </a:prstGeom>
          <a:noFill/>
        </p:spPr>
        <p:txBody>
          <a:bodyPr wrap="square" rtlCol="0">
            <a:spAutoFit/>
          </a:bodyPr>
          <a:lstStyle/>
          <a:p>
            <a:r>
              <a:rPr lang="en-US" dirty="0">
                <a:solidFill>
                  <a:srgbClr val="C00000"/>
                </a:solidFill>
              </a:rPr>
              <a:t>Fix 50 bytes for each city name</a:t>
            </a:r>
          </a:p>
        </p:txBody>
      </p:sp>
      <p:sp>
        <p:nvSpPr>
          <p:cNvPr id="21" name="TextBox 20">
            <a:extLst>
              <a:ext uri="{FF2B5EF4-FFF2-40B4-BE49-F238E27FC236}">
                <a16:creationId xmlns:a16="http://schemas.microsoft.com/office/drawing/2014/main" id="{EDB8EECD-6C89-441A-51A6-57756AF45B9F}"/>
              </a:ext>
            </a:extLst>
          </p:cNvPr>
          <p:cNvSpPr txBox="1"/>
          <p:nvPr/>
        </p:nvSpPr>
        <p:spPr>
          <a:xfrm>
            <a:off x="7673964" y="3493907"/>
            <a:ext cx="1752600" cy="923330"/>
          </a:xfrm>
          <a:prstGeom prst="rect">
            <a:avLst/>
          </a:prstGeom>
          <a:noFill/>
        </p:spPr>
        <p:txBody>
          <a:bodyPr wrap="square" rtlCol="0">
            <a:spAutoFit/>
          </a:bodyPr>
          <a:lstStyle/>
          <a:p>
            <a:r>
              <a:rPr lang="en-US" dirty="0">
                <a:solidFill>
                  <a:schemeClr val="tx2">
                    <a:lumMod val="75000"/>
                  </a:schemeClr>
                </a:solidFill>
              </a:rPr>
              <a:t>Variable no. of bytes for each street name</a:t>
            </a:r>
          </a:p>
        </p:txBody>
      </p:sp>
      <p:cxnSp>
        <p:nvCxnSpPr>
          <p:cNvPr id="22" name="Straight Arrow Connector 21">
            <a:extLst>
              <a:ext uri="{FF2B5EF4-FFF2-40B4-BE49-F238E27FC236}">
                <a16:creationId xmlns:a16="http://schemas.microsoft.com/office/drawing/2014/main" id="{E6DABA77-3A73-FBD9-1BF7-84A9AA074BB5}"/>
              </a:ext>
            </a:extLst>
          </p:cNvPr>
          <p:cNvCxnSpPr>
            <a:cxnSpLocks/>
          </p:cNvCxnSpPr>
          <p:nvPr/>
        </p:nvCxnSpPr>
        <p:spPr>
          <a:xfrm flipV="1">
            <a:off x="6654232" y="3234503"/>
            <a:ext cx="457200" cy="328895"/>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427F7A-753C-4161-A3D1-1B63FC998913}"/>
              </a:ext>
            </a:extLst>
          </p:cNvPr>
          <p:cNvCxnSpPr>
            <a:cxnSpLocks/>
          </p:cNvCxnSpPr>
          <p:nvPr/>
        </p:nvCxnSpPr>
        <p:spPr>
          <a:xfrm flipH="1" flipV="1">
            <a:off x="7944929" y="3247493"/>
            <a:ext cx="533400" cy="320776"/>
          </a:xfrm>
          <a:prstGeom prst="straightConnector1">
            <a:avLst/>
          </a:prstGeom>
          <a:ln w="3492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Table 27">
            <a:extLst>
              <a:ext uri="{FF2B5EF4-FFF2-40B4-BE49-F238E27FC236}">
                <a16:creationId xmlns:a16="http://schemas.microsoft.com/office/drawing/2014/main" id="{B11CB9FD-FC2E-B67D-E8B1-E47A5FBBEF96}"/>
              </a:ext>
            </a:extLst>
          </p:cNvPr>
          <p:cNvGraphicFramePr>
            <a:graphicFrameLocks noGrp="1"/>
          </p:cNvGraphicFramePr>
          <p:nvPr>
            <p:extLst>
              <p:ext uri="{D42A27DB-BD31-4B8C-83A1-F6EECF244321}">
                <p14:modId xmlns:p14="http://schemas.microsoft.com/office/powerpoint/2010/main" val="2247087583"/>
              </p:ext>
            </p:extLst>
          </p:nvPr>
        </p:nvGraphicFramePr>
        <p:xfrm>
          <a:off x="1196964" y="1101168"/>
          <a:ext cx="8229600" cy="457200"/>
        </p:xfrm>
        <a:graphic>
          <a:graphicData uri="http://schemas.openxmlformats.org/drawingml/2006/table">
            <a:tbl>
              <a:tblPr firstRow="1" bandRow="1">
                <a:tableStyleId>{7E9639D4-E3E2-4D34-9284-5A2195B3D0D7}</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57200">
                <a:tc>
                  <a:txBody>
                    <a:bodyPr/>
                    <a:lstStyle/>
                    <a:p>
                      <a:pPr algn="ctr"/>
                      <a:r>
                        <a:rPr lang="en-US" dirty="0">
                          <a:solidFill>
                            <a:schemeClr val="bg1"/>
                          </a:solidFill>
                        </a:rPr>
                        <a:t>CHAR</a:t>
                      </a:r>
                    </a:p>
                  </a:txBody>
                  <a:tcPr anchor="ctr">
                    <a:solidFill>
                      <a:srgbClr val="0E47A1"/>
                    </a:solidFill>
                  </a:tcPr>
                </a:tc>
                <a:tc>
                  <a:txBody>
                    <a:bodyPr/>
                    <a:lstStyle/>
                    <a:p>
                      <a:pPr algn="ctr"/>
                      <a:r>
                        <a:rPr lang="en-US" dirty="0">
                          <a:solidFill>
                            <a:schemeClr val="bg1"/>
                          </a:solidFill>
                        </a:rPr>
                        <a:t>VARCHAR</a:t>
                      </a:r>
                    </a:p>
                  </a:txBody>
                  <a:tcPr anchor="ctr">
                    <a:solidFill>
                      <a:srgbClr val="0E47A1"/>
                    </a:solidFill>
                  </a:tcPr>
                </a:tc>
                <a:extLst>
                  <a:ext uri="{0D108BD9-81ED-4DB2-BD59-A6C34878D82A}">
                    <a16:rowId xmlns:a16="http://schemas.microsoft.com/office/drawing/2014/main" val="10000"/>
                  </a:ext>
                </a:extLst>
              </a:tr>
            </a:tbl>
          </a:graphicData>
        </a:graphic>
      </p:graphicFrame>
      <p:graphicFrame>
        <p:nvGraphicFramePr>
          <p:cNvPr id="31" name="Table 30">
            <a:extLst>
              <a:ext uri="{FF2B5EF4-FFF2-40B4-BE49-F238E27FC236}">
                <a16:creationId xmlns:a16="http://schemas.microsoft.com/office/drawing/2014/main" id="{26B6F86D-5A69-6EDD-7F6B-414A37F14A47}"/>
              </a:ext>
            </a:extLst>
          </p:cNvPr>
          <p:cNvGraphicFramePr>
            <a:graphicFrameLocks noGrp="1"/>
          </p:cNvGraphicFramePr>
          <p:nvPr>
            <p:extLst>
              <p:ext uri="{D42A27DB-BD31-4B8C-83A1-F6EECF244321}">
                <p14:modId xmlns:p14="http://schemas.microsoft.com/office/powerpoint/2010/main" val="256404279"/>
              </p:ext>
            </p:extLst>
          </p:nvPr>
        </p:nvGraphicFramePr>
        <p:xfrm>
          <a:off x="1196962" y="4541859"/>
          <a:ext cx="8229602" cy="486976"/>
        </p:xfrm>
        <a:graphic>
          <a:graphicData uri="http://schemas.openxmlformats.org/drawingml/2006/table">
            <a:tbl>
              <a:tblPr firstRow="1" bandRow="1">
                <a:tableStyleId>{5940675A-B579-460E-94D1-54222C63F5DA}</a:tableStyleId>
              </a:tblPr>
              <a:tblGrid>
                <a:gridCol w="4114801">
                  <a:extLst>
                    <a:ext uri="{9D8B030D-6E8A-4147-A177-3AD203B41FA5}">
                      <a16:colId xmlns:a16="http://schemas.microsoft.com/office/drawing/2014/main" val="20000"/>
                    </a:ext>
                  </a:extLst>
                </a:gridCol>
                <a:gridCol w="4114801">
                  <a:extLst>
                    <a:ext uri="{9D8B030D-6E8A-4147-A177-3AD203B41FA5}">
                      <a16:colId xmlns:a16="http://schemas.microsoft.com/office/drawing/2014/main" val="20001"/>
                    </a:ext>
                  </a:extLst>
                </a:gridCol>
              </a:tblGrid>
              <a:tr h="486976">
                <a:tc>
                  <a:txBody>
                    <a:bodyPr/>
                    <a:lstStyle/>
                    <a:p>
                      <a:pPr marL="0" algn="l" defTabSz="914400" rtl="0" eaLnBrk="1" latinLnBrk="0" hangingPunct="1"/>
                      <a:r>
                        <a:rPr lang="en-US" sz="1800" b="0" kern="1200" dirty="0">
                          <a:solidFill>
                            <a:schemeClr val="tx1"/>
                          </a:solidFill>
                          <a:effectLst/>
                        </a:rPr>
                        <a:t>Fixed length memory storage </a:t>
                      </a:r>
                      <a:endParaRPr lang="en-US" sz="1800" b="0" kern="1200" dirty="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rPr>
                        <a:t>Variable length memory storage </a:t>
                      </a:r>
                      <a:endParaRPr lang="en-US" sz="1800" b="0" kern="1200" dirty="0">
                        <a:solidFill>
                          <a:schemeClr val="tx1"/>
                        </a:solidFill>
                        <a:effectLst/>
                        <a:latin typeface="+mn-lt"/>
                        <a:ea typeface="+mn-ea"/>
                        <a:cs typeface="+mn-cs"/>
                      </a:endParaRPr>
                    </a:p>
                  </a:txBody>
                  <a:tcPr/>
                </a:tc>
                <a:extLst>
                  <a:ext uri="{0D108BD9-81ED-4DB2-BD59-A6C34878D82A}">
                    <a16:rowId xmlns:a16="http://schemas.microsoft.com/office/drawing/2014/main" val="10000"/>
                  </a:ext>
                </a:extLst>
              </a:tr>
            </a:tbl>
          </a:graphicData>
        </a:graphic>
      </p:graphicFrame>
      <p:graphicFrame>
        <p:nvGraphicFramePr>
          <p:cNvPr id="32" name="Table 31">
            <a:extLst>
              <a:ext uri="{FF2B5EF4-FFF2-40B4-BE49-F238E27FC236}">
                <a16:creationId xmlns:a16="http://schemas.microsoft.com/office/drawing/2014/main" id="{EBC0EE09-6B29-1F7A-C823-4AD9FFA0D2B3}"/>
              </a:ext>
            </a:extLst>
          </p:cNvPr>
          <p:cNvGraphicFramePr>
            <a:graphicFrameLocks noGrp="1"/>
          </p:cNvGraphicFramePr>
          <p:nvPr>
            <p:extLst>
              <p:ext uri="{D42A27DB-BD31-4B8C-83A1-F6EECF244321}">
                <p14:modId xmlns:p14="http://schemas.microsoft.com/office/powerpoint/2010/main" val="3792026894"/>
              </p:ext>
            </p:extLst>
          </p:nvPr>
        </p:nvGraphicFramePr>
        <p:xfrm>
          <a:off x="1196964" y="5027631"/>
          <a:ext cx="8229600" cy="45720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57200">
                <a:tc>
                  <a:txBody>
                    <a:bodyPr/>
                    <a:lstStyle/>
                    <a:p>
                      <a:r>
                        <a:rPr lang="en-US" sz="1800" b="0" kern="1200" dirty="0">
                          <a:solidFill>
                            <a:sysClr val="windowText" lastClr="000000"/>
                          </a:solidFill>
                          <a:effectLst/>
                        </a:rPr>
                        <a:t>It uses static memory allocation.</a:t>
                      </a:r>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It uses dynamic memory allocation.</a:t>
                      </a:r>
                      <a:endParaRPr lang="en-US" dirty="0">
                        <a:solidFill>
                          <a:sysClr val="windowText" lastClr="000000"/>
                        </a:solidFill>
                      </a:endParaRPr>
                    </a:p>
                  </a:txBody>
                  <a:tcPr/>
                </a:tc>
                <a:extLst>
                  <a:ext uri="{0D108BD9-81ED-4DB2-BD59-A6C34878D82A}">
                    <a16:rowId xmlns:a16="http://schemas.microsoft.com/office/drawing/2014/main" val="10000"/>
                  </a:ext>
                </a:extLst>
              </a:tr>
            </a:tbl>
          </a:graphicData>
        </a:graphic>
      </p:graphicFrame>
      <p:graphicFrame>
        <p:nvGraphicFramePr>
          <p:cNvPr id="33" name="Table 32">
            <a:extLst>
              <a:ext uri="{FF2B5EF4-FFF2-40B4-BE49-F238E27FC236}">
                <a16:creationId xmlns:a16="http://schemas.microsoft.com/office/drawing/2014/main" id="{FBC92707-0068-0DDC-2A9E-B942ED641671}"/>
              </a:ext>
            </a:extLst>
          </p:cNvPr>
          <p:cNvGraphicFramePr>
            <a:graphicFrameLocks noGrp="1"/>
          </p:cNvGraphicFramePr>
          <p:nvPr>
            <p:extLst>
              <p:ext uri="{D42A27DB-BD31-4B8C-83A1-F6EECF244321}">
                <p14:modId xmlns:p14="http://schemas.microsoft.com/office/powerpoint/2010/main" val="4014401718"/>
              </p:ext>
            </p:extLst>
          </p:nvPr>
        </p:nvGraphicFramePr>
        <p:xfrm>
          <a:off x="1196962" y="5481317"/>
          <a:ext cx="8229600" cy="45720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57200">
                <a:tc>
                  <a:txBody>
                    <a:bodyPr/>
                    <a:lstStyle/>
                    <a:p>
                      <a:r>
                        <a:rPr lang="en-US" sz="1800" b="0" kern="1200" dirty="0">
                          <a:solidFill>
                            <a:sysClr val="windowText" lastClr="000000"/>
                          </a:solidFill>
                          <a:effectLst/>
                        </a:rPr>
                        <a:t>It’s faster than Varchar.</a:t>
                      </a:r>
                      <a:endParaRPr lang="en-US" dirty="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ysClr val="windowText" lastClr="000000"/>
                          </a:solidFill>
                          <a:effectLst/>
                        </a:rPr>
                        <a:t>It’s slower than Char.</a:t>
                      </a:r>
                      <a:endParaRPr lang="en-US" dirty="0">
                        <a:solidFill>
                          <a:sysClr val="windowText" lastClr="000000"/>
                        </a:solidFill>
                      </a:endParaRPr>
                    </a:p>
                  </a:txBody>
                  <a:tcPr/>
                </a:tc>
                <a:extLst>
                  <a:ext uri="{0D108BD9-81ED-4DB2-BD59-A6C34878D82A}">
                    <a16:rowId xmlns:a16="http://schemas.microsoft.com/office/drawing/2014/main" val="10000"/>
                  </a:ext>
                </a:extLst>
              </a:tr>
            </a:tbl>
          </a:graphicData>
        </a:graphic>
      </p:graphicFrame>
      <p:sp>
        <p:nvSpPr>
          <p:cNvPr id="34" name="Rectangle 33">
            <a:extLst>
              <a:ext uri="{FF2B5EF4-FFF2-40B4-BE49-F238E27FC236}">
                <a16:creationId xmlns:a16="http://schemas.microsoft.com/office/drawing/2014/main" id="{19F651EC-43D5-CEC5-A330-E30A7C9C82AA}"/>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Tree>
    <p:extLst>
      <p:ext uri="{BB962C8B-B14F-4D97-AF65-F5344CB8AC3E}">
        <p14:creationId xmlns:p14="http://schemas.microsoft.com/office/powerpoint/2010/main" val="181767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animBg="1"/>
      <p:bldP spid="11" grpId="0" animBg="1"/>
      <p:bldP spid="12" grpId="0" animBg="1"/>
      <p:bldP spid="19" grpId="0" animBg="1"/>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pPr marL="0" marR="0" algn="just">
              <a:lnSpc>
                <a:spcPct val="115000"/>
              </a:lnSpc>
              <a:spcBef>
                <a:spcPts val="0"/>
              </a:spcBef>
              <a:spcAft>
                <a:spcPts val="0"/>
              </a:spcAft>
            </a:pPr>
            <a:endParaRPr lang="en-US" sz="2400" b="0" dirty="0">
              <a:solidFill>
                <a:schemeClr val="tx1"/>
              </a:solidFill>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4" name="Rectangle 3">
            <a:extLst>
              <a:ext uri="{FF2B5EF4-FFF2-40B4-BE49-F238E27FC236}">
                <a16:creationId xmlns:a16="http://schemas.microsoft.com/office/drawing/2014/main" id="{1C818FC0-D85F-F322-2617-4BAA6009DA7E}"/>
              </a:ext>
            </a:extLst>
          </p:cNvPr>
          <p:cNvSpPr/>
          <p:nvPr/>
        </p:nvSpPr>
        <p:spPr>
          <a:xfrm>
            <a:off x="177507" y="794551"/>
            <a:ext cx="1866443"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solidFill>
                  <a:schemeClr val="bg1"/>
                </a:solidFill>
              </a:rPr>
              <a:t>Date</a:t>
            </a:r>
          </a:p>
        </p:txBody>
      </p:sp>
      <p:cxnSp>
        <p:nvCxnSpPr>
          <p:cNvPr id="5" name="Straight Connector 4">
            <a:extLst>
              <a:ext uri="{FF2B5EF4-FFF2-40B4-BE49-F238E27FC236}">
                <a16:creationId xmlns:a16="http://schemas.microsoft.com/office/drawing/2014/main" id="{135D1E3E-A31A-E31D-BD85-1C2DF668C28E}"/>
              </a:ext>
            </a:extLst>
          </p:cNvPr>
          <p:cNvCxnSpPr/>
          <p:nvPr/>
        </p:nvCxnSpPr>
        <p:spPr>
          <a:xfrm>
            <a:off x="1719834" y="1256216"/>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6" name="TextBox 5">
            <a:extLst>
              <a:ext uri="{FF2B5EF4-FFF2-40B4-BE49-F238E27FC236}">
                <a16:creationId xmlns:a16="http://schemas.microsoft.com/office/drawing/2014/main" id="{86CDC22E-1C86-DBDD-2493-B854B8991A85}"/>
              </a:ext>
            </a:extLst>
          </p:cNvPr>
          <p:cNvSpPr txBox="1"/>
          <p:nvPr/>
        </p:nvSpPr>
        <p:spPr>
          <a:xfrm>
            <a:off x="295031" y="1471131"/>
            <a:ext cx="1929008" cy="400110"/>
          </a:xfrm>
          <a:prstGeom prst="rect">
            <a:avLst/>
          </a:prstGeom>
          <a:noFill/>
        </p:spPr>
        <p:txBody>
          <a:bodyPr wrap="square" rtlCol="0">
            <a:spAutoFit/>
          </a:bodyPr>
          <a:lstStyle/>
          <a:p>
            <a:r>
              <a:rPr lang="en-US" sz="2000" b="1" dirty="0">
                <a:solidFill>
                  <a:srgbClr val="0E47A1"/>
                </a:solidFill>
              </a:rPr>
              <a:t>1. DATE</a:t>
            </a:r>
          </a:p>
        </p:txBody>
      </p:sp>
      <p:sp>
        <p:nvSpPr>
          <p:cNvPr id="7" name="TextBox 6">
            <a:extLst>
              <a:ext uri="{FF2B5EF4-FFF2-40B4-BE49-F238E27FC236}">
                <a16:creationId xmlns:a16="http://schemas.microsoft.com/office/drawing/2014/main" id="{F4993598-3368-46C1-42F0-2098C458AF54}"/>
              </a:ext>
            </a:extLst>
          </p:cNvPr>
          <p:cNvSpPr txBox="1"/>
          <p:nvPr/>
        </p:nvSpPr>
        <p:spPr>
          <a:xfrm>
            <a:off x="1807210" y="1461362"/>
            <a:ext cx="263047" cy="400110"/>
          </a:xfrm>
          <a:prstGeom prst="rect">
            <a:avLst/>
          </a:prstGeom>
          <a:noFill/>
        </p:spPr>
        <p:txBody>
          <a:bodyPr wrap="square" rtlCol="0">
            <a:spAutoFit/>
          </a:bodyPr>
          <a:lstStyle/>
          <a:p>
            <a:r>
              <a:rPr lang="en-US" sz="2000" b="1" dirty="0">
                <a:solidFill>
                  <a:srgbClr val="0E47A1"/>
                </a:solidFill>
              </a:rPr>
              <a:t>:</a:t>
            </a:r>
          </a:p>
        </p:txBody>
      </p:sp>
      <p:sp>
        <p:nvSpPr>
          <p:cNvPr id="8" name="TextBox 7">
            <a:extLst>
              <a:ext uri="{FF2B5EF4-FFF2-40B4-BE49-F238E27FC236}">
                <a16:creationId xmlns:a16="http://schemas.microsoft.com/office/drawing/2014/main" id="{DF302DD3-F940-2E9B-40FA-5FBB2716BC70}"/>
              </a:ext>
            </a:extLst>
          </p:cNvPr>
          <p:cNvSpPr txBox="1"/>
          <p:nvPr/>
        </p:nvSpPr>
        <p:spPr>
          <a:xfrm>
            <a:off x="2402541" y="1467321"/>
            <a:ext cx="7550768" cy="1015663"/>
          </a:xfrm>
          <a:prstGeom prst="rect">
            <a:avLst/>
          </a:prstGeom>
          <a:noFill/>
        </p:spPr>
        <p:txBody>
          <a:bodyPr wrap="square" rtlCol="0">
            <a:spAutoFit/>
          </a:bodyPr>
          <a:lstStyle/>
          <a:p>
            <a:r>
              <a:rPr lang="en-US" sz="2000" dirty="0"/>
              <a:t>Used to store Date  </a:t>
            </a:r>
          </a:p>
          <a:p>
            <a:r>
              <a:rPr lang="en-US" sz="2000" dirty="0"/>
              <a:t>Default format is: </a:t>
            </a:r>
            <a:r>
              <a:rPr lang="en-US" sz="2000" b="1" dirty="0"/>
              <a:t>YYYY-MM-DD</a:t>
            </a:r>
          </a:p>
          <a:p>
            <a:r>
              <a:rPr lang="en-US" sz="2000" b="1" dirty="0">
                <a:solidFill>
                  <a:srgbClr val="C00000"/>
                </a:solidFill>
              </a:rPr>
              <a:t>Range:</a:t>
            </a:r>
            <a:r>
              <a:rPr lang="en-US" sz="2000" dirty="0">
                <a:solidFill>
                  <a:srgbClr val="C00000"/>
                </a:solidFill>
              </a:rPr>
              <a:t> </a:t>
            </a:r>
            <a:r>
              <a:rPr lang="en-US" sz="2000" dirty="0"/>
              <a:t>0001-01-01 through 9999-12-31</a:t>
            </a:r>
          </a:p>
        </p:txBody>
      </p:sp>
      <p:sp>
        <p:nvSpPr>
          <p:cNvPr id="9" name="TextBox 8">
            <a:extLst>
              <a:ext uri="{FF2B5EF4-FFF2-40B4-BE49-F238E27FC236}">
                <a16:creationId xmlns:a16="http://schemas.microsoft.com/office/drawing/2014/main" id="{E4CE8104-D858-59D5-A307-4A9AEE1C4B2D}"/>
              </a:ext>
            </a:extLst>
          </p:cNvPr>
          <p:cNvSpPr txBox="1"/>
          <p:nvPr/>
        </p:nvSpPr>
        <p:spPr>
          <a:xfrm>
            <a:off x="333255" y="2959028"/>
            <a:ext cx="2720579" cy="400110"/>
          </a:xfrm>
          <a:prstGeom prst="rect">
            <a:avLst/>
          </a:prstGeom>
          <a:noFill/>
        </p:spPr>
        <p:txBody>
          <a:bodyPr wrap="square" rtlCol="0">
            <a:spAutoFit/>
          </a:bodyPr>
          <a:lstStyle/>
          <a:p>
            <a:r>
              <a:rPr lang="en-US" sz="2000" b="1" dirty="0">
                <a:solidFill>
                  <a:srgbClr val="0E47A1"/>
                </a:solidFill>
              </a:rPr>
              <a:t>2. TIME</a:t>
            </a:r>
          </a:p>
        </p:txBody>
      </p:sp>
      <p:sp>
        <p:nvSpPr>
          <p:cNvPr id="10" name="TextBox 9">
            <a:extLst>
              <a:ext uri="{FF2B5EF4-FFF2-40B4-BE49-F238E27FC236}">
                <a16:creationId xmlns:a16="http://schemas.microsoft.com/office/drawing/2014/main" id="{D63184AB-DBCE-D486-34EB-90FCA96CC2BD}"/>
              </a:ext>
            </a:extLst>
          </p:cNvPr>
          <p:cNvSpPr txBox="1"/>
          <p:nvPr/>
        </p:nvSpPr>
        <p:spPr>
          <a:xfrm>
            <a:off x="1845435" y="2978737"/>
            <a:ext cx="263047" cy="400110"/>
          </a:xfrm>
          <a:prstGeom prst="rect">
            <a:avLst/>
          </a:prstGeom>
          <a:noFill/>
        </p:spPr>
        <p:txBody>
          <a:bodyPr wrap="square" rtlCol="0">
            <a:spAutoFit/>
          </a:bodyPr>
          <a:lstStyle/>
          <a:p>
            <a:r>
              <a:rPr lang="en-US" sz="2000" b="1" dirty="0">
                <a:solidFill>
                  <a:srgbClr val="0E47A1"/>
                </a:solidFill>
              </a:rPr>
              <a:t>:</a:t>
            </a:r>
          </a:p>
        </p:txBody>
      </p:sp>
      <p:sp>
        <p:nvSpPr>
          <p:cNvPr id="11" name="TextBox 10">
            <a:extLst>
              <a:ext uri="{FF2B5EF4-FFF2-40B4-BE49-F238E27FC236}">
                <a16:creationId xmlns:a16="http://schemas.microsoft.com/office/drawing/2014/main" id="{F0128683-4D24-AB8D-24B6-4CA43381EC95}"/>
              </a:ext>
            </a:extLst>
          </p:cNvPr>
          <p:cNvSpPr txBox="1"/>
          <p:nvPr/>
        </p:nvSpPr>
        <p:spPr>
          <a:xfrm>
            <a:off x="2440765" y="2984696"/>
            <a:ext cx="7321775" cy="1015663"/>
          </a:xfrm>
          <a:prstGeom prst="rect">
            <a:avLst/>
          </a:prstGeom>
          <a:noFill/>
        </p:spPr>
        <p:txBody>
          <a:bodyPr wrap="square" rtlCol="0">
            <a:spAutoFit/>
          </a:bodyPr>
          <a:lstStyle/>
          <a:p>
            <a:r>
              <a:rPr lang="en-US" sz="2000" dirty="0"/>
              <a:t>Used to store Time</a:t>
            </a:r>
          </a:p>
          <a:p>
            <a:r>
              <a:rPr lang="en-US" sz="2000" dirty="0"/>
              <a:t>Default format is: </a:t>
            </a:r>
            <a:r>
              <a:rPr lang="en-US" sz="2000" b="1" dirty="0" err="1"/>
              <a:t>hh:mm:ss</a:t>
            </a:r>
            <a:endParaRPr lang="en-US" sz="2000" b="1" dirty="0"/>
          </a:p>
          <a:p>
            <a:r>
              <a:rPr lang="en-US" sz="2000" b="1" dirty="0">
                <a:solidFill>
                  <a:srgbClr val="C00000"/>
                </a:solidFill>
              </a:rPr>
              <a:t>Range:</a:t>
            </a:r>
            <a:r>
              <a:rPr lang="en-US" sz="2000" dirty="0">
                <a:solidFill>
                  <a:srgbClr val="C00000"/>
                </a:solidFill>
              </a:rPr>
              <a:t> </a:t>
            </a:r>
            <a:r>
              <a:rPr lang="en-US" sz="2000" dirty="0"/>
              <a:t>00:00:00.0000000 through 23:59:59.9999999</a:t>
            </a:r>
          </a:p>
        </p:txBody>
      </p:sp>
      <p:sp>
        <p:nvSpPr>
          <p:cNvPr id="12" name="TextBox 11">
            <a:extLst>
              <a:ext uri="{FF2B5EF4-FFF2-40B4-BE49-F238E27FC236}">
                <a16:creationId xmlns:a16="http://schemas.microsoft.com/office/drawing/2014/main" id="{D53ACF5F-474C-C7BA-932E-FB8E2D97B6A7}"/>
              </a:ext>
            </a:extLst>
          </p:cNvPr>
          <p:cNvSpPr txBox="1"/>
          <p:nvPr/>
        </p:nvSpPr>
        <p:spPr>
          <a:xfrm>
            <a:off x="333255" y="4572254"/>
            <a:ext cx="1929008" cy="400110"/>
          </a:xfrm>
          <a:prstGeom prst="rect">
            <a:avLst/>
          </a:prstGeom>
          <a:noFill/>
        </p:spPr>
        <p:txBody>
          <a:bodyPr wrap="square" rtlCol="0">
            <a:spAutoFit/>
          </a:bodyPr>
          <a:lstStyle/>
          <a:p>
            <a:r>
              <a:rPr lang="en-US" sz="2000" b="1" dirty="0">
                <a:solidFill>
                  <a:srgbClr val="0E47A1"/>
                </a:solidFill>
              </a:rPr>
              <a:t>3. DATETIME</a:t>
            </a:r>
          </a:p>
        </p:txBody>
      </p:sp>
      <p:sp>
        <p:nvSpPr>
          <p:cNvPr id="19" name="TextBox 18">
            <a:extLst>
              <a:ext uri="{FF2B5EF4-FFF2-40B4-BE49-F238E27FC236}">
                <a16:creationId xmlns:a16="http://schemas.microsoft.com/office/drawing/2014/main" id="{78C532C1-4A6B-6D00-610A-34AC19A32CAF}"/>
              </a:ext>
            </a:extLst>
          </p:cNvPr>
          <p:cNvSpPr txBox="1"/>
          <p:nvPr/>
        </p:nvSpPr>
        <p:spPr>
          <a:xfrm>
            <a:off x="1845434" y="4562485"/>
            <a:ext cx="263047" cy="400110"/>
          </a:xfrm>
          <a:prstGeom prst="rect">
            <a:avLst/>
          </a:prstGeom>
          <a:noFill/>
        </p:spPr>
        <p:txBody>
          <a:bodyPr wrap="square" rtlCol="0">
            <a:spAutoFit/>
          </a:bodyPr>
          <a:lstStyle/>
          <a:p>
            <a:r>
              <a:rPr lang="en-US" sz="2000" b="1" dirty="0">
                <a:solidFill>
                  <a:srgbClr val="0E47A1"/>
                </a:solidFill>
              </a:rPr>
              <a:t>:</a:t>
            </a:r>
          </a:p>
        </p:txBody>
      </p:sp>
      <p:sp>
        <p:nvSpPr>
          <p:cNvPr id="20" name="TextBox 19">
            <a:extLst>
              <a:ext uri="{FF2B5EF4-FFF2-40B4-BE49-F238E27FC236}">
                <a16:creationId xmlns:a16="http://schemas.microsoft.com/office/drawing/2014/main" id="{CDA5524B-C55B-A989-0B0E-57C370A93203}"/>
              </a:ext>
            </a:extLst>
          </p:cNvPr>
          <p:cNvSpPr txBox="1"/>
          <p:nvPr/>
        </p:nvSpPr>
        <p:spPr>
          <a:xfrm>
            <a:off x="2440764" y="4568444"/>
            <a:ext cx="7067277" cy="1323439"/>
          </a:xfrm>
          <a:prstGeom prst="rect">
            <a:avLst/>
          </a:prstGeom>
          <a:noFill/>
        </p:spPr>
        <p:txBody>
          <a:bodyPr wrap="square" rtlCol="0">
            <a:spAutoFit/>
          </a:bodyPr>
          <a:lstStyle/>
          <a:p>
            <a:r>
              <a:rPr lang="en-US" sz="2000" dirty="0"/>
              <a:t>Used to store Date and Time, </a:t>
            </a:r>
          </a:p>
          <a:p>
            <a:r>
              <a:rPr lang="en-US" sz="2000" dirty="0"/>
              <a:t>Default format is: </a:t>
            </a:r>
            <a:r>
              <a:rPr lang="en-IN" sz="2000" b="1" dirty="0"/>
              <a:t>YYYY-MM-DD </a:t>
            </a:r>
            <a:r>
              <a:rPr lang="en-IN" sz="2000" b="1" dirty="0" err="1"/>
              <a:t>hh:mm:ss</a:t>
            </a:r>
            <a:endParaRPr lang="en-US" sz="2000" b="1" dirty="0"/>
          </a:p>
          <a:p>
            <a:r>
              <a:rPr lang="en-US" sz="2000" b="1" dirty="0">
                <a:solidFill>
                  <a:srgbClr val="C00000"/>
                </a:solidFill>
              </a:rPr>
              <a:t>Date Range: </a:t>
            </a:r>
            <a:r>
              <a:rPr lang="en-IN" sz="2000" dirty="0"/>
              <a:t>1753-01-01 through 9999-12-31</a:t>
            </a:r>
            <a:endParaRPr lang="en-US" sz="2000" dirty="0"/>
          </a:p>
          <a:p>
            <a:r>
              <a:rPr lang="en-US" sz="2000" b="1" dirty="0">
                <a:solidFill>
                  <a:srgbClr val="C00000"/>
                </a:solidFill>
              </a:rPr>
              <a:t>Time Range: </a:t>
            </a:r>
            <a:r>
              <a:rPr lang="en-US" sz="2000" dirty="0"/>
              <a:t>00:00:00 through 23:59:59.997</a:t>
            </a:r>
          </a:p>
        </p:txBody>
      </p:sp>
      <p:sp>
        <p:nvSpPr>
          <p:cNvPr id="28" name="Rectangle 27">
            <a:extLst>
              <a:ext uri="{FF2B5EF4-FFF2-40B4-BE49-F238E27FC236}">
                <a16:creationId xmlns:a16="http://schemas.microsoft.com/office/drawing/2014/main" id="{C6006974-8388-9C40-4064-E5D99F23B7B1}"/>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Tree>
    <p:extLst>
      <p:ext uri="{BB962C8B-B14F-4D97-AF65-F5344CB8AC3E}">
        <p14:creationId xmlns:p14="http://schemas.microsoft.com/office/powerpoint/2010/main" val="415753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pPr marL="0" marR="0" algn="just">
              <a:lnSpc>
                <a:spcPct val="115000"/>
              </a:lnSpc>
              <a:spcBef>
                <a:spcPts val="0"/>
              </a:spcBef>
              <a:spcAft>
                <a:spcPts val="0"/>
              </a:spcAft>
            </a:pPr>
            <a:endParaRPr lang="en-US" sz="2400" b="0" dirty="0">
              <a:solidFill>
                <a:schemeClr val="tx1"/>
              </a:solidFill>
              <a:effectLst/>
            </a:endParaRPr>
          </a:p>
          <a:p>
            <a:pPr marL="0" marR="0" algn="just">
              <a:lnSpc>
                <a:spcPct val="115000"/>
              </a:lnSpc>
              <a:spcBef>
                <a:spcPts val="0"/>
              </a:spcBef>
              <a:spcAft>
                <a:spcPts val="0"/>
              </a:spcAft>
            </a:pPr>
            <a:endParaRPr lang="en-US" dirty="0"/>
          </a:p>
          <a:p>
            <a:pPr marL="0" marR="0" algn="just">
              <a:lnSpc>
                <a:spcPct val="115000"/>
              </a:lnSpc>
              <a:spcBef>
                <a:spcPts val="0"/>
              </a:spcBef>
              <a:spcAft>
                <a:spcPts val="0"/>
              </a:spcAft>
            </a:pPr>
            <a:endParaRPr lang="en-US" sz="2400" b="0" dirty="0">
              <a:solidFill>
                <a:schemeClr val="tx1"/>
              </a:solidFill>
              <a:effectLst/>
            </a:endParaRPr>
          </a:p>
          <a:p>
            <a:pPr marL="0" marR="0" algn="just">
              <a:lnSpc>
                <a:spcPct val="115000"/>
              </a:lnSpc>
              <a:spcBef>
                <a:spcPts val="0"/>
              </a:spcBef>
              <a:spcAft>
                <a:spcPts val="0"/>
              </a:spcAft>
            </a:pPr>
            <a:endParaRPr lang="en-US" dirty="0"/>
          </a:p>
          <a:p>
            <a:pPr marL="0" marR="0" algn="just">
              <a:lnSpc>
                <a:spcPct val="115000"/>
              </a:lnSpc>
              <a:spcBef>
                <a:spcPts val="0"/>
              </a:spcBef>
              <a:spcAft>
                <a:spcPts val="0"/>
              </a:spcAft>
            </a:pPr>
            <a:endParaRPr lang="en-US" sz="2400" b="0" dirty="0">
              <a:solidFill>
                <a:schemeClr val="tx1"/>
              </a:solidFill>
              <a:effectLst/>
            </a:endParaRPr>
          </a:p>
          <a:p>
            <a:pPr marL="0" marR="0" algn="just">
              <a:lnSpc>
                <a:spcPct val="115000"/>
              </a:lnSpc>
              <a:spcBef>
                <a:spcPts val="0"/>
              </a:spcBef>
              <a:spcAft>
                <a:spcPts val="0"/>
              </a:spcAft>
            </a:pPr>
            <a:endParaRPr lang="en-US" dirty="0"/>
          </a:p>
          <a:p>
            <a:pPr marL="0">
              <a:lnSpc>
                <a:spcPct val="115000"/>
              </a:lnSpc>
              <a:spcBef>
                <a:spcPts val="0"/>
              </a:spcBef>
            </a:pPr>
            <a:r>
              <a:rPr lang="en-US" sz="2400" b="0" dirty="0">
                <a:solidFill>
                  <a:schemeClr val="tx1"/>
                </a:solidFill>
                <a:effectLst/>
              </a:rPr>
              <a:t>Integer that can be 0, 1, or </a:t>
            </a:r>
            <a:r>
              <a:rPr lang="en-US" dirty="0">
                <a:solidFill>
                  <a:srgbClr val="C00000"/>
                </a:solidFill>
              </a:rPr>
              <a:t>NULL.</a:t>
            </a:r>
            <a:endParaRPr lang="en-US" sz="2400" b="0" dirty="0">
              <a:solidFill>
                <a:srgbClr val="C00000"/>
              </a:solidFill>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Datetime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58076" y="801206"/>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Bit</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673507" y="1262871"/>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4" name="Rectangle 3">
            <a:extLst>
              <a:ext uri="{FF2B5EF4-FFF2-40B4-BE49-F238E27FC236}">
                <a16:creationId xmlns:a16="http://schemas.microsoft.com/office/drawing/2014/main" id="{05B1A6CD-937A-841A-6754-E1DF2F4E6FF2}"/>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pic>
        <p:nvPicPr>
          <p:cNvPr id="6" name="Picture 5">
            <a:extLst>
              <a:ext uri="{FF2B5EF4-FFF2-40B4-BE49-F238E27FC236}">
                <a16:creationId xmlns:a16="http://schemas.microsoft.com/office/drawing/2014/main" id="{AE5CF645-9073-8754-4918-267EFF99A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293" y="1921607"/>
            <a:ext cx="1438430" cy="1438430"/>
          </a:xfrm>
          <a:prstGeom prst="rect">
            <a:avLst/>
          </a:prstGeom>
        </p:spPr>
      </p:pic>
      <p:pic>
        <p:nvPicPr>
          <p:cNvPr id="8" name="Picture 7">
            <a:extLst>
              <a:ext uri="{FF2B5EF4-FFF2-40B4-BE49-F238E27FC236}">
                <a16:creationId xmlns:a16="http://schemas.microsoft.com/office/drawing/2014/main" id="{AC86EC60-3EF5-D9FE-1B8B-F56CA1F8F58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64176" y="2121481"/>
            <a:ext cx="1038681" cy="1038681"/>
          </a:xfrm>
          <a:prstGeom prst="rect">
            <a:avLst/>
          </a:prstGeom>
        </p:spPr>
      </p:pic>
      <p:pic>
        <p:nvPicPr>
          <p:cNvPr id="10" name="Picture 9">
            <a:extLst>
              <a:ext uri="{FF2B5EF4-FFF2-40B4-BE49-F238E27FC236}">
                <a16:creationId xmlns:a16="http://schemas.microsoft.com/office/drawing/2014/main" id="{76D36247-3D6B-C9D5-A184-785D7C6C351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695859" y="1936786"/>
            <a:ext cx="1386435" cy="1386435"/>
          </a:xfrm>
          <a:prstGeom prst="rect">
            <a:avLst/>
          </a:prstGeom>
        </p:spPr>
      </p:pic>
      <p:pic>
        <p:nvPicPr>
          <p:cNvPr id="12" name="Picture 11">
            <a:extLst>
              <a:ext uri="{FF2B5EF4-FFF2-40B4-BE49-F238E27FC236}">
                <a16:creationId xmlns:a16="http://schemas.microsoft.com/office/drawing/2014/main" id="{B1ED4D61-945B-DE40-A882-B823372A6AF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05117" y="1994687"/>
            <a:ext cx="1038681" cy="1038681"/>
          </a:xfrm>
          <a:prstGeom prst="rect">
            <a:avLst/>
          </a:prstGeom>
        </p:spPr>
      </p:pic>
      <p:pic>
        <p:nvPicPr>
          <p:cNvPr id="5" name="Picture 4">
            <a:extLst>
              <a:ext uri="{FF2B5EF4-FFF2-40B4-BE49-F238E27FC236}">
                <a16:creationId xmlns:a16="http://schemas.microsoft.com/office/drawing/2014/main" id="{EF7A4E2E-6497-16A5-1024-0B52619BB4E1}"/>
              </a:ext>
            </a:extLst>
          </p:cNvPr>
          <p:cNvPicPr>
            <a:picLocks noChangeAspect="1"/>
          </p:cNvPicPr>
          <p:nvPr/>
        </p:nvPicPr>
        <p:blipFill>
          <a:blip r:embed="rId5"/>
          <a:stretch>
            <a:fillRect/>
          </a:stretch>
        </p:blipFill>
        <p:spPr>
          <a:xfrm>
            <a:off x="892293" y="4742626"/>
            <a:ext cx="1102640" cy="1057237"/>
          </a:xfrm>
          <a:prstGeom prst="rect">
            <a:avLst/>
          </a:prstGeom>
        </p:spPr>
      </p:pic>
      <p:sp>
        <p:nvSpPr>
          <p:cNvPr id="7" name="Cloud Callout 7">
            <a:extLst>
              <a:ext uri="{FF2B5EF4-FFF2-40B4-BE49-F238E27FC236}">
                <a16:creationId xmlns:a16="http://schemas.microsoft.com/office/drawing/2014/main" id="{B64A79CC-3DF8-47E0-1E33-279452B61D96}"/>
              </a:ext>
            </a:extLst>
          </p:cNvPr>
          <p:cNvSpPr/>
          <p:nvPr/>
        </p:nvSpPr>
        <p:spPr>
          <a:xfrm>
            <a:off x="2264593" y="4698384"/>
            <a:ext cx="3831407" cy="1125452"/>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What is difference between </a:t>
            </a:r>
            <a:r>
              <a:rPr lang="en-US" b="1" dirty="0">
                <a:solidFill>
                  <a:srgbClr val="C00000"/>
                </a:solidFill>
              </a:rPr>
              <a:t>NULL</a:t>
            </a:r>
            <a:r>
              <a:rPr lang="en-US" b="1" dirty="0">
                <a:solidFill>
                  <a:schemeClr val="tx1"/>
                </a:solidFill>
              </a:rPr>
              <a:t> and </a:t>
            </a:r>
            <a:r>
              <a:rPr lang="en-US" b="1" dirty="0">
                <a:solidFill>
                  <a:srgbClr val="C00000"/>
                </a:solidFill>
              </a:rPr>
              <a:t>empty</a:t>
            </a:r>
            <a:r>
              <a:rPr lang="en-US" b="1" dirty="0">
                <a:solidFill>
                  <a:schemeClr val="tx1"/>
                </a:solidFill>
              </a:rPr>
              <a:t>?</a:t>
            </a:r>
          </a:p>
          <a:p>
            <a:endParaRPr lang="en-US" dirty="0">
              <a:solidFill>
                <a:schemeClr val="tx1"/>
              </a:solidFill>
            </a:endParaRPr>
          </a:p>
        </p:txBody>
      </p:sp>
      <p:sp>
        <p:nvSpPr>
          <p:cNvPr id="11" name="Rectangle 10">
            <a:extLst>
              <a:ext uri="{FF2B5EF4-FFF2-40B4-BE49-F238E27FC236}">
                <a16:creationId xmlns:a16="http://schemas.microsoft.com/office/drawing/2014/main" id="{A84F9D11-D264-92A4-0A95-BB1F5450C6FD}"/>
              </a:ext>
            </a:extLst>
          </p:cNvPr>
          <p:cNvSpPr/>
          <p:nvPr/>
        </p:nvSpPr>
        <p:spPr>
          <a:xfrm>
            <a:off x="6269093" y="4504829"/>
            <a:ext cx="3498502" cy="1243202"/>
          </a:xfrm>
          <a:prstGeom prst="rect">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rgbClr val="C00000"/>
                </a:solidFill>
              </a:rPr>
              <a:t>NULL </a:t>
            </a:r>
            <a:r>
              <a:rPr lang="en-US" dirty="0">
                <a:solidFill>
                  <a:schemeClr val="tx1"/>
                </a:solidFill>
              </a:rPr>
              <a:t>represents</a:t>
            </a:r>
            <a:r>
              <a:rPr lang="en-US" dirty="0">
                <a:solidFill>
                  <a:srgbClr val="C00000"/>
                </a:solidFill>
              </a:rPr>
              <a:t> the absence of any object, </a:t>
            </a:r>
            <a:r>
              <a:rPr lang="en-US" dirty="0">
                <a:solidFill>
                  <a:schemeClr val="tx1"/>
                </a:solidFill>
              </a:rPr>
              <a:t>while the </a:t>
            </a:r>
            <a:r>
              <a:rPr lang="en-US" dirty="0">
                <a:solidFill>
                  <a:srgbClr val="C00000"/>
                </a:solidFill>
              </a:rPr>
              <a:t>empty string </a:t>
            </a:r>
            <a:r>
              <a:rPr lang="en-US" dirty="0">
                <a:solidFill>
                  <a:schemeClr val="tx1"/>
                </a:solidFill>
              </a:rPr>
              <a:t>is an object of type</a:t>
            </a:r>
            <a:r>
              <a:rPr lang="en-US" dirty="0">
                <a:solidFill>
                  <a:srgbClr val="C00000"/>
                </a:solidFill>
              </a:rPr>
              <a:t> String with zero characters.</a:t>
            </a:r>
          </a:p>
        </p:txBody>
      </p:sp>
    </p:spTree>
    <p:extLst>
      <p:ext uri="{BB962C8B-B14F-4D97-AF65-F5344CB8AC3E}">
        <p14:creationId xmlns:p14="http://schemas.microsoft.com/office/powerpoint/2010/main" val="160774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0F3DBD59-D0D4-468B-0E04-57FA51CBAF5D}"/>
              </a:ext>
            </a:extLst>
          </p:cNvPr>
          <p:cNvSpPr>
            <a:spLocks noGrp="1"/>
          </p:cNvSpPr>
          <p:nvPr>
            <p:ph idx="1"/>
          </p:nvPr>
        </p:nvSpPr>
        <p:spPr>
          <a:xfrm>
            <a:off x="131181" y="863444"/>
            <a:ext cx="9658278" cy="5590565"/>
          </a:xfrm>
        </p:spPr>
        <p:txBody>
          <a:bodyPr/>
          <a:lstStyle/>
          <a:p>
            <a:endParaRPr lang="en-US" dirty="0"/>
          </a:p>
          <a:p>
            <a:pPr marR="0">
              <a:lnSpc>
                <a:spcPct val="115000"/>
              </a:lnSpc>
              <a:spcBef>
                <a:spcPts val="0"/>
              </a:spcBef>
              <a:spcAft>
                <a:spcPts val="0"/>
              </a:spcAft>
              <a:defRPr/>
            </a:pPr>
            <a:r>
              <a:rPr lang="en-US" dirty="0">
                <a:solidFill>
                  <a:srgbClr val="212121"/>
                </a:solidFill>
              </a:rPr>
              <a:t>Fixed precision and scale numbers.</a:t>
            </a:r>
          </a:p>
          <a:p>
            <a:pPr marR="0">
              <a:lnSpc>
                <a:spcPct val="115000"/>
              </a:lnSpc>
              <a:spcBef>
                <a:spcPts val="0"/>
              </a:spcBef>
              <a:spcAft>
                <a:spcPts val="0"/>
              </a:spcAft>
              <a:defRPr/>
            </a:pPr>
            <a:r>
              <a:rPr lang="en-US" dirty="0">
                <a:solidFill>
                  <a:srgbClr val="212121"/>
                </a:solidFill>
              </a:rPr>
              <a:t>The </a:t>
            </a:r>
            <a:r>
              <a:rPr lang="en-US" dirty="0">
                <a:solidFill>
                  <a:srgbClr val="0000FF"/>
                </a:solidFill>
              </a:rPr>
              <a:t>p</a:t>
            </a:r>
            <a:r>
              <a:rPr lang="en-US" dirty="0">
                <a:solidFill>
                  <a:srgbClr val="212121"/>
                </a:solidFill>
              </a:rPr>
              <a:t> parameter indicates the maximum number of digits that can be stored both to the left and to the right of the decimal point</a:t>
            </a:r>
          </a:p>
          <a:p>
            <a:pPr marR="0">
              <a:lnSpc>
                <a:spcPct val="115000"/>
              </a:lnSpc>
              <a:spcBef>
                <a:spcPts val="0"/>
              </a:spcBef>
              <a:spcAft>
                <a:spcPts val="0"/>
              </a:spcAft>
              <a:defRPr/>
            </a:pPr>
            <a:r>
              <a:rPr lang="en-US" dirty="0">
                <a:solidFill>
                  <a:srgbClr val="0000FF"/>
                </a:solidFill>
              </a:rPr>
              <a:t>p</a:t>
            </a:r>
            <a:r>
              <a:rPr lang="en-US" dirty="0">
                <a:solidFill>
                  <a:srgbClr val="212121"/>
                </a:solidFill>
              </a:rPr>
              <a:t> must be a value from 1 to 38. </a:t>
            </a:r>
          </a:p>
          <a:p>
            <a:pPr marR="0">
              <a:lnSpc>
                <a:spcPct val="115000"/>
              </a:lnSpc>
              <a:spcBef>
                <a:spcPts val="0"/>
              </a:spcBef>
              <a:spcAft>
                <a:spcPts val="0"/>
              </a:spcAft>
              <a:defRPr/>
            </a:pPr>
            <a:r>
              <a:rPr lang="en-US" dirty="0">
                <a:solidFill>
                  <a:srgbClr val="212121"/>
                </a:solidFill>
              </a:rPr>
              <a:t>The </a:t>
            </a:r>
            <a:r>
              <a:rPr lang="en-US" dirty="0">
                <a:solidFill>
                  <a:srgbClr val="0000FF"/>
                </a:solidFill>
              </a:rPr>
              <a:t>s</a:t>
            </a:r>
            <a:r>
              <a:rPr lang="en-US" dirty="0">
                <a:solidFill>
                  <a:srgbClr val="212121"/>
                </a:solidFill>
              </a:rPr>
              <a:t> parameter indicates the maximum number of digits stored to the right of the decimal point. </a:t>
            </a:r>
          </a:p>
          <a:p>
            <a:pPr marR="0">
              <a:lnSpc>
                <a:spcPct val="115000"/>
              </a:lnSpc>
              <a:spcBef>
                <a:spcPts val="0"/>
              </a:spcBef>
              <a:spcAft>
                <a:spcPts val="0"/>
              </a:spcAft>
              <a:defRPr/>
            </a:pPr>
            <a:r>
              <a:rPr lang="en-US" dirty="0">
                <a:solidFill>
                  <a:srgbClr val="0000FF"/>
                </a:solidFill>
              </a:rPr>
              <a:t>s</a:t>
            </a:r>
            <a:r>
              <a:rPr lang="en-US" dirty="0">
                <a:solidFill>
                  <a:srgbClr val="212121"/>
                </a:solidFill>
              </a:rPr>
              <a:t> must be a value from 0 to p. </a:t>
            </a:r>
          </a:p>
          <a:p>
            <a:pPr>
              <a:lnSpc>
                <a:spcPct val="115000"/>
              </a:lnSpc>
              <a:spcBef>
                <a:spcPts val="0"/>
              </a:spcBef>
              <a:defRPr/>
            </a:pPr>
            <a:r>
              <a:rPr lang="en-US" b="1" dirty="0">
                <a:solidFill>
                  <a:srgbClr val="0D4991"/>
                </a:solidFill>
              </a:rPr>
              <a:t>For 123.45 </a:t>
            </a:r>
            <a:r>
              <a:rPr lang="en-US" dirty="0">
                <a:solidFill>
                  <a:srgbClr val="0000FF"/>
                </a:solidFill>
              </a:rPr>
              <a:t>p=5, s=2</a:t>
            </a:r>
            <a:endParaRPr lang="en-US" b="1" dirty="0">
              <a:solidFill>
                <a:srgbClr val="0D4991"/>
              </a:solidFill>
            </a:endParaRPr>
          </a:p>
          <a:p>
            <a:pPr marR="0">
              <a:lnSpc>
                <a:spcPct val="115000"/>
              </a:lnSpc>
              <a:spcBef>
                <a:spcPts val="0"/>
              </a:spcBef>
              <a:spcAft>
                <a:spcPts val="0"/>
              </a:spcAft>
              <a:defRPr/>
            </a:pPr>
            <a:r>
              <a:rPr lang="en-US" b="1" dirty="0"/>
              <a:t>Storage: 5-17</a:t>
            </a:r>
            <a:r>
              <a:rPr lang="en-US" dirty="0"/>
              <a:t> bytes</a:t>
            </a:r>
          </a:p>
          <a:p>
            <a:pPr marR="0">
              <a:lnSpc>
                <a:spcPct val="115000"/>
              </a:lnSpc>
              <a:spcBef>
                <a:spcPts val="0"/>
              </a:spcBef>
              <a:spcAft>
                <a:spcPts val="0"/>
              </a:spcAft>
              <a:defRPr/>
            </a:pPr>
            <a:r>
              <a:rPr lang="en-US" b="1" dirty="0"/>
              <a:t>Example</a:t>
            </a:r>
            <a:r>
              <a:rPr lang="en-US" dirty="0"/>
              <a:t>: </a:t>
            </a:r>
            <a:r>
              <a:rPr lang="en-US" b="1" dirty="0">
                <a:solidFill>
                  <a:srgbClr val="0D4991"/>
                </a:solidFill>
              </a:rPr>
              <a:t>Salary, Amount</a:t>
            </a:r>
          </a:p>
          <a:p>
            <a:pPr marR="0">
              <a:lnSpc>
                <a:spcPct val="115000"/>
              </a:lnSpc>
              <a:spcBef>
                <a:spcPts val="0"/>
              </a:spcBef>
              <a:spcAft>
                <a:spcPts val="0"/>
              </a:spcAft>
              <a:defRPr/>
            </a:pPr>
            <a:r>
              <a:rPr lang="en-IN" dirty="0"/>
              <a:t>In </a:t>
            </a:r>
            <a:r>
              <a:rPr lang="en-IN" dirty="0">
                <a:solidFill>
                  <a:srgbClr val="C00000"/>
                </a:solidFill>
              </a:rPr>
              <a:t>DECIMAL(5, 2)</a:t>
            </a:r>
            <a:r>
              <a:rPr lang="en-IN" dirty="0"/>
              <a:t>, If we store </a:t>
            </a:r>
            <a:r>
              <a:rPr lang="en-IN" dirty="0">
                <a:solidFill>
                  <a:srgbClr val="C00000"/>
                </a:solidFill>
              </a:rPr>
              <a:t>123</a:t>
            </a:r>
            <a:r>
              <a:rPr lang="en-IN" dirty="0"/>
              <a:t> then actually it will be stored </a:t>
            </a:r>
            <a:r>
              <a:rPr lang="en-IN" dirty="0">
                <a:solidFill>
                  <a:srgbClr val="C00000"/>
                </a:solidFill>
              </a:rPr>
              <a:t>as123.00</a:t>
            </a:r>
            <a:endParaRPr lang="en-US" dirty="0">
              <a:solidFill>
                <a:srgbClr val="C00000"/>
              </a:solidFill>
            </a:endParaRPr>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Datetime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49111" y="789239"/>
            <a:ext cx="1908545"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Decimal (p, s)</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673508" y="1250904"/>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4" name="Rectangle 3">
            <a:extLst>
              <a:ext uri="{FF2B5EF4-FFF2-40B4-BE49-F238E27FC236}">
                <a16:creationId xmlns:a16="http://schemas.microsoft.com/office/drawing/2014/main" id="{8A55BEA3-1361-058A-9FF4-A8B9FD27E785}"/>
              </a:ext>
            </a:extLst>
          </p:cNvPr>
          <p:cNvSpPr/>
          <p:nvPr/>
        </p:nvSpPr>
        <p:spPr>
          <a:xfrm>
            <a:off x="10338686" y="496843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
        <p:nvSpPr>
          <p:cNvPr id="5" name="Rectangle 4">
            <a:extLst>
              <a:ext uri="{FF2B5EF4-FFF2-40B4-BE49-F238E27FC236}">
                <a16:creationId xmlns:a16="http://schemas.microsoft.com/office/drawing/2014/main" id="{A22AD255-2875-90C7-90FE-541F466E0D80}"/>
              </a:ext>
            </a:extLst>
          </p:cNvPr>
          <p:cNvSpPr/>
          <p:nvPr/>
        </p:nvSpPr>
        <p:spPr>
          <a:xfrm>
            <a:off x="3755312" y="5844988"/>
            <a:ext cx="1205008" cy="37816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C00000"/>
                </a:solidFill>
              </a:rPr>
              <a:t>Decimal (</a:t>
            </a:r>
          </a:p>
        </p:txBody>
      </p:sp>
      <p:sp>
        <p:nvSpPr>
          <p:cNvPr id="6" name="Rectangle 5">
            <a:extLst>
              <a:ext uri="{FF2B5EF4-FFF2-40B4-BE49-F238E27FC236}">
                <a16:creationId xmlns:a16="http://schemas.microsoft.com/office/drawing/2014/main" id="{932E0001-D84C-66BB-A898-8533FA98DCF7}"/>
              </a:ext>
            </a:extLst>
          </p:cNvPr>
          <p:cNvSpPr/>
          <p:nvPr/>
        </p:nvSpPr>
        <p:spPr>
          <a:xfrm>
            <a:off x="4861708" y="5844988"/>
            <a:ext cx="513934" cy="378168"/>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p</a:t>
            </a:r>
          </a:p>
        </p:txBody>
      </p:sp>
      <p:sp>
        <p:nvSpPr>
          <p:cNvPr id="7" name="Rectangle 6">
            <a:extLst>
              <a:ext uri="{FF2B5EF4-FFF2-40B4-BE49-F238E27FC236}">
                <a16:creationId xmlns:a16="http://schemas.microsoft.com/office/drawing/2014/main" id="{FF78D0CE-DFE5-0F5E-E51A-3A6322A7AE51}"/>
              </a:ext>
            </a:extLst>
          </p:cNvPr>
          <p:cNvSpPr/>
          <p:nvPr/>
        </p:nvSpPr>
        <p:spPr>
          <a:xfrm>
            <a:off x="5364528" y="5844988"/>
            <a:ext cx="250614" cy="3796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a:t>
            </a:r>
          </a:p>
        </p:txBody>
      </p:sp>
      <p:sp>
        <p:nvSpPr>
          <p:cNvPr id="8" name="Rectangle 7">
            <a:extLst>
              <a:ext uri="{FF2B5EF4-FFF2-40B4-BE49-F238E27FC236}">
                <a16:creationId xmlns:a16="http://schemas.microsoft.com/office/drawing/2014/main" id="{2EACFBF0-07FA-E839-5ACE-3C039052BFC9}"/>
              </a:ext>
            </a:extLst>
          </p:cNvPr>
          <p:cNvSpPr/>
          <p:nvPr/>
        </p:nvSpPr>
        <p:spPr>
          <a:xfrm>
            <a:off x="5615141" y="5844988"/>
            <a:ext cx="513934" cy="3796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s</a:t>
            </a:r>
          </a:p>
        </p:txBody>
      </p:sp>
      <p:sp>
        <p:nvSpPr>
          <p:cNvPr id="9" name="Rectangle 8">
            <a:extLst>
              <a:ext uri="{FF2B5EF4-FFF2-40B4-BE49-F238E27FC236}">
                <a16:creationId xmlns:a16="http://schemas.microsoft.com/office/drawing/2014/main" id="{07390A46-C1C8-3544-01E7-29843D978EB0}"/>
              </a:ext>
            </a:extLst>
          </p:cNvPr>
          <p:cNvSpPr/>
          <p:nvPr/>
        </p:nvSpPr>
        <p:spPr>
          <a:xfrm>
            <a:off x="6126528" y="5844988"/>
            <a:ext cx="136452" cy="3796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C00000"/>
                </a:solidFill>
              </a:rPr>
              <a:t>)</a:t>
            </a:r>
          </a:p>
        </p:txBody>
      </p:sp>
      <p:sp>
        <p:nvSpPr>
          <p:cNvPr id="10" name="Rectangle 9">
            <a:extLst>
              <a:ext uri="{FF2B5EF4-FFF2-40B4-BE49-F238E27FC236}">
                <a16:creationId xmlns:a16="http://schemas.microsoft.com/office/drawing/2014/main" id="{EFB98618-969A-2594-B488-6CB5C618A3AE}"/>
              </a:ext>
            </a:extLst>
          </p:cNvPr>
          <p:cNvSpPr/>
          <p:nvPr/>
        </p:nvSpPr>
        <p:spPr>
          <a:xfrm>
            <a:off x="4509285" y="6315151"/>
            <a:ext cx="1051763" cy="23341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47A1"/>
                </a:solidFill>
              </a:rPr>
              <a:t>Precision </a:t>
            </a:r>
          </a:p>
        </p:txBody>
      </p:sp>
      <p:sp>
        <p:nvSpPr>
          <p:cNvPr id="11" name="Rectangle 10">
            <a:extLst>
              <a:ext uri="{FF2B5EF4-FFF2-40B4-BE49-F238E27FC236}">
                <a16:creationId xmlns:a16="http://schemas.microsoft.com/office/drawing/2014/main" id="{4CF3F034-E139-A896-7970-42A37CF602B0}"/>
              </a:ext>
            </a:extLst>
          </p:cNvPr>
          <p:cNvSpPr/>
          <p:nvPr/>
        </p:nvSpPr>
        <p:spPr>
          <a:xfrm>
            <a:off x="5503115" y="6317024"/>
            <a:ext cx="850669" cy="27620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47A1"/>
                </a:solidFill>
              </a:rPr>
              <a:t>Scale </a:t>
            </a:r>
          </a:p>
        </p:txBody>
      </p:sp>
    </p:spTree>
    <p:extLst>
      <p:ext uri="{BB962C8B-B14F-4D97-AF65-F5344CB8AC3E}">
        <p14:creationId xmlns:p14="http://schemas.microsoft.com/office/powerpoint/2010/main" val="20646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6"/>
                                        </p:tgtEl>
                                        <p:attrNameLst>
                                          <p:attrName>fillcolor</p:attrName>
                                        </p:attrNameLst>
                                      </p:cBhvr>
                                      <p:to>
                                        <a:schemeClr val="accent2"/>
                                      </p:to>
                                    </p:animClr>
                                    <p:set>
                                      <p:cBhvr>
                                        <p:cTn id="37" dur="2000" fill="hold"/>
                                        <p:tgtEl>
                                          <p:spTgt spid="6"/>
                                        </p:tgtEl>
                                        <p:attrNameLst>
                                          <p:attrName>fill.type</p:attrName>
                                        </p:attrNameLst>
                                      </p:cBhvr>
                                      <p:to>
                                        <p:strVal val="solid"/>
                                      </p:to>
                                    </p:set>
                                    <p:set>
                                      <p:cBhvr>
                                        <p:cTn id="38" dur="2000" fill="hold"/>
                                        <p:tgtEl>
                                          <p:spTgt spid="6"/>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2000" fill="hold"/>
                                        <p:tgtEl>
                                          <p:spTgt spid="8"/>
                                        </p:tgtEl>
                                        <p:attrNameLst>
                                          <p:attrName>fillcolor</p:attrName>
                                        </p:attrNameLst>
                                      </p:cBhvr>
                                      <p:to>
                                        <a:schemeClr val="accent2"/>
                                      </p:to>
                                    </p:animClr>
                                    <p:set>
                                      <p:cBhvr>
                                        <p:cTn id="55" dur="2000" fill="hold"/>
                                        <p:tgtEl>
                                          <p:spTgt spid="8"/>
                                        </p:tgtEl>
                                        <p:attrNameLst>
                                          <p:attrName>fill.type</p:attrName>
                                        </p:attrNameLst>
                                      </p:cBhvr>
                                      <p:to>
                                        <p:strVal val="solid"/>
                                      </p:to>
                                    </p:set>
                                    <p:set>
                                      <p:cBhvr>
                                        <p:cTn id="56" dur="2000" fill="hold"/>
                                        <p:tgtEl>
                                          <p:spTgt spid="8"/>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0749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79765" y="195312"/>
            <a:ext cx="9896445" cy="5673348"/>
          </a:xfrm>
          <a:prstGeom prst="rect">
            <a:avLst/>
          </a:prstGeom>
          <a:noFill/>
        </p:spPr>
        <p:txBody>
          <a:bodyPr wrap="square" rtlCol="0">
            <a:spAutoFit/>
          </a:bodyPr>
          <a:lstStyle/>
          <a:p>
            <a:r>
              <a:rPr lang="en-US" sz="3600" b="1" dirty="0"/>
              <a:t>Topics to be covered </a:t>
            </a:r>
          </a:p>
          <a:p>
            <a:pPr marL="742950" lvl="1" indent="-285750">
              <a:lnSpc>
                <a:spcPct val="150000"/>
              </a:lnSpc>
              <a:buFont typeface="Arial" panose="020B0604020202020204" pitchFamily="34" charset="0"/>
              <a:buChar char="•"/>
            </a:pPr>
            <a:r>
              <a:rPr lang="en-IN" sz="2000" dirty="0"/>
              <a:t>Database Concepts (Database, Table, Column, Row)</a:t>
            </a:r>
          </a:p>
          <a:p>
            <a:pPr marL="742950" lvl="1" indent="-285750">
              <a:lnSpc>
                <a:spcPct val="150000"/>
              </a:lnSpc>
              <a:buFont typeface="Arial" panose="020B0604020202020204" pitchFamily="34" charset="0"/>
              <a:buChar char="•"/>
            </a:pPr>
            <a:r>
              <a:rPr lang="en-IN" sz="2000" dirty="0"/>
              <a:t>Data types in SQL</a:t>
            </a:r>
          </a:p>
          <a:p>
            <a:pPr marL="742950" lvl="1" indent="-285750">
              <a:lnSpc>
                <a:spcPct val="150000"/>
              </a:lnSpc>
              <a:buFont typeface="Arial" panose="020B0604020202020204" pitchFamily="34" charset="0"/>
              <a:buChar char="•"/>
            </a:pPr>
            <a:r>
              <a:rPr lang="en-US" sz="2000" dirty="0"/>
              <a:t>Types of SQL Commands (DDL, DML, DQL, DCL, and TCL)</a:t>
            </a:r>
          </a:p>
          <a:p>
            <a:pPr marL="742950" lvl="1" indent="-285750">
              <a:lnSpc>
                <a:spcPct val="150000"/>
              </a:lnSpc>
              <a:buFont typeface="Arial" panose="020B0604020202020204" pitchFamily="34" charset="0"/>
              <a:buChar char="•"/>
            </a:pPr>
            <a:r>
              <a:rPr lang="en-IN" sz="2000" dirty="0"/>
              <a:t>SQL Commands (CREATE, INSERT, </a:t>
            </a:r>
            <a:r>
              <a:rPr lang="en-US" sz="2000" dirty="0"/>
              <a:t>SELECT, </a:t>
            </a:r>
            <a:r>
              <a:rPr lang="en-IN" sz="2000" dirty="0"/>
              <a:t>ALTER, UPDATE, DELETE, TRUNCATE, </a:t>
            </a:r>
            <a:r>
              <a:rPr lang="en-US" sz="2000" dirty="0"/>
              <a:t>DROP)</a:t>
            </a:r>
          </a:p>
          <a:p>
            <a:pPr marL="742950" lvl="1" indent="-285750">
              <a:lnSpc>
                <a:spcPct val="150000"/>
              </a:lnSpc>
              <a:buFont typeface="Arial" panose="020B0604020202020204" pitchFamily="34" charset="0"/>
              <a:buChar char="•"/>
            </a:pPr>
            <a:r>
              <a:rPr lang="en-US" sz="2000" dirty="0"/>
              <a:t>Operators</a:t>
            </a:r>
          </a:p>
          <a:p>
            <a:pPr marL="742950" lvl="1" indent="-285750">
              <a:lnSpc>
                <a:spcPct val="150000"/>
              </a:lnSpc>
              <a:buFont typeface="Arial" panose="020B0604020202020204" pitchFamily="34" charset="0"/>
              <a:buChar char="•"/>
            </a:pPr>
            <a:r>
              <a:rPr lang="en-US" sz="2000" dirty="0"/>
              <a:t>Like Predicate</a:t>
            </a:r>
          </a:p>
          <a:p>
            <a:pPr marL="742950" lvl="1" indent="-285750">
              <a:lnSpc>
                <a:spcPct val="150000"/>
              </a:lnSpc>
              <a:buFont typeface="Arial" panose="020B0604020202020204" pitchFamily="34" charset="0"/>
              <a:buChar char="•"/>
            </a:pPr>
            <a:r>
              <a:rPr lang="en-US" sz="2000" dirty="0"/>
              <a:t>Aggregate Functions</a:t>
            </a:r>
          </a:p>
          <a:p>
            <a:pPr marL="742950" lvl="1" indent="-285750">
              <a:lnSpc>
                <a:spcPct val="150000"/>
              </a:lnSpc>
              <a:buFont typeface="Arial" panose="020B0604020202020204" pitchFamily="34" charset="0"/>
              <a:buChar char="•"/>
            </a:pPr>
            <a:r>
              <a:rPr lang="en-US" sz="2000" dirty="0"/>
              <a:t>Group By and Having</a:t>
            </a:r>
          </a:p>
          <a:p>
            <a:pPr marL="742950" lvl="1" indent="-285750">
              <a:lnSpc>
                <a:spcPct val="150000"/>
              </a:lnSpc>
              <a:buFont typeface="Arial" panose="020B0604020202020204" pitchFamily="34" charset="0"/>
              <a:buChar char="•"/>
            </a:pPr>
            <a:r>
              <a:rPr lang="en-US" sz="2000" dirty="0"/>
              <a:t>Order By Clause</a:t>
            </a:r>
          </a:p>
          <a:p>
            <a:pPr marL="742950" lvl="1" indent="-285750">
              <a:lnSpc>
                <a:spcPct val="150000"/>
              </a:lnSpc>
              <a:buFont typeface="Arial" panose="020B0604020202020204" pitchFamily="34" charset="0"/>
              <a:buChar char="•"/>
            </a:pPr>
            <a:r>
              <a:rPr lang="en-US" sz="2000" dirty="0"/>
              <a:t>SQL in-built Functions</a:t>
            </a:r>
          </a:p>
          <a:p>
            <a:pPr marL="742950" lvl="1" indent="-285750">
              <a:lnSpc>
                <a:spcPct val="150000"/>
              </a:lnSpc>
              <a:buFont typeface="Arial" panose="020B0604020202020204" pitchFamily="34" charset="0"/>
              <a:buChar char="•"/>
            </a:pPr>
            <a:r>
              <a:rPr lang="en-US" sz="2000" dirty="0"/>
              <a:t>Constraints &amp; Keys</a:t>
            </a:r>
          </a:p>
        </p:txBody>
      </p:sp>
    </p:spTree>
    <p:extLst>
      <p:ext uri="{BB962C8B-B14F-4D97-AF65-F5344CB8AC3E}">
        <p14:creationId xmlns:p14="http://schemas.microsoft.com/office/powerpoint/2010/main" val="350639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 presetClass="entr" presetSubtype="0" fill="hold" nodeType="afterEffect">
                                  <p:stCondLst>
                                    <p:cond delay="50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nodeType="afterEffect">
                                  <p:stCondLst>
                                    <p:cond delay="500"/>
                                  </p:stCondLst>
                                  <p:childTnLst>
                                    <p:set>
                                      <p:cBhvr>
                                        <p:cTn id="29" dur="1" fill="hold">
                                          <p:stCondLst>
                                            <p:cond delay="0"/>
                                          </p:stCondLst>
                                        </p:cTn>
                                        <p:tgtEl>
                                          <p:spTgt spid="9">
                                            <p:txEl>
                                              <p:pRg st="2" end="2"/>
                                            </p:txEl>
                                          </p:spTgt>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nodeType="afterEffect">
                                  <p:stCondLst>
                                    <p:cond delay="50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500"/>
                                  </p:stCondLst>
                                  <p:childTnLst>
                                    <p:set>
                                      <p:cBhvr>
                                        <p:cTn id="35" dur="1" fill="hold">
                                          <p:stCondLst>
                                            <p:cond delay="0"/>
                                          </p:stCondLst>
                                        </p:cTn>
                                        <p:tgtEl>
                                          <p:spTgt spid="9">
                                            <p:txEl>
                                              <p:pRg st="4" end="4"/>
                                            </p:txEl>
                                          </p:spTgt>
                                        </p:tgtEl>
                                        <p:attrNameLst>
                                          <p:attrName>style.visibility</p:attrName>
                                        </p:attrNameLst>
                                      </p:cBhvr>
                                      <p:to>
                                        <p:strVal val="visible"/>
                                      </p:to>
                                    </p:set>
                                  </p:childTnLst>
                                </p:cTn>
                              </p:par>
                            </p:childTnLst>
                          </p:cTn>
                        </p:par>
                        <p:par>
                          <p:cTn id="36" fill="hold">
                            <p:stCondLst>
                              <p:cond delay="3500"/>
                            </p:stCondLst>
                            <p:childTnLst>
                              <p:par>
                                <p:cTn id="37" presetID="1" presetClass="entr" presetSubtype="0" fill="hold" nodeType="afterEffect">
                                  <p:stCondLst>
                                    <p:cond delay="50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childTnLst>
                          </p:cTn>
                        </p:par>
                        <p:par>
                          <p:cTn id="39" fill="hold">
                            <p:stCondLst>
                              <p:cond delay="4000"/>
                            </p:stCondLst>
                            <p:childTnLst>
                              <p:par>
                                <p:cTn id="40" presetID="1" presetClass="entr" presetSubtype="0" fill="hold" nodeType="afterEffect">
                                  <p:stCondLst>
                                    <p:cond delay="500"/>
                                  </p:stCondLst>
                                  <p:childTnLst>
                                    <p:set>
                                      <p:cBhvr>
                                        <p:cTn id="41" dur="1" fill="hold">
                                          <p:stCondLst>
                                            <p:cond delay="0"/>
                                          </p:stCondLst>
                                        </p:cTn>
                                        <p:tgtEl>
                                          <p:spTgt spid="9">
                                            <p:txEl>
                                              <p:pRg st="6" end="6"/>
                                            </p:txEl>
                                          </p:spTgt>
                                        </p:tgtEl>
                                        <p:attrNameLst>
                                          <p:attrName>style.visibility</p:attrName>
                                        </p:attrNameLst>
                                      </p:cBhvr>
                                      <p:to>
                                        <p:strVal val="visible"/>
                                      </p:to>
                                    </p:set>
                                  </p:childTnLst>
                                </p:cTn>
                              </p:par>
                            </p:childTnLst>
                          </p:cTn>
                        </p:par>
                        <p:par>
                          <p:cTn id="42" fill="hold">
                            <p:stCondLst>
                              <p:cond delay="4500"/>
                            </p:stCondLst>
                            <p:childTnLst>
                              <p:par>
                                <p:cTn id="43" presetID="1" presetClass="entr" presetSubtype="0" fill="hold" nodeType="afterEffect">
                                  <p:stCondLst>
                                    <p:cond delay="500"/>
                                  </p:stCondLst>
                                  <p:childTnLst>
                                    <p:set>
                                      <p:cBhvr>
                                        <p:cTn id="44" dur="1" fill="hold">
                                          <p:stCondLst>
                                            <p:cond delay="0"/>
                                          </p:stCondLst>
                                        </p:cTn>
                                        <p:tgtEl>
                                          <p:spTgt spid="9">
                                            <p:txEl>
                                              <p:pRg st="7" end="7"/>
                                            </p:txEl>
                                          </p:spTgt>
                                        </p:tgtEl>
                                        <p:attrNameLst>
                                          <p:attrName>style.visibility</p:attrName>
                                        </p:attrNameLst>
                                      </p:cBhvr>
                                      <p:to>
                                        <p:strVal val="visible"/>
                                      </p:to>
                                    </p:set>
                                  </p:childTnLst>
                                </p:cTn>
                              </p:par>
                            </p:childTnLst>
                          </p:cTn>
                        </p:par>
                        <p:par>
                          <p:cTn id="45" fill="hold">
                            <p:stCondLst>
                              <p:cond delay="5000"/>
                            </p:stCondLst>
                            <p:childTnLst>
                              <p:par>
                                <p:cTn id="46" presetID="1" presetClass="entr" presetSubtype="0" fill="hold" nodeType="afterEffect">
                                  <p:stCondLst>
                                    <p:cond delay="500"/>
                                  </p:stCondLst>
                                  <p:childTnLst>
                                    <p:set>
                                      <p:cBhvr>
                                        <p:cTn id="47" dur="1" fill="hold">
                                          <p:stCondLst>
                                            <p:cond delay="0"/>
                                          </p:stCondLst>
                                        </p:cTn>
                                        <p:tgtEl>
                                          <p:spTgt spid="9">
                                            <p:txEl>
                                              <p:pRg st="8" end="8"/>
                                            </p:txEl>
                                          </p:spTgt>
                                        </p:tgtEl>
                                        <p:attrNameLst>
                                          <p:attrName>style.visibility</p:attrName>
                                        </p:attrNameLst>
                                      </p:cBhvr>
                                      <p:to>
                                        <p:strVal val="visible"/>
                                      </p:to>
                                    </p:set>
                                  </p:childTnLst>
                                </p:cTn>
                              </p:par>
                            </p:childTnLst>
                          </p:cTn>
                        </p:par>
                        <p:par>
                          <p:cTn id="48" fill="hold">
                            <p:stCondLst>
                              <p:cond delay="5500"/>
                            </p:stCondLst>
                            <p:childTnLst>
                              <p:par>
                                <p:cTn id="49" presetID="1" presetClass="entr" presetSubtype="0" fill="hold" nodeType="afterEffect">
                                  <p:stCondLst>
                                    <p:cond delay="500"/>
                                  </p:stCondLst>
                                  <p:childTnLst>
                                    <p:set>
                                      <p:cBhvr>
                                        <p:cTn id="50" dur="1" fill="hold">
                                          <p:stCondLst>
                                            <p:cond delay="0"/>
                                          </p:stCondLst>
                                        </p:cTn>
                                        <p:tgtEl>
                                          <p:spTgt spid="9">
                                            <p:txEl>
                                              <p:pRg st="9" end="9"/>
                                            </p:txEl>
                                          </p:spTgt>
                                        </p:tgtEl>
                                        <p:attrNameLst>
                                          <p:attrName>style.visibility</p:attrName>
                                        </p:attrNameLst>
                                      </p:cBhvr>
                                      <p:to>
                                        <p:strVal val="visible"/>
                                      </p:to>
                                    </p:set>
                                  </p:childTnLst>
                                </p:cTn>
                              </p:par>
                            </p:childTnLst>
                          </p:cTn>
                        </p:par>
                        <p:par>
                          <p:cTn id="51" fill="hold">
                            <p:stCondLst>
                              <p:cond delay="6000"/>
                            </p:stCondLst>
                            <p:childTnLst>
                              <p:par>
                                <p:cTn id="52" presetID="1" presetClass="entr" presetSubtype="0" fill="hold" nodeType="afterEffect">
                                  <p:stCondLst>
                                    <p:cond delay="500"/>
                                  </p:stCondLst>
                                  <p:childTnLst>
                                    <p:set>
                                      <p:cBhvr>
                                        <p:cTn id="53" dur="1" fill="hold">
                                          <p:stCondLst>
                                            <p:cond delay="0"/>
                                          </p:stCondLst>
                                        </p:cTn>
                                        <p:tgtEl>
                                          <p:spTgt spid="9">
                                            <p:txEl>
                                              <p:pRg st="10" end="10"/>
                                            </p:txEl>
                                          </p:spTgt>
                                        </p:tgtEl>
                                        <p:attrNameLst>
                                          <p:attrName>style.visibility</p:attrName>
                                        </p:attrNameLst>
                                      </p:cBhvr>
                                      <p:to>
                                        <p:strVal val="visible"/>
                                      </p:to>
                                    </p:set>
                                  </p:childTnLst>
                                </p:cTn>
                              </p:par>
                            </p:childTnLst>
                          </p:cTn>
                        </p:par>
                        <p:par>
                          <p:cTn id="54" fill="hold">
                            <p:stCondLst>
                              <p:cond delay="6500"/>
                            </p:stCondLst>
                            <p:childTnLst>
                              <p:par>
                                <p:cTn id="55" presetID="1" presetClass="entr" presetSubtype="0" fill="hold" nodeType="afterEffect">
                                  <p:stCondLst>
                                    <p:cond delay="500"/>
                                  </p:stCondLst>
                                  <p:childTnLst>
                                    <p:set>
                                      <p:cBhvr>
                                        <p:cTn id="5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9D69-F67A-D9F2-FB36-188D92F4D9BB}"/>
              </a:ext>
            </a:extLst>
          </p:cNvPr>
          <p:cNvSpPr>
            <a:spLocks noGrp="1"/>
          </p:cNvSpPr>
          <p:nvPr>
            <p:ph type="title"/>
          </p:nvPr>
        </p:nvSpPr>
        <p:spPr/>
        <p:txBody>
          <a:bodyPr/>
          <a:lstStyle/>
          <a:p>
            <a:r>
              <a:rPr lang="en-US" dirty="0"/>
              <a:t>Data Types</a:t>
            </a:r>
            <a:endParaRPr lang="en-IN" dirty="0"/>
          </a:p>
        </p:txBody>
      </p:sp>
      <p:sp>
        <p:nvSpPr>
          <p:cNvPr id="13" name="Rectangle 12">
            <a:extLst>
              <a:ext uri="{FF2B5EF4-FFF2-40B4-BE49-F238E27FC236}">
                <a16:creationId xmlns:a16="http://schemas.microsoft.com/office/drawing/2014/main" id="{B3C72555-AC9B-40CD-434A-7A2F19A4A5D1}"/>
              </a:ext>
            </a:extLst>
          </p:cNvPr>
          <p:cNvSpPr/>
          <p:nvPr/>
        </p:nvSpPr>
        <p:spPr>
          <a:xfrm>
            <a:off x="10338686" y="141128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Int</a:t>
            </a:r>
          </a:p>
        </p:txBody>
      </p:sp>
      <p:sp>
        <p:nvSpPr>
          <p:cNvPr id="14" name="Rectangle 13">
            <a:extLst>
              <a:ext uri="{FF2B5EF4-FFF2-40B4-BE49-F238E27FC236}">
                <a16:creationId xmlns:a16="http://schemas.microsoft.com/office/drawing/2014/main" id="{20F0268D-8EC6-D627-6942-E050606274F6}"/>
              </a:ext>
            </a:extLst>
          </p:cNvPr>
          <p:cNvSpPr/>
          <p:nvPr/>
        </p:nvSpPr>
        <p:spPr>
          <a:xfrm>
            <a:off x="10338686" y="197481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Char </a:t>
            </a:r>
          </a:p>
        </p:txBody>
      </p:sp>
      <p:sp>
        <p:nvSpPr>
          <p:cNvPr id="15" name="Rectangle 14">
            <a:extLst>
              <a:ext uri="{FF2B5EF4-FFF2-40B4-BE49-F238E27FC236}">
                <a16:creationId xmlns:a16="http://schemas.microsoft.com/office/drawing/2014/main" id="{D941C984-2360-DB42-2A37-810428A915B1}"/>
              </a:ext>
            </a:extLst>
          </p:cNvPr>
          <p:cNvSpPr/>
          <p:nvPr/>
        </p:nvSpPr>
        <p:spPr>
          <a:xfrm>
            <a:off x="10338686" y="2566757"/>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Varchar</a:t>
            </a:r>
          </a:p>
        </p:txBody>
      </p:sp>
      <p:sp>
        <p:nvSpPr>
          <p:cNvPr id="16" name="Rectangle 15">
            <a:extLst>
              <a:ext uri="{FF2B5EF4-FFF2-40B4-BE49-F238E27FC236}">
                <a16:creationId xmlns:a16="http://schemas.microsoft.com/office/drawing/2014/main" id="{B2DA3752-F5BF-71F9-8F3B-759F472E2582}"/>
              </a:ext>
            </a:extLst>
          </p:cNvPr>
          <p:cNvSpPr/>
          <p:nvPr/>
        </p:nvSpPr>
        <p:spPr>
          <a:xfrm>
            <a:off x="10338686" y="314416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Datetime</a:t>
            </a:r>
          </a:p>
        </p:txBody>
      </p:sp>
      <p:sp>
        <p:nvSpPr>
          <p:cNvPr id="17" name="Rectangle 16">
            <a:extLst>
              <a:ext uri="{FF2B5EF4-FFF2-40B4-BE49-F238E27FC236}">
                <a16:creationId xmlns:a16="http://schemas.microsoft.com/office/drawing/2014/main" id="{53C1BB3E-3B21-8836-2892-96E9EF5AC4DF}"/>
              </a:ext>
            </a:extLst>
          </p:cNvPr>
          <p:cNvSpPr/>
          <p:nvPr/>
        </p:nvSpPr>
        <p:spPr>
          <a:xfrm>
            <a:off x="10338686" y="375225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Bit </a:t>
            </a:r>
          </a:p>
        </p:txBody>
      </p:sp>
      <p:sp>
        <p:nvSpPr>
          <p:cNvPr id="18" name="Rectangle 17">
            <a:extLst>
              <a:ext uri="{FF2B5EF4-FFF2-40B4-BE49-F238E27FC236}">
                <a16:creationId xmlns:a16="http://schemas.microsoft.com/office/drawing/2014/main" id="{A1FE5B7E-1E47-E622-49CB-D0207FAF81B7}"/>
              </a:ext>
            </a:extLst>
          </p:cNvPr>
          <p:cNvSpPr/>
          <p:nvPr/>
        </p:nvSpPr>
        <p:spPr>
          <a:xfrm>
            <a:off x="10338686" y="436034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Decimal</a:t>
            </a:r>
          </a:p>
        </p:txBody>
      </p:sp>
      <p:cxnSp>
        <p:nvCxnSpPr>
          <p:cNvPr id="24" name="Straight Connector 23">
            <a:extLst>
              <a:ext uri="{FF2B5EF4-FFF2-40B4-BE49-F238E27FC236}">
                <a16:creationId xmlns:a16="http://schemas.microsoft.com/office/drawing/2014/main" id="{3A0B44A1-842D-00F3-627D-5B4F669D946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A1CB08-1E11-4BE5-B644-FFFDD60D5FB2}"/>
              </a:ext>
            </a:extLst>
          </p:cNvPr>
          <p:cNvSpPr txBox="1"/>
          <p:nvPr/>
        </p:nvSpPr>
        <p:spPr>
          <a:xfrm>
            <a:off x="10420163" y="942753"/>
            <a:ext cx="1264590" cy="369332"/>
          </a:xfrm>
          <a:prstGeom prst="rect">
            <a:avLst/>
          </a:prstGeom>
          <a:noFill/>
        </p:spPr>
        <p:txBody>
          <a:bodyPr wrap="square" rtlCol="0">
            <a:spAutoFit/>
          </a:bodyPr>
          <a:lstStyle/>
          <a:p>
            <a:r>
              <a:rPr lang="en-IN" b="1" dirty="0">
                <a:solidFill>
                  <a:srgbClr val="B71B1C"/>
                </a:solidFill>
              </a:rPr>
              <a:t>Data Types</a:t>
            </a:r>
          </a:p>
        </p:txBody>
      </p:sp>
      <p:sp>
        <p:nvSpPr>
          <p:cNvPr id="26" name="Rectangle 25">
            <a:extLst>
              <a:ext uri="{FF2B5EF4-FFF2-40B4-BE49-F238E27FC236}">
                <a16:creationId xmlns:a16="http://schemas.microsoft.com/office/drawing/2014/main" id="{506E7401-FE56-201B-9C3B-6B8A967116D5}"/>
              </a:ext>
            </a:extLst>
          </p:cNvPr>
          <p:cNvSpPr/>
          <p:nvPr/>
        </p:nvSpPr>
        <p:spPr>
          <a:xfrm>
            <a:off x="165181" y="789239"/>
            <a:ext cx="1542326"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2400" b="1" dirty="0"/>
              <a:t>Binary</a:t>
            </a:r>
            <a:endParaRPr lang="en-US" sz="2400" b="1" dirty="0">
              <a:solidFill>
                <a:schemeClr val="bg1"/>
              </a:solidFill>
            </a:endParaRPr>
          </a:p>
        </p:txBody>
      </p:sp>
      <p:cxnSp>
        <p:nvCxnSpPr>
          <p:cNvPr id="27" name="Straight Connector 26">
            <a:extLst>
              <a:ext uri="{FF2B5EF4-FFF2-40B4-BE49-F238E27FC236}">
                <a16:creationId xmlns:a16="http://schemas.microsoft.com/office/drawing/2014/main" id="{9287BF85-5714-E792-BC9C-12F7C37BBF47}"/>
              </a:ext>
            </a:extLst>
          </p:cNvPr>
          <p:cNvCxnSpPr/>
          <p:nvPr/>
        </p:nvCxnSpPr>
        <p:spPr>
          <a:xfrm>
            <a:off x="1707507" y="1250904"/>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4" name="Rectangle 3">
            <a:extLst>
              <a:ext uri="{FF2B5EF4-FFF2-40B4-BE49-F238E27FC236}">
                <a16:creationId xmlns:a16="http://schemas.microsoft.com/office/drawing/2014/main" id="{857153FB-3932-0A62-8BD2-5978699DAA6D}"/>
              </a:ext>
            </a:extLst>
          </p:cNvPr>
          <p:cNvSpPr/>
          <p:nvPr/>
        </p:nvSpPr>
        <p:spPr>
          <a:xfrm>
            <a:off x="10338686" y="4968430"/>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Binary</a:t>
            </a:r>
          </a:p>
        </p:txBody>
      </p:sp>
      <p:sp>
        <p:nvSpPr>
          <p:cNvPr id="7" name="Content Placeholder 2">
            <a:extLst>
              <a:ext uri="{FF2B5EF4-FFF2-40B4-BE49-F238E27FC236}">
                <a16:creationId xmlns:a16="http://schemas.microsoft.com/office/drawing/2014/main" id="{C824606F-F681-A67A-D1B9-8B61F3144D14}"/>
              </a:ext>
            </a:extLst>
          </p:cNvPr>
          <p:cNvSpPr txBox="1">
            <a:spLocks/>
          </p:cNvSpPr>
          <p:nvPr/>
        </p:nvSpPr>
        <p:spPr>
          <a:xfrm>
            <a:off x="131180" y="860066"/>
            <a:ext cx="9603129" cy="559394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pPr marL="255588" indent="-342900"/>
            <a:r>
              <a:rPr lang="en-US" dirty="0"/>
              <a:t>Used to store binary type of data.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8" name="Picture 7">
            <a:extLst>
              <a:ext uri="{FF2B5EF4-FFF2-40B4-BE49-F238E27FC236}">
                <a16:creationId xmlns:a16="http://schemas.microsoft.com/office/drawing/2014/main" id="{FBF99F56-6706-B6D5-AF2D-5BDE05DDCA81}"/>
              </a:ext>
            </a:extLst>
          </p:cNvPr>
          <p:cNvPicPr>
            <a:picLocks noChangeAspect="1"/>
          </p:cNvPicPr>
          <p:nvPr/>
        </p:nvPicPr>
        <p:blipFill rotWithShape="1">
          <a:blip r:embed="rId2">
            <a:extLst>
              <a:ext uri="{28A0092B-C50C-407E-A947-70E740481C1C}">
                <a14:useLocalDpi xmlns:a14="http://schemas.microsoft.com/office/drawing/2010/main" val="0"/>
              </a:ext>
            </a:extLst>
          </a:blip>
          <a:srcRect t="14280" b="10078"/>
          <a:stretch/>
        </p:blipFill>
        <p:spPr>
          <a:xfrm>
            <a:off x="6993302" y="1343068"/>
            <a:ext cx="1363926" cy="987866"/>
          </a:xfrm>
          <a:prstGeom prst="rect">
            <a:avLst/>
          </a:prstGeom>
        </p:spPr>
      </p:pic>
      <p:pic>
        <p:nvPicPr>
          <p:cNvPr id="9" name="Picture 8">
            <a:extLst>
              <a:ext uri="{FF2B5EF4-FFF2-40B4-BE49-F238E27FC236}">
                <a16:creationId xmlns:a16="http://schemas.microsoft.com/office/drawing/2014/main" id="{46CA6315-35F6-B61A-20A8-DEAE04C828DF}"/>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769141" y="1970020"/>
            <a:ext cx="1074676" cy="1168314"/>
          </a:xfrm>
          <a:prstGeom prst="rect">
            <a:avLst/>
          </a:prstGeom>
        </p:spPr>
      </p:pic>
      <p:sp>
        <p:nvSpPr>
          <p:cNvPr id="10" name="Rectangle 9">
            <a:extLst>
              <a:ext uri="{FF2B5EF4-FFF2-40B4-BE49-F238E27FC236}">
                <a16:creationId xmlns:a16="http://schemas.microsoft.com/office/drawing/2014/main" id="{E1D3FF02-271F-278B-4FF6-4DD8C504E51D}"/>
              </a:ext>
            </a:extLst>
          </p:cNvPr>
          <p:cNvSpPr/>
          <p:nvPr/>
        </p:nvSpPr>
        <p:spPr>
          <a:xfrm>
            <a:off x="1769141" y="3425356"/>
            <a:ext cx="1157663" cy="895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IMAGE</a:t>
            </a:r>
          </a:p>
        </p:txBody>
      </p:sp>
      <p:sp>
        <p:nvSpPr>
          <p:cNvPr id="11" name="Rectangle 10">
            <a:extLst>
              <a:ext uri="{FF2B5EF4-FFF2-40B4-BE49-F238E27FC236}">
                <a16:creationId xmlns:a16="http://schemas.microsoft.com/office/drawing/2014/main" id="{0F16BA0F-BCEE-D588-E135-BC6C4A83FE2A}"/>
              </a:ext>
            </a:extLst>
          </p:cNvPr>
          <p:cNvSpPr/>
          <p:nvPr/>
        </p:nvSpPr>
        <p:spPr>
          <a:xfrm>
            <a:off x="3862986" y="3332823"/>
            <a:ext cx="1530665" cy="2795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WORD FILE</a:t>
            </a:r>
          </a:p>
        </p:txBody>
      </p:sp>
      <p:pic>
        <p:nvPicPr>
          <p:cNvPr id="12" name="Picture 11">
            <a:extLst>
              <a:ext uri="{FF2B5EF4-FFF2-40B4-BE49-F238E27FC236}">
                <a16:creationId xmlns:a16="http://schemas.microsoft.com/office/drawing/2014/main" id="{A46F2EA2-1B1E-241E-4617-1DAE5399C581}"/>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6377210" y="2114978"/>
            <a:ext cx="809599" cy="975794"/>
          </a:xfrm>
          <a:prstGeom prst="rect">
            <a:avLst/>
          </a:prstGeom>
        </p:spPr>
      </p:pic>
      <p:sp>
        <p:nvSpPr>
          <p:cNvPr id="19" name="Rectangle 18">
            <a:extLst>
              <a:ext uri="{FF2B5EF4-FFF2-40B4-BE49-F238E27FC236}">
                <a16:creationId xmlns:a16="http://schemas.microsoft.com/office/drawing/2014/main" id="{B675A4C5-5037-9073-EBE5-F8751F779B51}"/>
              </a:ext>
            </a:extLst>
          </p:cNvPr>
          <p:cNvSpPr/>
          <p:nvPr/>
        </p:nvSpPr>
        <p:spPr>
          <a:xfrm>
            <a:off x="6176680" y="3390240"/>
            <a:ext cx="1363925" cy="15239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TEXT FILE</a:t>
            </a:r>
          </a:p>
        </p:txBody>
      </p:sp>
      <p:sp>
        <p:nvSpPr>
          <p:cNvPr id="20" name="TextBox 19">
            <a:extLst>
              <a:ext uri="{FF2B5EF4-FFF2-40B4-BE49-F238E27FC236}">
                <a16:creationId xmlns:a16="http://schemas.microsoft.com/office/drawing/2014/main" id="{B9039316-67D1-8D23-D736-31976BDE489E}"/>
              </a:ext>
            </a:extLst>
          </p:cNvPr>
          <p:cNvSpPr txBox="1"/>
          <p:nvPr/>
        </p:nvSpPr>
        <p:spPr>
          <a:xfrm>
            <a:off x="564051" y="3903909"/>
            <a:ext cx="1552814" cy="400110"/>
          </a:xfrm>
          <a:prstGeom prst="rect">
            <a:avLst/>
          </a:prstGeom>
          <a:noFill/>
        </p:spPr>
        <p:txBody>
          <a:bodyPr wrap="square" rtlCol="0">
            <a:spAutoFit/>
          </a:bodyPr>
          <a:lstStyle/>
          <a:p>
            <a:r>
              <a:rPr lang="en-US" sz="2000" b="1" dirty="0">
                <a:solidFill>
                  <a:srgbClr val="0E47A1"/>
                </a:solidFill>
              </a:rPr>
              <a:t>1. BINARY(n)</a:t>
            </a:r>
          </a:p>
        </p:txBody>
      </p:sp>
      <p:sp>
        <p:nvSpPr>
          <p:cNvPr id="21" name="TextBox 20">
            <a:extLst>
              <a:ext uri="{FF2B5EF4-FFF2-40B4-BE49-F238E27FC236}">
                <a16:creationId xmlns:a16="http://schemas.microsoft.com/office/drawing/2014/main" id="{D72472B3-30AE-A0BD-D208-40CD8726E522}"/>
              </a:ext>
            </a:extLst>
          </p:cNvPr>
          <p:cNvSpPr txBox="1"/>
          <p:nvPr/>
        </p:nvSpPr>
        <p:spPr>
          <a:xfrm>
            <a:off x="3284630" y="3903909"/>
            <a:ext cx="211748" cy="400110"/>
          </a:xfrm>
          <a:prstGeom prst="rect">
            <a:avLst/>
          </a:prstGeom>
          <a:noFill/>
        </p:spPr>
        <p:txBody>
          <a:bodyPr wrap="square" rtlCol="0">
            <a:spAutoFit/>
          </a:bodyPr>
          <a:lstStyle/>
          <a:p>
            <a:r>
              <a:rPr lang="en-US" sz="2000" dirty="0">
                <a:solidFill>
                  <a:srgbClr val="0E47A1"/>
                </a:solidFill>
              </a:rPr>
              <a:t>:</a:t>
            </a:r>
          </a:p>
        </p:txBody>
      </p:sp>
      <p:sp>
        <p:nvSpPr>
          <p:cNvPr id="22" name="TextBox 21">
            <a:extLst>
              <a:ext uri="{FF2B5EF4-FFF2-40B4-BE49-F238E27FC236}">
                <a16:creationId xmlns:a16="http://schemas.microsoft.com/office/drawing/2014/main" id="{65EC7A87-2565-5CDD-3B43-266DA1856B45}"/>
              </a:ext>
            </a:extLst>
          </p:cNvPr>
          <p:cNvSpPr txBox="1"/>
          <p:nvPr/>
        </p:nvSpPr>
        <p:spPr>
          <a:xfrm>
            <a:off x="3954192" y="3890143"/>
            <a:ext cx="6078221" cy="707886"/>
          </a:xfrm>
          <a:prstGeom prst="rect">
            <a:avLst/>
          </a:prstGeom>
          <a:noFill/>
        </p:spPr>
        <p:txBody>
          <a:bodyPr wrap="square" rtlCol="0">
            <a:spAutoFit/>
          </a:bodyPr>
          <a:lstStyle/>
          <a:p>
            <a:r>
              <a:rPr lang="en-US" sz="2000" dirty="0"/>
              <a:t>Fixed-length binary data with a length of n bytes, where n=1 to 8,000</a:t>
            </a:r>
          </a:p>
        </p:txBody>
      </p:sp>
      <p:sp>
        <p:nvSpPr>
          <p:cNvPr id="23" name="TextBox 22">
            <a:extLst>
              <a:ext uri="{FF2B5EF4-FFF2-40B4-BE49-F238E27FC236}">
                <a16:creationId xmlns:a16="http://schemas.microsoft.com/office/drawing/2014/main" id="{217B4DEC-4FD3-3347-42E4-CB11318754BC}"/>
              </a:ext>
            </a:extLst>
          </p:cNvPr>
          <p:cNvSpPr txBox="1"/>
          <p:nvPr/>
        </p:nvSpPr>
        <p:spPr>
          <a:xfrm>
            <a:off x="564050" y="4730295"/>
            <a:ext cx="2669674" cy="400110"/>
          </a:xfrm>
          <a:prstGeom prst="rect">
            <a:avLst/>
          </a:prstGeom>
          <a:noFill/>
        </p:spPr>
        <p:txBody>
          <a:bodyPr wrap="square" rtlCol="0">
            <a:spAutoFit/>
          </a:bodyPr>
          <a:lstStyle/>
          <a:p>
            <a:r>
              <a:rPr lang="en-US" sz="2000" b="1" dirty="0">
                <a:solidFill>
                  <a:srgbClr val="0E47A1"/>
                </a:solidFill>
              </a:rPr>
              <a:t>2. VARBINARY(n/MAX)</a:t>
            </a:r>
          </a:p>
        </p:txBody>
      </p:sp>
      <p:sp>
        <p:nvSpPr>
          <p:cNvPr id="28" name="TextBox 27">
            <a:extLst>
              <a:ext uri="{FF2B5EF4-FFF2-40B4-BE49-F238E27FC236}">
                <a16:creationId xmlns:a16="http://schemas.microsoft.com/office/drawing/2014/main" id="{4C44EC4D-11B1-DCF1-C48F-4C80F1B91F4C}"/>
              </a:ext>
            </a:extLst>
          </p:cNvPr>
          <p:cNvSpPr txBox="1"/>
          <p:nvPr/>
        </p:nvSpPr>
        <p:spPr>
          <a:xfrm>
            <a:off x="3284630" y="4759773"/>
            <a:ext cx="211748" cy="400110"/>
          </a:xfrm>
          <a:prstGeom prst="rect">
            <a:avLst/>
          </a:prstGeom>
          <a:noFill/>
        </p:spPr>
        <p:txBody>
          <a:bodyPr wrap="square" rtlCol="0">
            <a:spAutoFit/>
          </a:bodyPr>
          <a:lstStyle/>
          <a:p>
            <a:r>
              <a:rPr lang="en-US" sz="2000" dirty="0">
                <a:solidFill>
                  <a:srgbClr val="0E47A1"/>
                </a:solidFill>
              </a:rPr>
              <a:t>:</a:t>
            </a:r>
          </a:p>
        </p:txBody>
      </p:sp>
      <p:sp>
        <p:nvSpPr>
          <p:cNvPr id="29" name="TextBox 28">
            <a:extLst>
              <a:ext uri="{FF2B5EF4-FFF2-40B4-BE49-F238E27FC236}">
                <a16:creationId xmlns:a16="http://schemas.microsoft.com/office/drawing/2014/main" id="{4B0A31E5-73A1-F86C-743D-45BD5809CCF4}"/>
              </a:ext>
            </a:extLst>
          </p:cNvPr>
          <p:cNvSpPr txBox="1"/>
          <p:nvPr/>
        </p:nvSpPr>
        <p:spPr>
          <a:xfrm>
            <a:off x="3911700" y="4709783"/>
            <a:ext cx="5893886" cy="707886"/>
          </a:xfrm>
          <a:prstGeom prst="rect">
            <a:avLst/>
          </a:prstGeom>
          <a:noFill/>
        </p:spPr>
        <p:txBody>
          <a:bodyPr wrap="square" rtlCol="0">
            <a:spAutoFit/>
          </a:bodyPr>
          <a:lstStyle/>
          <a:p>
            <a:r>
              <a:rPr lang="en-US" sz="2000" dirty="0"/>
              <a:t>Variable-length binary data, where n=1 to 8,000</a:t>
            </a:r>
          </a:p>
          <a:p>
            <a:r>
              <a:rPr lang="en-US" sz="2000" dirty="0"/>
              <a:t>MAX maximum storage size is 2,147,483,647 bytes </a:t>
            </a:r>
          </a:p>
        </p:txBody>
      </p:sp>
      <p:pic>
        <p:nvPicPr>
          <p:cNvPr id="30" name="Picture 29">
            <a:extLst>
              <a:ext uri="{FF2B5EF4-FFF2-40B4-BE49-F238E27FC236}">
                <a16:creationId xmlns:a16="http://schemas.microsoft.com/office/drawing/2014/main" id="{6D16B659-4DB9-0C45-3C20-F818A75E81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70170" y="2138052"/>
            <a:ext cx="809599" cy="1005738"/>
          </a:xfrm>
          <a:prstGeom prst="rect">
            <a:avLst/>
          </a:prstGeom>
        </p:spPr>
      </p:pic>
      <p:sp>
        <p:nvSpPr>
          <p:cNvPr id="31" name="TextBox 30">
            <a:extLst>
              <a:ext uri="{FF2B5EF4-FFF2-40B4-BE49-F238E27FC236}">
                <a16:creationId xmlns:a16="http://schemas.microsoft.com/office/drawing/2014/main" id="{F162BC11-A0AD-45A6-A187-B6626FAE08BF}"/>
              </a:ext>
            </a:extLst>
          </p:cNvPr>
          <p:cNvSpPr txBox="1"/>
          <p:nvPr/>
        </p:nvSpPr>
        <p:spPr>
          <a:xfrm>
            <a:off x="564050" y="5556681"/>
            <a:ext cx="1552814" cy="400110"/>
          </a:xfrm>
          <a:prstGeom prst="rect">
            <a:avLst/>
          </a:prstGeom>
          <a:noFill/>
        </p:spPr>
        <p:txBody>
          <a:bodyPr wrap="square" rtlCol="0">
            <a:spAutoFit/>
          </a:bodyPr>
          <a:lstStyle/>
          <a:p>
            <a:r>
              <a:rPr lang="en-US" sz="2000" b="1" dirty="0">
                <a:solidFill>
                  <a:srgbClr val="0E47A1"/>
                </a:solidFill>
              </a:rPr>
              <a:t>3. IMAGE</a:t>
            </a:r>
          </a:p>
        </p:txBody>
      </p:sp>
      <p:sp>
        <p:nvSpPr>
          <p:cNvPr id="32" name="TextBox 31">
            <a:extLst>
              <a:ext uri="{FF2B5EF4-FFF2-40B4-BE49-F238E27FC236}">
                <a16:creationId xmlns:a16="http://schemas.microsoft.com/office/drawing/2014/main" id="{DD34788E-C3C9-2E35-4C9F-872E76F8F338}"/>
              </a:ext>
            </a:extLst>
          </p:cNvPr>
          <p:cNvSpPr txBox="1"/>
          <p:nvPr/>
        </p:nvSpPr>
        <p:spPr>
          <a:xfrm>
            <a:off x="3284629" y="5556681"/>
            <a:ext cx="211748" cy="400110"/>
          </a:xfrm>
          <a:prstGeom prst="rect">
            <a:avLst/>
          </a:prstGeom>
          <a:noFill/>
        </p:spPr>
        <p:txBody>
          <a:bodyPr wrap="square" rtlCol="0">
            <a:spAutoFit/>
          </a:bodyPr>
          <a:lstStyle/>
          <a:p>
            <a:r>
              <a:rPr lang="en-US" sz="2000" dirty="0">
                <a:solidFill>
                  <a:srgbClr val="0E47A1"/>
                </a:solidFill>
              </a:rPr>
              <a:t>:</a:t>
            </a:r>
          </a:p>
        </p:txBody>
      </p:sp>
      <p:sp>
        <p:nvSpPr>
          <p:cNvPr id="33" name="TextBox 32">
            <a:extLst>
              <a:ext uri="{FF2B5EF4-FFF2-40B4-BE49-F238E27FC236}">
                <a16:creationId xmlns:a16="http://schemas.microsoft.com/office/drawing/2014/main" id="{1D7B803D-9417-E6AB-F274-69B20935F542}"/>
              </a:ext>
            </a:extLst>
          </p:cNvPr>
          <p:cNvSpPr txBox="1"/>
          <p:nvPr/>
        </p:nvSpPr>
        <p:spPr>
          <a:xfrm>
            <a:off x="3894325" y="5556681"/>
            <a:ext cx="5689021" cy="707886"/>
          </a:xfrm>
          <a:prstGeom prst="rect">
            <a:avLst/>
          </a:prstGeom>
          <a:noFill/>
        </p:spPr>
        <p:txBody>
          <a:bodyPr wrap="square" rtlCol="0">
            <a:spAutoFit/>
          </a:bodyPr>
          <a:lstStyle/>
          <a:p>
            <a:r>
              <a:rPr lang="en-US" sz="2000" dirty="0"/>
              <a:t>Variable-length binary data from 0 through 2^31-1, which is approximately 2 GB.</a:t>
            </a:r>
          </a:p>
        </p:txBody>
      </p:sp>
      <p:sp>
        <p:nvSpPr>
          <p:cNvPr id="34" name="Oval Callout 16">
            <a:extLst>
              <a:ext uri="{FF2B5EF4-FFF2-40B4-BE49-F238E27FC236}">
                <a16:creationId xmlns:a16="http://schemas.microsoft.com/office/drawing/2014/main" id="{D43FD52B-2961-8677-F55B-12A19BE6831D}"/>
              </a:ext>
            </a:extLst>
          </p:cNvPr>
          <p:cNvSpPr/>
          <p:nvPr/>
        </p:nvSpPr>
        <p:spPr>
          <a:xfrm>
            <a:off x="4745863" y="1340707"/>
            <a:ext cx="1560372" cy="506587"/>
          </a:xfrm>
          <a:prstGeom prst="wedgeEllipseCallout">
            <a:avLst>
              <a:gd name="adj1" fmla="val -65244"/>
              <a:gd name="adj2" fmla="val -30381"/>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1D6FA9"/>
                </a:solidFill>
              </a:rPr>
              <a:t>Means</a:t>
            </a:r>
          </a:p>
        </p:txBody>
      </p:sp>
      <p:sp>
        <p:nvSpPr>
          <p:cNvPr id="3" name="Rectangle 2">
            <a:extLst>
              <a:ext uri="{FF2B5EF4-FFF2-40B4-BE49-F238E27FC236}">
                <a16:creationId xmlns:a16="http://schemas.microsoft.com/office/drawing/2014/main" id="{BF57373A-8A5F-AC90-C840-D7255C59E33D}"/>
              </a:ext>
            </a:extLst>
          </p:cNvPr>
          <p:cNvSpPr/>
          <p:nvPr/>
        </p:nvSpPr>
        <p:spPr>
          <a:xfrm>
            <a:off x="669128" y="6352850"/>
            <a:ext cx="9145186" cy="16218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Note: Due to the large size of the binary, it's recommended to store only its file path.</a:t>
            </a:r>
          </a:p>
        </p:txBody>
      </p:sp>
    </p:spTree>
    <p:extLst>
      <p:ext uri="{BB962C8B-B14F-4D97-AF65-F5344CB8AC3E}">
        <p14:creationId xmlns:p14="http://schemas.microsoft.com/office/powerpoint/2010/main" val="96785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34"/>
                                        </p:tgtEl>
                                      </p:cBhvr>
                                    </p:animEffect>
                                    <p:set>
                                      <p:cBhvr>
                                        <p:cTn id="28" dur="1" fill="hold">
                                          <p:stCondLst>
                                            <p:cond delay="499"/>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5" presetClass="emph" presetSubtype="0" grpId="1" nodeType="withEffect">
                                  <p:stCondLst>
                                    <p:cond delay="0"/>
                                  </p:stCondLst>
                                  <p:iterate type="lt">
                                    <p:tmAbs val="25"/>
                                  </p:iterate>
                                  <p:childTnLst>
                                    <p:set>
                                      <p:cBhvr override="childStyle">
                                        <p:cTn id="56" dur="indefinite"/>
                                        <p:tgtEl>
                                          <p:spTgt spid="20"/>
                                        </p:tgtEl>
                                        <p:attrNameLst>
                                          <p:attrName>style.fontWeight</p:attrName>
                                        </p:attrNameLst>
                                      </p:cBhvr>
                                      <p:to>
                                        <p:strVal val="bold"/>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5" presetClass="emph" presetSubtype="0" grpId="1" nodeType="withEffect">
                                  <p:stCondLst>
                                    <p:cond delay="0"/>
                                  </p:stCondLst>
                                  <p:iterate type="lt">
                                    <p:tmAbs val="25"/>
                                  </p:iterate>
                                  <p:childTnLst>
                                    <p:set>
                                      <p:cBhvr override="childStyle">
                                        <p:cTn id="64" dur="indefinite"/>
                                        <p:tgtEl>
                                          <p:spTgt spid="23"/>
                                        </p:tgtEl>
                                        <p:attrNameLst>
                                          <p:attrName>style.fontWeight</p:attrName>
                                        </p:attrNameLst>
                                      </p:cBhvr>
                                      <p:to>
                                        <p:strVal val="bold"/>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5" presetClass="emph" presetSubtype="0" grpId="1" nodeType="withEffect">
                                  <p:stCondLst>
                                    <p:cond delay="0"/>
                                  </p:stCondLst>
                                  <p:iterate type="lt">
                                    <p:tmAbs val="25"/>
                                  </p:iterate>
                                  <p:childTnLst>
                                    <p:set>
                                      <p:cBhvr override="childStyle">
                                        <p:cTn id="72" dur="indefinite"/>
                                        <p:tgtEl>
                                          <p:spTgt spid="31"/>
                                        </p:tgtEl>
                                        <p:attrNameLst>
                                          <p:attrName>style.fontWeight</p:attrName>
                                        </p:attrNameLst>
                                      </p:cBhvr>
                                      <p:to>
                                        <p:strVal val="bold"/>
                                      </p:to>
                                    </p:se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animBg="1"/>
      <p:bldP spid="20" grpId="0"/>
      <p:bldP spid="20" grpId="1"/>
      <p:bldP spid="21" grpId="0"/>
      <p:bldP spid="22" grpId="0"/>
      <p:bldP spid="23" grpId="0"/>
      <p:bldP spid="23" grpId="1"/>
      <p:bldP spid="28" grpId="0"/>
      <p:bldP spid="29" grpId="0"/>
      <p:bldP spid="31" grpId="0"/>
      <p:bldP spid="31" grpId="1"/>
      <p:bldP spid="32" grpId="0"/>
      <p:bldP spid="33" grpId="0"/>
      <p:bldP spid="34" grpId="0" animBg="1"/>
      <p:bldP spid="34" grpId="1"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664C86-E56E-FA78-9F89-55231739FFCD}"/>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45E3D006-EBFF-EA5D-71E1-9585678FF410}"/>
              </a:ext>
            </a:extLst>
          </p:cNvPr>
          <p:cNvSpPr>
            <a:spLocks noGrp="1"/>
          </p:cNvSpPr>
          <p:nvPr>
            <p:ph type="title"/>
          </p:nvPr>
        </p:nvSpPr>
        <p:spPr/>
        <p:txBody>
          <a:bodyPr/>
          <a:lstStyle/>
          <a:p>
            <a:r>
              <a:rPr lang="en-US" dirty="0"/>
              <a:t>Basic SQL Commands</a:t>
            </a:r>
            <a:endParaRPr lang="en-IN" dirty="0"/>
          </a:p>
        </p:txBody>
      </p:sp>
    </p:spTree>
    <p:extLst>
      <p:ext uri="{BB962C8B-B14F-4D97-AF65-F5344CB8AC3E}">
        <p14:creationId xmlns:p14="http://schemas.microsoft.com/office/powerpoint/2010/main" val="199714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F8E8-C8C5-1489-79B1-DE5D2FAD7221}"/>
              </a:ext>
            </a:extLst>
          </p:cNvPr>
          <p:cNvSpPr>
            <a:spLocks noGrp="1"/>
          </p:cNvSpPr>
          <p:nvPr>
            <p:ph type="title"/>
          </p:nvPr>
        </p:nvSpPr>
        <p:spPr/>
        <p:txBody>
          <a:bodyPr/>
          <a:lstStyle/>
          <a:p>
            <a:r>
              <a:rPr lang="en-IN" dirty="0"/>
              <a:t>Basic SQL Commands</a:t>
            </a:r>
          </a:p>
        </p:txBody>
      </p:sp>
      <p:grpSp>
        <p:nvGrpSpPr>
          <p:cNvPr id="42" name="Group 41">
            <a:extLst>
              <a:ext uri="{FF2B5EF4-FFF2-40B4-BE49-F238E27FC236}">
                <a16:creationId xmlns:a16="http://schemas.microsoft.com/office/drawing/2014/main" id="{ABBFADF6-BB7E-461B-A27A-8A51F2EEAA88}"/>
              </a:ext>
            </a:extLst>
          </p:cNvPr>
          <p:cNvGrpSpPr/>
          <p:nvPr/>
        </p:nvGrpSpPr>
        <p:grpSpPr>
          <a:xfrm>
            <a:off x="315402" y="980106"/>
            <a:ext cx="1980000" cy="1895995"/>
            <a:chOff x="339574" y="620937"/>
            <a:chExt cx="1798992" cy="1895995"/>
          </a:xfrm>
        </p:grpSpPr>
        <p:sp>
          <p:nvSpPr>
            <p:cNvPr id="81" name="Shape">
              <a:extLst>
                <a:ext uri="{FF2B5EF4-FFF2-40B4-BE49-F238E27FC236}">
                  <a16:creationId xmlns:a16="http://schemas.microsoft.com/office/drawing/2014/main" id="{E8AEC5B0-937A-4F1A-9D4F-9BFC60A3DC99}"/>
                </a:ext>
              </a:extLst>
            </p:cNvPr>
            <p:cNvSpPr/>
            <p:nvPr/>
          </p:nvSpPr>
          <p:spPr>
            <a:xfrm>
              <a:off x="538998" y="1256932"/>
              <a:ext cx="1308357"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82" name="Shape">
              <a:extLst>
                <a:ext uri="{FF2B5EF4-FFF2-40B4-BE49-F238E27FC236}">
                  <a16:creationId xmlns:a16="http://schemas.microsoft.com/office/drawing/2014/main" id="{372098DD-96B8-4851-B9F3-87AB6A718D41}"/>
                </a:ext>
              </a:extLst>
            </p:cNvPr>
            <p:cNvSpPr/>
            <p:nvPr/>
          </p:nvSpPr>
          <p:spPr>
            <a:xfrm>
              <a:off x="339575" y="1534167"/>
              <a:ext cx="1798991"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1">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t>Create</a:t>
              </a:r>
              <a:endParaRPr sz="3000" b="1" dirty="0"/>
            </a:p>
          </p:txBody>
        </p:sp>
        <p:sp>
          <p:nvSpPr>
            <p:cNvPr id="83" name="Oval 82">
              <a:extLst>
                <a:ext uri="{FF2B5EF4-FFF2-40B4-BE49-F238E27FC236}">
                  <a16:creationId xmlns:a16="http://schemas.microsoft.com/office/drawing/2014/main" id="{45860B6D-055F-436C-8B41-71635E558355}"/>
                </a:ext>
              </a:extLst>
            </p:cNvPr>
            <p:cNvSpPr/>
            <p:nvPr/>
          </p:nvSpPr>
          <p:spPr>
            <a:xfrm>
              <a:off x="339574" y="620937"/>
              <a:ext cx="948569" cy="7807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84" name="Oval 83">
              <a:extLst>
                <a:ext uri="{FF2B5EF4-FFF2-40B4-BE49-F238E27FC236}">
                  <a16:creationId xmlns:a16="http://schemas.microsoft.com/office/drawing/2014/main" id="{1F1C34B1-4B4D-4B02-81C5-5135F5CEF6FD}"/>
                </a:ext>
              </a:extLst>
            </p:cNvPr>
            <p:cNvSpPr/>
            <p:nvPr/>
          </p:nvSpPr>
          <p:spPr>
            <a:xfrm>
              <a:off x="463379" y="723800"/>
              <a:ext cx="674601" cy="555236"/>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1</a:t>
              </a:r>
            </a:p>
          </p:txBody>
        </p:sp>
      </p:grpSp>
      <p:grpSp>
        <p:nvGrpSpPr>
          <p:cNvPr id="43" name="Group 42">
            <a:extLst>
              <a:ext uri="{FF2B5EF4-FFF2-40B4-BE49-F238E27FC236}">
                <a16:creationId xmlns:a16="http://schemas.microsoft.com/office/drawing/2014/main" id="{35F00282-AFF5-4381-8B69-3960357DFADD}"/>
              </a:ext>
            </a:extLst>
          </p:cNvPr>
          <p:cNvGrpSpPr/>
          <p:nvPr/>
        </p:nvGrpSpPr>
        <p:grpSpPr>
          <a:xfrm>
            <a:off x="2642437" y="985710"/>
            <a:ext cx="2076849" cy="1908309"/>
            <a:chOff x="2497895" y="635224"/>
            <a:chExt cx="1886987" cy="1908309"/>
          </a:xfrm>
        </p:grpSpPr>
        <p:grpSp>
          <p:nvGrpSpPr>
            <p:cNvPr id="68" name="Group 67">
              <a:extLst>
                <a:ext uri="{FF2B5EF4-FFF2-40B4-BE49-F238E27FC236}">
                  <a16:creationId xmlns:a16="http://schemas.microsoft.com/office/drawing/2014/main" id="{6D9BED9A-28BF-4931-96FE-943A3A74CC97}"/>
                </a:ext>
              </a:extLst>
            </p:cNvPr>
            <p:cNvGrpSpPr/>
            <p:nvPr/>
          </p:nvGrpSpPr>
          <p:grpSpPr>
            <a:xfrm>
              <a:off x="2585890" y="1283533"/>
              <a:ext cx="1798992" cy="1260000"/>
              <a:chOff x="2585890" y="1283533"/>
              <a:chExt cx="1798992" cy="1260000"/>
            </a:xfrm>
          </p:grpSpPr>
          <p:sp>
            <p:nvSpPr>
              <p:cNvPr id="76" name="Shape">
                <a:extLst>
                  <a:ext uri="{FF2B5EF4-FFF2-40B4-BE49-F238E27FC236}">
                    <a16:creationId xmlns:a16="http://schemas.microsoft.com/office/drawing/2014/main" id="{9A9A5B61-0A15-4DBB-8762-D75636E4DD6D}"/>
                  </a:ext>
                </a:extLst>
              </p:cNvPr>
              <p:cNvSpPr/>
              <p:nvPr/>
            </p:nvSpPr>
            <p:spPr>
              <a:xfrm>
                <a:off x="2728256" y="1283533"/>
                <a:ext cx="1308358"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77" name="Shape">
                <a:extLst>
                  <a:ext uri="{FF2B5EF4-FFF2-40B4-BE49-F238E27FC236}">
                    <a16:creationId xmlns:a16="http://schemas.microsoft.com/office/drawing/2014/main" id="{7D235930-8CAD-4098-8BC5-054791CB1E7F}"/>
                  </a:ext>
                </a:extLst>
              </p:cNvPr>
              <p:cNvSpPr/>
              <p:nvPr/>
            </p:nvSpPr>
            <p:spPr>
              <a:xfrm>
                <a:off x="2585890" y="1536755"/>
                <a:ext cx="1798992" cy="898295"/>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2">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t>Insert</a:t>
                </a:r>
                <a:r>
                  <a:rPr lang="en-IN" sz="1600" b="1" dirty="0"/>
                  <a:t> </a:t>
                </a:r>
              </a:p>
            </p:txBody>
          </p:sp>
        </p:grpSp>
        <p:grpSp>
          <p:nvGrpSpPr>
            <p:cNvPr id="69" name="Group 68">
              <a:extLst>
                <a:ext uri="{FF2B5EF4-FFF2-40B4-BE49-F238E27FC236}">
                  <a16:creationId xmlns:a16="http://schemas.microsoft.com/office/drawing/2014/main" id="{2EC3A6C7-22AB-4346-891E-1AFE171EA0A4}"/>
                </a:ext>
              </a:extLst>
            </p:cNvPr>
            <p:cNvGrpSpPr/>
            <p:nvPr/>
          </p:nvGrpSpPr>
          <p:grpSpPr>
            <a:xfrm>
              <a:off x="2497895" y="635224"/>
              <a:ext cx="881639" cy="784208"/>
              <a:chOff x="5757289" y="1800105"/>
              <a:chExt cx="881639" cy="784208"/>
            </a:xfrm>
          </p:grpSpPr>
          <p:sp>
            <p:nvSpPr>
              <p:cNvPr id="71" name="Oval 70">
                <a:extLst>
                  <a:ext uri="{FF2B5EF4-FFF2-40B4-BE49-F238E27FC236}">
                    <a16:creationId xmlns:a16="http://schemas.microsoft.com/office/drawing/2014/main" id="{78F74FAD-64E1-4562-B83D-C0D0DC1C272C}"/>
                  </a:ext>
                </a:extLst>
              </p:cNvPr>
              <p:cNvSpPr/>
              <p:nvPr/>
            </p:nvSpPr>
            <p:spPr>
              <a:xfrm>
                <a:off x="5757289" y="1800105"/>
                <a:ext cx="881639" cy="78420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72" name="Oval 71">
                <a:extLst>
                  <a:ext uri="{FF2B5EF4-FFF2-40B4-BE49-F238E27FC236}">
                    <a16:creationId xmlns:a16="http://schemas.microsoft.com/office/drawing/2014/main" id="{80A60237-04FD-4D65-83A7-2D00C4B2F540}"/>
                  </a:ext>
                </a:extLst>
              </p:cNvPr>
              <p:cNvSpPr/>
              <p:nvPr/>
            </p:nvSpPr>
            <p:spPr>
              <a:xfrm>
                <a:off x="5884609" y="1910680"/>
                <a:ext cx="627002" cy="55771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2</a:t>
                </a:r>
              </a:p>
            </p:txBody>
          </p:sp>
        </p:grpSp>
      </p:grpSp>
      <p:grpSp>
        <p:nvGrpSpPr>
          <p:cNvPr id="44" name="Group 43">
            <a:extLst>
              <a:ext uri="{FF2B5EF4-FFF2-40B4-BE49-F238E27FC236}">
                <a16:creationId xmlns:a16="http://schemas.microsoft.com/office/drawing/2014/main" id="{5A30FF1E-5796-496E-82E2-2CA242370A45}"/>
              </a:ext>
            </a:extLst>
          </p:cNvPr>
          <p:cNvGrpSpPr/>
          <p:nvPr/>
        </p:nvGrpSpPr>
        <p:grpSpPr>
          <a:xfrm>
            <a:off x="5078633" y="920179"/>
            <a:ext cx="2196352" cy="1925674"/>
            <a:chOff x="4638219" y="561010"/>
            <a:chExt cx="1995565" cy="1925674"/>
          </a:xfrm>
        </p:grpSpPr>
        <p:sp>
          <p:nvSpPr>
            <p:cNvPr id="61" name="Shape">
              <a:extLst>
                <a:ext uri="{FF2B5EF4-FFF2-40B4-BE49-F238E27FC236}">
                  <a16:creationId xmlns:a16="http://schemas.microsoft.com/office/drawing/2014/main" id="{996821C8-BEB0-434D-A07E-B534D8DAEFA6}"/>
                </a:ext>
              </a:extLst>
            </p:cNvPr>
            <p:cNvSpPr/>
            <p:nvPr/>
          </p:nvSpPr>
          <p:spPr>
            <a:xfrm>
              <a:off x="4954820" y="1226684"/>
              <a:ext cx="1308358"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62" name="Shape">
              <a:extLst>
                <a:ext uri="{FF2B5EF4-FFF2-40B4-BE49-F238E27FC236}">
                  <a16:creationId xmlns:a16="http://schemas.microsoft.com/office/drawing/2014/main" id="{74CC7109-8553-49EE-8FA0-A899E99FCF20}"/>
                </a:ext>
              </a:extLst>
            </p:cNvPr>
            <p:cNvSpPr/>
            <p:nvPr/>
          </p:nvSpPr>
          <p:spPr>
            <a:xfrm>
              <a:off x="4834792" y="1425365"/>
              <a:ext cx="1798992"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3">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Select</a:t>
              </a:r>
            </a:p>
          </p:txBody>
        </p:sp>
        <p:grpSp>
          <p:nvGrpSpPr>
            <p:cNvPr id="64" name="Group 63">
              <a:extLst>
                <a:ext uri="{FF2B5EF4-FFF2-40B4-BE49-F238E27FC236}">
                  <a16:creationId xmlns:a16="http://schemas.microsoft.com/office/drawing/2014/main" id="{5E28B673-0108-46FF-ACDF-5E39B0465FEB}"/>
                </a:ext>
              </a:extLst>
            </p:cNvPr>
            <p:cNvGrpSpPr/>
            <p:nvPr/>
          </p:nvGrpSpPr>
          <p:grpSpPr>
            <a:xfrm>
              <a:off x="4638219" y="561010"/>
              <a:ext cx="832216" cy="832216"/>
              <a:chOff x="4901390" y="1743256"/>
              <a:chExt cx="832216" cy="832216"/>
            </a:xfrm>
          </p:grpSpPr>
          <p:sp>
            <p:nvSpPr>
              <p:cNvPr id="66" name="Oval 65">
                <a:extLst>
                  <a:ext uri="{FF2B5EF4-FFF2-40B4-BE49-F238E27FC236}">
                    <a16:creationId xmlns:a16="http://schemas.microsoft.com/office/drawing/2014/main" id="{54C15CB5-8BFD-4BBA-BF32-E51F0583B6C1}"/>
                  </a:ext>
                </a:extLst>
              </p:cNvPr>
              <p:cNvSpPr/>
              <p:nvPr/>
            </p:nvSpPr>
            <p:spPr>
              <a:xfrm>
                <a:off x="4901390" y="1743256"/>
                <a:ext cx="832216" cy="83221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67" name="Oval 66">
                <a:extLst>
                  <a:ext uri="{FF2B5EF4-FFF2-40B4-BE49-F238E27FC236}">
                    <a16:creationId xmlns:a16="http://schemas.microsoft.com/office/drawing/2014/main" id="{8AA1FBAD-E2C3-4C2B-9C59-D80C676B5C4B}"/>
                  </a:ext>
                </a:extLst>
              </p:cNvPr>
              <p:cNvSpPr/>
              <p:nvPr/>
            </p:nvSpPr>
            <p:spPr>
              <a:xfrm>
                <a:off x="5001404" y="1855817"/>
                <a:ext cx="591852"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3</a:t>
                </a:r>
              </a:p>
            </p:txBody>
          </p:sp>
        </p:grpSp>
      </p:grpSp>
      <p:sp>
        <p:nvSpPr>
          <p:cNvPr id="57" name="TextBox 54">
            <a:extLst>
              <a:ext uri="{FF2B5EF4-FFF2-40B4-BE49-F238E27FC236}">
                <a16:creationId xmlns:a16="http://schemas.microsoft.com/office/drawing/2014/main" id="{A1B9BBBA-8B71-4835-862C-54730BF4B26D}"/>
              </a:ext>
            </a:extLst>
          </p:cNvPr>
          <p:cNvSpPr txBox="1"/>
          <p:nvPr/>
        </p:nvSpPr>
        <p:spPr>
          <a:xfrm>
            <a:off x="11596959" y="1655309"/>
            <a:ext cx="20331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fr-FR" sz="2800" b="1" dirty="0">
              <a:solidFill>
                <a:schemeClr val="bg1"/>
              </a:solidFill>
            </a:endParaRPr>
          </a:p>
        </p:txBody>
      </p:sp>
      <p:grpSp>
        <p:nvGrpSpPr>
          <p:cNvPr id="109" name="Group 108">
            <a:extLst>
              <a:ext uri="{FF2B5EF4-FFF2-40B4-BE49-F238E27FC236}">
                <a16:creationId xmlns:a16="http://schemas.microsoft.com/office/drawing/2014/main" id="{26ED9B1F-C63B-87AC-347E-2A7FBA5FBD3A}"/>
              </a:ext>
            </a:extLst>
          </p:cNvPr>
          <p:cNvGrpSpPr/>
          <p:nvPr/>
        </p:nvGrpSpPr>
        <p:grpSpPr>
          <a:xfrm>
            <a:off x="7620110" y="908735"/>
            <a:ext cx="1994026" cy="1906940"/>
            <a:chOff x="7620110" y="908735"/>
            <a:chExt cx="1994026" cy="1906940"/>
          </a:xfrm>
        </p:grpSpPr>
        <p:sp>
          <p:nvSpPr>
            <p:cNvPr id="55" name="Shape">
              <a:extLst>
                <a:ext uri="{FF2B5EF4-FFF2-40B4-BE49-F238E27FC236}">
                  <a16:creationId xmlns:a16="http://schemas.microsoft.com/office/drawing/2014/main" id="{E1F2ACA8-39FF-4835-9887-F5113234E01B}"/>
                </a:ext>
              </a:extLst>
            </p:cNvPr>
            <p:cNvSpPr/>
            <p:nvPr/>
          </p:nvSpPr>
          <p:spPr>
            <a:xfrm>
              <a:off x="7855975" y="1555675"/>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4"/>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56" name="Shape">
              <a:extLst>
                <a:ext uri="{FF2B5EF4-FFF2-40B4-BE49-F238E27FC236}">
                  <a16:creationId xmlns:a16="http://schemas.microsoft.com/office/drawing/2014/main" id="{D332A9BD-4E2B-4DDC-AACA-DC07859B6F41}"/>
                </a:ext>
              </a:extLst>
            </p:cNvPr>
            <p:cNvSpPr/>
            <p:nvPr/>
          </p:nvSpPr>
          <p:spPr>
            <a:xfrm>
              <a:off x="7634137" y="1738789"/>
              <a:ext cx="1979999"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4">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Select into</a:t>
              </a:r>
              <a:endParaRPr sz="3000" b="1" dirty="0">
                <a:solidFill>
                  <a:srgbClr val="FFFFFF"/>
                </a:solidFill>
              </a:endParaRPr>
            </a:p>
          </p:txBody>
        </p:sp>
        <p:sp>
          <p:nvSpPr>
            <p:cNvPr id="50" name="Oval 49">
              <a:extLst>
                <a:ext uri="{FF2B5EF4-FFF2-40B4-BE49-F238E27FC236}">
                  <a16:creationId xmlns:a16="http://schemas.microsoft.com/office/drawing/2014/main" id="{4DA5EA34-2129-4213-9CBB-979E6E60E4E6}"/>
                </a:ext>
              </a:extLst>
            </p:cNvPr>
            <p:cNvSpPr/>
            <p:nvPr/>
          </p:nvSpPr>
          <p:spPr>
            <a:xfrm>
              <a:off x="7620110" y="908735"/>
              <a:ext cx="915951" cy="83221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51" name="Oval 50">
              <a:extLst>
                <a:ext uri="{FF2B5EF4-FFF2-40B4-BE49-F238E27FC236}">
                  <a16:creationId xmlns:a16="http://schemas.microsoft.com/office/drawing/2014/main" id="{903EBFE4-39DD-4487-993F-00407B7134B4}"/>
                </a:ext>
              </a:extLst>
            </p:cNvPr>
            <p:cNvSpPr/>
            <p:nvPr/>
          </p:nvSpPr>
          <p:spPr>
            <a:xfrm>
              <a:off x="7749385" y="1015964"/>
              <a:ext cx="651403"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4</a:t>
              </a:r>
            </a:p>
          </p:txBody>
        </p:sp>
      </p:grpSp>
      <p:grpSp>
        <p:nvGrpSpPr>
          <p:cNvPr id="110" name="Group 109">
            <a:extLst>
              <a:ext uri="{FF2B5EF4-FFF2-40B4-BE49-F238E27FC236}">
                <a16:creationId xmlns:a16="http://schemas.microsoft.com/office/drawing/2014/main" id="{38DF42C5-BF56-D1C3-F2BC-2F9442941A55}"/>
              </a:ext>
            </a:extLst>
          </p:cNvPr>
          <p:cNvGrpSpPr/>
          <p:nvPr/>
        </p:nvGrpSpPr>
        <p:grpSpPr>
          <a:xfrm>
            <a:off x="9876965" y="903244"/>
            <a:ext cx="2112998" cy="1925674"/>
            <a:chOff x="9862913" y="804485"/>
            <a:chExt cx="2112998" cy="1925674"/>
          </a:xfrm>
        </p:grpSpPr>
        <p:sp>
          <p:nvSpPr>
            <p:cNvPr id="85" name="Shape">
              <a:extLst>
                <a:ext uri="{FF2B5EF4-FFF2-40B4-BE49-F238E27FC236}">
                  <a16:creationId xmlns:a16="http://schemas.microsoft.com/office/drawing/2014/main" id="{D9F39893-1B2B-8A06-7176-CFD79965077D}"/>
                </a:ext>
              </a:extLst>
            </p:cNvPr>
            <p:cNvSpPr/>
            <p:nvPr/>
          </p:nvSpPr>
          <p:spPr>
            <a:xfrm>
              <a:off x="10211369" y="1470159"/>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6">
                <a:lumMod val="40000"/>
                <a:lumOff val="6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86" name="Shape">
              <a:extLst>
                <a:ext uri="{FF2B5EF4-FFF2-40B4-BE49-F238E27FC236}">
                  <a16:creationId xmlns:a16="http://schemas.microsoft.com/office/drawing/2014/main" id="{12A167DB-6903-5C4A-5F32-57E4418B3893}"/>
                </a:ext>
              </a:extLst>
            </p:cNvPr>
            <p:cNvSpPr/>
            <p:nvPr/>
          </p:nvSpPr>
          <p:spPr>
            <a:xfrm>
              <a:off x="9995911" y="1696731"/>
              <a:ext cx="1980000"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6">
                <a:lumMod val="60000"/>
                <a:lumOff val="4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Update</a:t>
              </a:r>
            </a:p>
          </p:txBody>
        </p:sp>
        <p:sp>
          <p:nvSpPr>
            <p:cNvPr id="87" name="Oval 86">
              <a:extLst>
                <a:ext uri="{FF2B5EF4-FFF2-40B4-BE49-F238E27FC236}">
                  <a16:creationId xmlns:a16="http://schemas.microsoft.com/office/drawing/2014/main" id="{5F78B390-FB51-8BFF-4EB8-DF0BC0FC681B}"/>
                </a:ext>
              </a:extLst>
            </p:cNvPr>
            <p:cNvSpPr/>
            <p:nvPr/>
          </p:nvSpPr>
          <p:spPr>
            <a:xfrm>
              <a:off x="9862913" y="804485"/>
              <a:ext cx="915950" cy="83221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88" name="Oval 87">
              <a:extLst>
                <a:ext uri="{FF2B5EF4-FFF2-40B4-BE49-F238E27FC236}">
                  <a16:creationId xmlns:a16="http://schemas.microsoft.com/office/drawing/2014/main" id="{70419075-F6B8-0219-9CF4-4F63CD30E4D7}"/>
                </a:ext>
              </a:extLst>
            </p:cNvPr>
            <p:cNvSpPr/>
            <p:nvPr/>
          </p:nvSpPr>
          <p:spPr>
            <a:xfrm>
              <a:off x="9971424" y="908735"/>
              <a:ext cx="651402"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5</a:t>
              </a:r>
            </a:p>
          </p:txBody>
        </p:sp>
      </p:grpSp>
      <p:grpSp>
        <p:nvGrpSpPr>
          <p:cNvPr id="111" name="Group 110">
            <a:extLst>
              <a:ext uri="{FF2B5EF4-FFF2-40B4-BE49-F238E27FC236}">
                <a16:creationId xmlns:a16="http://schemas.microsoft.com/office/drawing/2014/main" id="{D5E4B1AA-23E8-D708-7110-58408B0584F0}"/>
              </a:ext>
            </a:extLst>
          </p:cNvPr>
          <p:cNvGrpSpPr/>
          <p:nvPr/>
        </p:nvGrpSpPr>
        <p:grpSpPr>
          <a:xfrm>
            <a:off x="294637" y="3855468"/>
            <a:ext cx="1980000" cy="1895995"/>
            <a:chOff x="533129" y="3866356"/>
            <a:chExt cx="1980000" cy="1895995"/>
          </a:xfrm>
        </p:grpSpPr>
        <p:sp>
          <p:nvSpPr>
            <p:cNvPr id="89" name="Shape">
              <a:extLst>
                <a:ext uri="{FF2B5EF4-FFF2-40B4-BE49-F238E27FC236}">
                  <a16:creationId xmlns:a16="http://schemas.microsoft.com/office/drawing/2014/main" id="{6468D373-36F6-C2FA-3C3E-127DF21DE1CC}"/>
                </a:ext>
              </a:extLst>
            </p:cNvPr>
            <p:cNvSpPr/>
            <p:nvPr/>
          </p:nvSpPr>
          <p:spPr>
            <a:xfrm>
              <a:off x="752618" y="4502351"/>
              <a:ext cx="1439999"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90" name="Shape">
              <a:extLst>
                <a:ext uri="{FF2B5EF4-FFF2-40B4-BE49-F238E27FC236}">
                  <a16:creationId xmlns:a16="http://schemas.microsoft.com/office/drawing/2014/main" id="{CCABE6B9-F388-E691-C300-4C7379DD1515}"/>
                </a:ext>
              </a:extLst>
            </p:cNvPr>
            <p:cNvSpPr/>
            <p:nvPr/>
          </p:nvSpPr>
          <p:spPr>
            <a:xfrm>
              <a:off x="533130" y="4779586"/>
              <a:ext cx="1979999"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5">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t>Delete</a:t>
              </a:r>
              <a:endParaRPr sz="3000" b="1" dirty="0"/>
            </a:p>
          </p:txBody>
        </p:sp>
        <p:sp>
          <p:nvSpPr>
            <p:cNvPr id="91" name="Oval 90">
              <a:extLst>
                <a:ext uri="{FF2B5EF4-FFF2-40B4-BE49-F238E27FC236}">
                  <a16:creationId xmlns:a16="http://schemas.microsoft.com/office/drawing/2014/main" id="{5EFDCEE6-EA17-0ED6-BA58-C8223DC25EDA}"/>
                </a:ext>
              </a:extLst>
            </p:cNvPr>
            <p:cNvSpPr/>
            <p:nvPr/>
          </p:nvSpPr>
          <p:spPr>
            <a:xfrm>
              <a:off x="533129" y="3866356"/>
              <a:ext cx="1044011" cy="78072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92" name="Oval 91">
              <a:extLst>
                <a:ext uri="{FF2B5EF4-FFF2-40B4-BE49-F238E27FC236}">
                  <a16:creationId xmlns:a16="http://schemas.microsoft.com/office/drawing/2014/main" id="{26024624-7D8F-6692-5D19-24A3A605D4B1}"/>
                </a:ext>
              </a:extLst>
            </p:cNvPr>
            <p:cNvSpPr/>
            <p:nvPr/>
          </p:nvSpPr>
          <p:spPr>
            <a:xfrm>
              <a:off x="669391" y="3969219"/>
              <a:ext cx="742477" cy="555236"/>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6</a:t>
              </a:r>
            </a:p>
          </p:txBody>
        </p:sp>
      </p:grpSp>
      <p:grpSp>
        <p:nvGrpSpPr>
          <p:cNvPr id="112" name="Group 111">
            <a:extLst>
              <a:ext uri="{FF2B5EF4-FFF2-40B4-BE49-F238E27FC236}">
                <a16:creationId xmlns:a16="http://schemas.microsoft.com/office/drawing/2014/main" id="{DD0979F9-32E7-B0ED-64E1-954099B1074B}"/>
              </a:ext>
            </a:extLst>
          </p:cNvPr>
          <p:cNvGrpSpPr/>
          <p:nvPr/>
        </p:nvGrpSpPr>
        <p:grpSpPr>
          <a:xfrm>
            <a:off x="2637443" y="3839901"/>
            <a:ext cx="2076849" cy="1908309"/>
            <a:chOff x="2860164" y="3871960"/>
            <a:chExt cx="2076849" cy="1908309"/>
          </a:xfrm>
        </p:grpSpPr>
        <p:sp>
          <p:nvSpPr>
            <p:cNvPr id="93" name="Shape">
              <a:extLst>
                <a:ext uri="{FF2B5EF4-FFF2-40B4-BE49-F238E27FC236}">
                  <a16:creationId xmlns:a16="http://schemas.microsoft.com/office/drawing/2014/main" id="{F87D4DC4-E345-B22A-4C36-E83623CBE632}"/>
                </a:ext>
              </a:extLst>
            </p:cNvPr>
            <p:cNvSpPr/>
            <p:nvPr/>
          </p:nvSpPr>
          <p:spPr>
            <a:xfrm>
              <a:off x="3113703" y="4520269"/>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rgbClr val="B686DA"/>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94" name="Shape">
              <a:extLst>
                <a:ext uri="{FF2B5EF4-FFF2-40B4-BE49-F238E27FC236}">
                  <a16:creationId xmlns:a16="http://schemas.microsoft.com/office/drawing/2014/main" id="{D4D387A9-D696-82C0-64ED-F69658495F1A}"/>
                </a:ext>
              </a:extLst>
            </p:cNvPr>
            <p:cNvSpPr/>
            <p:nvPr/>
          </p:nvSpPr>
          <p:spPr>
            <a:xfrm>
              <a:off x="2957013" y="4773491"/>
              <a:ext cx="1980000" cy="898295"/>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rgbClr val="7030A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t>Alter</a:t>
              </a:r>
              <a:r>
                <a:rPr lang="en-IN" sz="1600" b="1" dirty="0"/>
                <a:t> </a:t>
              </a:r>
            </a:p>
          </p:txBody>
        </p:sp>
        <p:sp>
          <p:nvSpPr>
            <p:cNvPr id="95" name="Oval 94">
              <a:extLst>
                <a:ext uri="{FF2B5EF4-FFF2-40B4-BE49-F238E27FC236}">
                  <a16:creationId xmlns:a16="http://schemas.microsoft.com/office/drawing/2014/main" id="{2D3EDA74-1F53-8970-A9CA-1883F3B0E359}"/>
                </a:ext>
              </a:extLst>
            </p:cNvPr>
            <p:cNvSpPr/>
            <p:nvPr/>
          </p:nvSpPr>
          <p:spPr>
            <a:xfrm>
              <a:off x="2860164" y="3871960"/>
              <a:ext cx="970346" cy="784208"/>
            </a:xfrm>
            <a:prstGeom prst="ellipse">
              <a:avLst/>
            </a:prstGeom>
            <a:solidFill>
              <a:srgbClr val="E8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96" name="Oval 95">
              <a:extLst>
                <a:ext uri="{FF2B5EF4-FFF2-40B4-BE49-F238E27FC236}">
                  <a16:creationId xmlns:a16="http://schemas.microsoft.com/office/drawing/2014/main" id="{4B7141C6-11F1-85D8-376F-A531A495BE29}"/>
                </a:ext>
              </a:extLst>
            </p:cNvPr>
            <p:cNvSpPr/>
            <p:nvPr/>
          </p:nvSpPr>
          <p:spPr>
            <a:xfrm>
              <a:off x="3000294" y="3982535"/>
              <a:ext cx="690088" cy="557711"/>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7</a:t>
              </a:r>
            </a:p>
          </p:txBody>
        </p:sp>
      </p:grpSp>
      <p:grpSp>
        <p:nvGrpSpPr>
          <p:cNvPr id="113" name="Group 112">
            <a:extLst>
              <a:ext uri="{FF2B5EF4-FFF2-40B4-BE49-F238E27FC236}">
                <a16:creationId xmlns:a16="http://schemas.microsoft.com/office/drawing/2014/main" id="{CA9309DF-362D-5F57-1FAB-4054804BC025}"/>
              </a:ext>
            </a:extLst>
          </p:cNvPr>
          <p:cNvGrpSpPr/>
          <p:nvPr/>
        </p:nvGrpSpPr>
        <p:grpSpPr>
          <a:xfrm>
            <a:off x="5033101" y="3839901"/>
            <a:ext cx="2196352" cy="1925674"/>
            <a:chOff x="5296360" y="3806429"/>
            <a:chExt cx="2196352" cy="1925674"/>
          </a:xfrm>
        </p:grpSpPr>
        <p:sp>
          <p:nvSpPr>
            <p:cNvPr id="97" name="Shape">
              <a:extLst>
                <a:ext uri="{FF2B5EF4-FFF2-40B4-BE49-F238E27FC236}">
                  <a16:creationId xmlns:a16="http://schemas.microsoft.com/office/drawing/2014/main" id="{EE0D245D-12FD-D450-8A11-EECF396D582E}"/>
                </a:ext>
              </a:extLst>
            </p:cNvPr>
            <p:cNvSpPr/>
            <p:nvPr/>
          </p:nvSpPr>
          <p:spPr>
            <a:xfrm>
              <a:off x="5644816" y="4472103"/>
              <a:ext cx="1440001"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accent6"/>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98" name="Shape">
              <a:extLst>
                <a:ext uri="{FF2B5EF4-FFF2-40B4-BE49-F238E27FC236}">
                  <a16:creationId xmlns:a16="http://schemas.microsoft.com/office/drawing/2014/main" id="{6C247978-4D49-0987-ACB2-E2C2FE11A827}"/>
                </a:ext>
              </a:extLst>
            </p:cNvPr>
            <p:cNvSpPr/>
            <p:nvPr/>
          </p:nvSpPr>
          <p:spPr>
            <a:xfrm>
              <a:off x="5512712" y="4670784"/>
              <a:ext cx="1980000"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accent6">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Rename</a:t>
              </a:r>
            </a:p>
          </p:txBody>
        </p:sp>
        <p:sp>
          <p:nvSpPr>
            <p:cNvPr id="99" name="Oval 98">
              <a:extLst>
                <a:ext uri="{FF2B5EF4-FFF2-40B4-BE49-F238E27FC236}">
                  <a16:creationId xmlns:a16="http://schemas.microsoft.com/office/drawing/2014/main" id="{DBD292B7-7796-73E9-66DD-3E4536F5D253}"/>
                </a:ext>
              </a:extLst>
            </p:cNvPr>
            <p:cNvSpPr/>
            <p:nvPr/>
          </p:nvSpPr>
          <p:spPr>
            <a:xfrm>
              <a:off x="5296360" y="3806429"/>
              <a:ext cx="915951" cy="83221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100" name="Oval 99">
              <a:extLst>
                <a:ext uri="{FF2B5EF4-FFF2-40B4-BE49-F238E27FC236}">
                  <a16:creationId xmlns:a16="http://schemas.microsoft.com/office/drawing/2014/main" id="{7B88D92B-B3FC-BC11-9CE3-5C40F6BF26DF}"/>
                </a:ext>
              </a:extLst>
            </p:cNvPr>
            <p:cNvSpPr/>
            <p:nvPr/>
          </p:nvSpPr>
          <p:spPr>
            <a:xfrm>
              <a:off x="5406437" y="3918990"/>
              <a:ext cx="651402"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8</a:t>
              </a:r>
            </a:p>
          </p:txBody>
        </p:sp>
      </p:grpSp>
      <p:grpSp>
        <p:nvGrpSpPr>
          <p:cNvPr id="114" name="Group 113">
            <a:extLst>
              <a:ext uri="{FF2B5EF4-FFF2-40B4-BE49-F238E27FC236}">
                <a16:creationId xmlns:a16="http://schemas.microsoft.com/office/drawing/2014/main" id="{FEB868B4-CD6E-E3B3-2940-C2CA328C99B1}"/>
              </a:ext>
            </a:extLst>
          </p:cNvPr>
          <p:cNvGrpSpPr/>
          <p:nvPr/>
        </p:nvGrpSpPr>
        <p:grpSpPr>
          <a:xfrm>
            <a:off x="7695707" y="3841270"/>
            <a:ext cx="1994026" cy="1906940"/>
            <a:chOff x="7837837" y="3794985"/>
            <a:chExt cx="1994026" cy="1906940"/>
          </a:xfrm>
        </p:grpSpPr>
        <p:sp>
          <p:nvSpPr>
            <p:cNvPr id="101" name="Shape">
              <a:extLst>
                <a:ext uri="{FF2B5EF4-FFF2-40B4-BE49-F238E27FC236}">
                  <a16:creationId xmlns:a16="http://schemas.microsoft.com/office/drawing/2014/main" id="{1FC53FB6-9913-EF64-05B9-6FC551EB2C18}"/>
                </a:ext>
              </a:extLst>
            </p:cNvPr>
            <p:cNvSpPr/>
            <p:nvPr/>
          </p:nvSpPr>
          <p:spPr>
            <a:xfrm>
              <a:off x="8073702" y="4441925"/>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tx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102" name="Shape">
              <a:extLst>
                <a:ext uri="{FF2B5EF4-FFF2-40B4-BE49-F238E27FC236}">
                  <a16:creationId xmlns:a16="http://schemas.microsoft.com/office/drawing/2014/main" id="{7FDCC597-447E-BF43-8C57-FEF5F19CF86E}"/>
                </a:ext>
              </a:extLst>
            </p:cNvPr>
            <p:cNvSpPr/>
            <p:nvPr/>
          </p:nvSpPr>
          <p:spPr>
            <a:xfrm>
              <a:off x="7851864" y="4625039"/>
              <a:ext cx="1979999"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tx2">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Truncate</a:t>
              </a:r>
              <a:endParaRPr sz="3000" b="1" dirty="0">
                <a:solidFill>
                  <a:srgbClr val="FFFFFF"/>
                </a:solidFill>
              </a:endParaRPr>
            </a:p>
          </p:txBody>
        </p:sp>
        <p:sp>
          <p:nvSpPr>
            <p:cNvPr id="103" name="Oval 102">
              <a:extLst>
                <a:ext uri="{FF2B5EF4-FFF2-40B4-BE49-F238E27FC236}">
                  <a16:creationId xmlns:a16="http://schemas.microsoft.com/office/drawing/2014/main" id="{AB65CAFD-7C1C-8D5A-8EFF-CF02A2278D4C}"/>
                </a:ext>
              </a:extLst>
            </p:cNvPr>
            <p:cNvSpPr/>
            <p:nvPr/>
          </p:nvSpPr>
          <p:spPr>
            <a:xfrm>
              <a:off x="7837837" y="3794985"/>
              <a:ext cx="915951" cy="83221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104" name="Oval 103">
              <a:extLst>
                <a:ext uri="{FF2B5EF4-FFF2-40B4-BE49-F238E27FC236}">
                  <a16:creationId xmlns:a16="http://schemas.microsoft.com/office/drawing/2014/main" id="{06FEA7CF-BCFB-DA5D-3A97-F2289DF28A71}"/>
                </a:ext>
              </a:extLst>
            </p:cNvPr>
            <p:cNvSpPr/>
            <p:nvPr/>
          </p:nvSpPr>
          <p:spPr>
            <a:xfrm>
              <a:off x="7967112" y="3902214"/>
              <a:ext cx="651403"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9</a:t>
              </a:r>
            </a:p>
          </p:txBody>
        </p:sp>
      </p:grpSp>
      <p:grpSp>
        <p:nvGrpSpPr>
          <p:cNvPr id="115" name="Group 114">
            <a:extLst>
              <a:ext uri="{FF2B5EF4-FFF2-40B4-BE49-F238E27FC236}">
                <a16:creationId xmlns:a16="http://schemas.microsoft.com/office/drawing/2014/main" id="{29D83994-596A-0455-B99C-B64508E58361}"/>
              </a:ext>
            </a:extLst>
          </p:cNvPr>
          <p:cNvGrpSpPr/>
          <p:nvPr/>
        </p:nvGrpSpPr>
        <p:grpSpPr>
          <a:xfrm>
            <a:off x="10064760" y="3869751"/>
            <a:ext cx="1994026" cy="1906940"/>
            <a:chOff x="10037274" y="3823952"/>
            <a:chExt cx="1994026" cy="1906940"/>
          </a:xfrm>
        </p:grpSpPr>
        <p:sp>
          <p:nvSpPr>
            <p:cNvPr id="105" name="Shape">
              <a:extLst>
                <a:ext uri="{FF2B5EF4-FFF2-40B4-BE49-F238E27FC236}">
                  <a16:creationId xmlns:a16="http://schemas.microsoft.com/office/drawing/2014/main" id="{52EDD6EC-1670-7F44-5912-63CEA674F079}"/>
                </a:ext>
              </a:extLst>
            </p:cNvPr>
            <p:cNvSpPr/>
            <p:nvPr/>
          </p:nvSpPr>
          <p:spPr>
            <a:xfrm>
              <a:off x="10273139" y="4470892"/>
              <a:ext cx="1440000" cy="1260000"/>
            </a:xfrm>
            <a:custGeom>
              <a:avLst/>
              <a:gdLst/>
              <a:ahLst/>
              <a:cxnLst>
                <a:cxn ang="0">
                  <a:pos x="wd2" y="hd2"/>
                </a:cxn>
                <a:cxn ang="5400000">
                  <a:pos x="wd2" y="hd2"/>
                </a:cxn>
                <a:cxn ang="10800000">
                  <a:pos x="wd2" y="hd2"/>
                </a:cxn>
                <a:cxn ang="16200000">
                  <a:pos x="wd2" y="hd2"/>
                </a:cxn>
              </a:cxnLst>
              <a:rect l="0" t="0" r="r" b="b"/>
              <a:pathLst>
                <a:path w="21600" h="21600" extrusionOk="0">
                  <a:moveTo>
                    <a:pt x="19164" y="21600"/>
                  </a:moveTo>
                  <a:lnTo>
                    <a:pt x="0" y="21600"/>
                  </a:lnTo>
                  <a:lnTo>
                    <a:pt x="0" y="5908"/>
                  </a:lnTo>
                  <a:cubicBezTo>
                    <a:pt x="0" y="2639"/>
                    <a:pt x="2984" y="0"/>
                    <a:pt x="6651" y="0"/>
                  </a:cubicBezTo>
                  <a:lnTo>
                    <a:pt x="21600" y="0"/>
                  </a:lnTo>
                  <a:lnTo>
                    <a:pt x="21600" y="19436"/>
                  </a:lnTo>
                  <a:cubicBezTo>
                    <a:pt x="21600" y="20637"/>
                    <a:pt x="20516" y="21600"/>
                    <a:pt x="19164" y="21600"/>
                  </a:cubicBezTo>
                  <a:close/>
                </a:path>
              </a:pathLst>
            </a:custGeom>
            <a:solidFill>
              <a:schemeClr val="tx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106" name="Shape">
              <a:extLst>
                <a:ext uri="{FF2B5EF4-FFF2-40B4-BE49-F238E27FC236}">
                  <a16:creationId xmlns:a16="http://schemas.microsoft.com/office/drawing/2014/main" id="{3ED27B90-A57E-E7C9-AB8A-C6B811ED6966}"/>
                </a:ext>
              </a:extLst>
            </p:cNvPr>
            <p:cNvSpPr/>
            <p:nvPr/>
          </p:nvSpPr>
          <p:spPr>
            <a:xfrm>
              <a:off x="10051301" y="4654006"/>
              <a:ext cx="1979999" cy="900000"/>
            </a:xfrm>
            <a:custGeom>
              <a:avLst/>
              <a:gdLst/>
              <a:ahLst/>
              <a:cxnLst>
                <a:cxn ang="0">
                  <a:pos x="wd2" y="hd2"/>
                </a:cxn>
                <a:cxn ang="5400000">
                  <a:pos x="wd2" y="hd2"/>
                </a:cxn>
                <a:cxn ang="10800000">
                  <a:pos x="wd2" y="hd2"/>
                </a:cxn>
                <a:cxn ang="16200000">
                  <a:pos x="wd2" y="hd2"/>
                </a:cxn>
              </a:cxnLst>
              <a:rect l="0" t="0" r="r" b="b"/>
              <a:pathLst>
                <a:path w="21600" h="21600" extrusionOk="0">
                  <a:moveTo>
                    <a:pt x="751" y="21297"/>
                  </a:moveTo>
                  <a:lnTo>
                    <a:pt x="0" y="6992"/>
                  </a:lnTo>
                  <a:lnTo>
                    <a:pt x="21600" y="0"/>
                  </a:lnTo>
                  <a:lnTo>
                    <a:pt x="19805" y="21600"/>
                  </a:lnTo>
                  <a:close/>
                </a:path>
              </a:pathLst>
            </a:custGeom>
            <a:solidFill>
              <a:schemeClr val="tx1">
                <a:lumMod val="75000"/>
                <a:lumOff val="2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en-IN" sz="3000" b="1" dirty="0">
                  <a:solidFill>
                    <a:srgbClr val="FFFFFF"/>
                  </a:solidFill>
                </a:rPr>
                <a:t>Drop</a:t>
              </a:r>
              <a:endParaRPr sz="3000" b="1" dirty="0">
                <a:solidFill>
                  <a:srgbClr val="FFFFFF"/>
                </a:solidFill>
              </a:endParaRPr>
            </a:p>
          </p:txBody>
        </p:sp>
        <p:sp>
          <p:nvSpPr>
            <p:cNvPr id="107" name="Oval 106">
              <a:extLst>
                <a:ext uri="{FF2B5EF4-FFF2-40B4-BE49-F238E27FC236}">
                  <a16:creationId xmlns:a16="http://schemas.microsoft.com/office/drawing/2014/main" id="{5FCDB857-6147-EBB7-9722-3D591A4A9A8D}"/>
                </a:ext>
              </a:extLst>
            </p:cNvPr>
            <p:cNvSpPr/>
            <p:nvPr/>
          </p:nvSpPr>
          <p:spPr>
            <a:xfrm>
              <a:off x="10037274" y="3823952"/>
              <a:ext cx="915951" cy="83221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95000"/>
                    <a:lumOff val="5000"/>
                  </a:schemeClr>
                </a:solidFill>
              </a:endParaRPr>
            </a:p>
          </p:txBody>
        </p:sp>
        <p:sp>
          <p:nvSpPr>
            <p:cNvPr id="108" name="Oval 107">
              <a:extLst>
                <a:ext uri="{FF2B5EF4-FFF2-40B4-BE49-F238E27FC236}">
                  <a16:creationId xmlns:a16="http://schemas.microsoft.com/office/drawing/2014/main" id="{0D7FE143-E3B2-C43B-356F-2601DC81C68C}"/>
                </a:ext>
              </a:extLst>
            </p:cNvPr>
            <p:cNvSpPr/>
            <p:nvPr/>
          </p:nvSpPr>
          <p:spPr>
            <a:xfrm>
              <a:off x="10166549" y="3931181"/>
              <a:ext cx="651403" cy="591853"/>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lumMod val="95000"/>
                      <a:lumOff val="5000"/>
                    </a:schemeClr>
                  </a:solidFill>
                </a:rPr>
                <a:t>10</a:t>
              </a:r>
            </a:p>
          </p:txBody>
        </p:sp>
      </p:grpSp>
    </p:spTree>
    <p:extLst>
      <p:ext uri="{BB962C8B-B14F-4D97-AF65-F5344CB8AC3E}">
        <p14:creationId xmlns:p14="http://schemas.microsoft.com/office/powerpoint/2010/main" val="23018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wipe(down)">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down)">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down)">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wipe(down)">
                                      <p:cBhvr>
                                        <p:cTn id="37" dur="500"/>
                                        <p:tgtEl>
                                          <p:spTgt spid="1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wipe(down)">
                                      <p:cBhvr>
                                        <p:cTn id="42" dur="500"/>
                                        <p:tgtEl>
                                          <p:spTgt spid="1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5"/>
                                        </p:tgtEl>
                                        <p:attrNameLst>
                                          <p:attrName>style.visibility</p:attrName>
                                        </p:attrNameLst>
                                      </p:cBhvr>
                                      <p:to>
                                        <p:strVal val="visible"/>
                                      </p:to>
                                    </p:set>
                                    <p:animEffect transition="in" filter="wipe(down)">
                                      <p:cBhvr>
                                        <p:cTn id="5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1231-2780-9C1E-9EBC-9D25CBB1F79C}"/>
              </a:ext>
            </a:extLst>
          </p:cNvPr>
          <p:cNvSpPr>
            <a:spLocks noGrp="1"/>
          </p:cNvSpPr>
          <p:nvPr>
            <p:ph type="title"/>
          </p:nvPr>
        </p:nvSpPr>
        <p:spPr/>
        <p:txBody>
          <a:bodyPr/>
          <a:lstStyle/>
          <a:p>
            <a:r>
              <a:rPr lang="en-US" dirty="0"/>
              <a:t>Create</a:t>
            </a:r>
            <a:endParaRPr lang="en-IN" dirty="0"/>
          </a:p>
        </p:txBody>
      </p:sp>
      <p:sp>
        <p:nvSpPr>
          <p:cNvPr id="3" name="Content Placeholder 2">
            <a:extLst>
              <a:ext uri="{FF2B5EF4-FFF2-40B4-BE49-F238E27FC236}">
                <a16:creationId xmlns:a16="http://schemas.microsoft.com/office/drawing/2014/main" id="{6E3F65AF-A804-729D-48D8-782A6A95A380}"/>
              </a:ext>
            </a:extLst>
          </p:cNvPr>
          <p:cNvSpPr>
            <a:spLocks noGrp="1"/>
          </p:cNvSpPr>
          <p:nvPr>
            <p:ph idx="1"/>
          </p:nvPr>
        </p:nvSpPr>
        <p:spPr>
          <a:xfrm>
            <a:off x="131180" y="863444"/>
            <a:ext cx="9614697" cy="5590565"/>
          </a:xfrm>
        </p:spPr>
        <p:txBody>
          <a:bodyPr/>
          <a:lstStyle/>
          <a:p>
            <a:r>
              <a:rPr lang="en-IN" dirty="0"/>
              <a:t>Create statement is used to create either </a:t>
            </a:r>
            <a:r>
              <a:rPr lang="en-IN" b="1" dirty="0">
                <a:solidFill>
                  <a:srgbClr val="C00000"/>
                </a:solidFill>
              </a:rPr>
              <a:t>Database</a:t>
            </a:r>
            <a:r>
              <a:rPr lang="en-IN" dirty="0"/>
              <a:t> or </a:t>
            </a:r>
            <a:r>
              <a:rPr lang="en-IN" b="1" dirty="0">
                <a:solidFill>
                  <a:srgbClr val="C00000"/>
                </a:solidFill>
              </a:rPr>
              <a:t>Database Objects</a:t>
            </a:r>
            <a:r>
              <a:rPr lang="en-IN" dirty="0"/>
              <a:t>.</a:t>
            </a:r>
          </a:p>
          <a:p>
            <a:endParaRPr lang="en-IN" dirty="0"/>
          </a:p>
          <a:p>
            <a:endParaRPr lang="en-IN" dirty="0"/>
          </a:p>
          <a:p>
            <a:r>
              <a:rPr lang="en-US" dirty="0"/>
              <a:t>The CREATE DATABASE statement is used to create a new database.</a:t>
            </a:r>
          </a:p>
          <a:p>
            <a:endParaRPr lang="en-IN" dirty="0"/>
          </a:p>
        </p:txBody>
      </p:sp>
      <p:sp>
        <p:nvSpPr>
          <p:cNvPr id="4" name="Rectangle 3">
            <a:extLst>
              <a:ext uri="{FF2B5EF4-FFF2-40B4-BE49-F238E27FC236}">
                <a16:creationId xmlns:a16="http://schemas.microsoft.com/office/drawing/2014/main" id="{13636CFD-8E3E-F803-1065-0BE9B7016FC6}"/>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5" name="Rectangle 4">
            <a:extLst>
              <a:ext uri="{FF2B5EF4-FFF2-40B4-BE49-F238E27FC236}">
                <a16:creationId xmlns:a16="http://schemas.microsoft.com/office/drawing/2014/main" id="{8BE13715-D897-BC80-204A-54BCAC62DA85}"/>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6" name="Rectangle 5">
            <a:extLst>
              <a:ext uri="{FF2B5EF4-FFF2-40B4-BE49-F238E27FC236}">
                <a16:creationId xmlns:a16="http://schemas.microsoft.com/office/drawing/2014/main" id="{40463FA5-0D28-7259-9261-7144CDDF0ECD}"/>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7" name="Rectangle 6">
            <a:extLst>
              <a:ext uri="{FF2B5EF4-FFF2-40B4-BE49-F238E27FC236}">
                <a16:creationId xmlns:a16="http://schemas.microsoft.com/office/drawing/2014/main" id="{F1A10102-77DB-B8C5-063D-92AC171806E8}"/>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8" name="Rectangle 7">
            <a:extLst>
              <a:ext uri="{FF2B5EF4-FFF2-40B4-BE49-F238E27FC236}">
                <a16:creationId xmlns:a16="http://schemas.microsoft.com/office/drawing/2014/main" id="{EE36AFAF-8873-E110-3159-1DEE43B10D1B}"/>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9" name="Rectangle 8">
            <a:extLst>
              <a:ext uri="{FF2B5EF4-FFF2-40B4-BE49-F238E27FC236}">
                <a16:creationId xmlns:a16="http://schemas.microsoft.com/office/drawing/2014/main" id="{7D9946EE-9A58-FAFF-EB48-7C839D8E509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10" name="Rectangle 9">
            <a:extLst>
              <a:ext uri="{FF2B5EF4-FFF2-40B4-BE49-F238E27FC236}">
                <a16:creationId xmlns:a16="http://schemas.microsoft.com/office/drawing/2014/main" id="{F5EEBBC8-11DB-3F52-4FA6-A23D0B0E2E1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11" name="Rectangle 10">
            <a:extLst>
              <a:ext uri="{FF2B5EF4-FFF2-40B4-BE49-F238E27FC236}">
                <a16:creationId xmlns:a16="http://schemas.microsoft.com/office/drawing/2014/main" id="{721CC5D3-5AC4-12C9-B3A9-7F6139348E8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12" name="Rectangle 11">
            <a:extLst>
              <a:ext uri="{FF2B5EF4-FFF2-40B4-BE49-F238E27FC236}">
                <a16:creationId xmlns:a16="http://schemas.microsoft.com/office/drawing/2014/main" id="{21740458-4B0D-E135-A607-0C8AE0C40DC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13" name="Rectangle 12">
            <a:extLst>
              <a:ext uri="{FF2B5EF4-FFF2-40B4-BE49-F238E27FC236}">
                <a16:creationId xmlns:a16="http://schemas.microsoft.com/office/drawing/2014/main" id="{EAB38EA3-0DDA-9DB1-0AF0-677AA318A7D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14" name="TextBox 13">
            <a:extLst>
              <a:ext uri="{FF2B5EF4-FFF2-40B4-BE49-F238E27FC236}">
                <a16:creationId xmlns:a16="http://schemas.microsoft.com/office/drawing/2014/main" id="{56079912-D714-6D78-008B-153451F615E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08A30ADB-499D-CF95-E7F2-E53847A93603}"/>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4ADC4F-D247-C1A0-CF7F-82515C6B5136}"/>
              </a:ext>
            </a:extLst>
          </p:cNvPr>
          <p:cNvSpPr/>
          <p:nvPr/>
        </p:nvSpPr>
        <p:spPr>
          <a:xfrm>
            <a:off x="256803" y="1411899"/>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Create Database</a:t>
            </a:r>
            <a:endParaRPr lang="en-US" sz="2400" b="1" dirty="0">
              <a:solidFill>
                <a:schemeClr val="bg1"/>
              </a:solidFill>
            </a:endParaRPr>
          </a:p>
        </p:txBody>
      </p:sp>
      <p:cxnSp>
        <p:nvCxnSpPr>
          <p:cNvPr id="17" name="Straight Connector 16">
            <a:extLst>
              <a:ext uri="{FF2B5EF4-FFF2-40B4-BE49-F238E27FC236}">
                <a16:creationId xmlns:a16="http://schemas.microsoft.com/office/drawing/2014/main" id="{E071D468-FF8D-1CC6-9B50-05DA06C92CA3}"/>
              </a:ext>
            </a:extLst>
          </p:cNvPr>
          <p:cNvCxnSpPr>
            <a:cxnSpLocks/>
          </p:cNvCxnSpPr>
          <p:nvPr/>
        </p:nvCxnSpPr>
        <p:spPr>
          <a:xfrm>
            <a:off x="2472871" y="1873564"/>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21" name="Rectangle 20">
            <a:extLst>
              <a:ext uri="{FF2B5EF4-FFF2-40B4-BE49-F238E27FC236}">
                <a16:creationId xmlns:a16="http://schemas.microsoft.com/office/drawing/2014/main" id="{B6EE0D5D-FDF2-A3B1-4012-F67C762628FD}"/>
              </a:ext>
            </a:extLst>
          </p:cNvPr>
          <p:cNvSpPr/>
          <p:nvPr/>
        </p:nvSpPr>
        <p:spPr>
          <a:xfrm>
            <a:off x="2673869" y="3124349"/>
            <a:ext cx="4812415" cy="81475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2DD0D046-4ED9-464F-52DE-57FCDC101A10}"/>
              </a:ext>
            </a:extLst>
          </p:cNvPr>
          <p:cNvSpPr/>
          <p:nvPr/>
        </p:nvSpPr>
        <p:spPr>
          <a:xfrm>
            <a:off x="2856004" y="328986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CREATE</a:t>
            </a:r>
            <a:endParaRPr lang="en-US" dirty="0">
              <a:solidFill>
                <a:srgbClr val="0000FF"/>
              </a:solidFill>
            </a:endParaRPr>
          </a:p>
        </p:txBody>
      </p:sp>
      <p:sp>
        <p:nvSpPr>
          <p:cNvPr id="23" name="Rectangle 22">
            <a:extLst>
              <a:ext uri="{FF2B5EF4-FFF2-40B4-BE49-F238E27FC236}">
                <a16:creationId xmlns:a16="http://schemas.microsoft.com/office/drawing/2014/main" id="{6D700663-F010-F518-F8A2-53F825F18F25}"/>
              </a:ext>
            </a:extLst>
          </p:cNvPr>
          <p:cNvSpPr/>
          <p:nvPr/>
        </p:nvSpPr>
        <p:spPr>
          <a:xfrm>
            <a:off x="3959611" y="3289864"/>
            <a:ext cx="12696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DATABASE</a:t>
            </a:r>
          </a:p>
        </p:txBody>
      </p:sp>
      <p:sp>
        <p:nvSpPr>
          <p:cNvPr id="24" name="Rectangle 23">
            <a:extLst>
              <a:ext uri="{FF2B5EF4-FFF2-40B4-BE49-F238E27FC236}">
                <a16:creationId xmlns:a16="http://schemas.microsoft.com/office/drawing/2014/main" id="{F3E24E39-C6C9-8DE5-AB58-E2AB029ECCBD}"/>
              </a:ext>
            </a:extLst>
          </p:cNvPr>
          <p:cNvSpPr/>
          <p:nvPr/>
        </p:nvSpPr>
        <p:spPr>
          <a:xfrm>
            <a:off x="5342511" y="3289864"/>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ln w="0"/>
                <a:solidFill>
                  <a:schemeClr val="tx1"/>
                </a:solidFill>
              </a:rPr>
              <a:t>DatabaseName</a:t>
            </a:r>
            <a:endParaRPr lang="en-US" dirty="0">
              <a:ln w="0"/>
              <a:solidFill>
                <a:schemeClr val="tx1"/>
              </a:solidFill>
            </a:endParaRPr>
          </a:p>
        </p:txBody>
      </p:sp>
      <p:sp>
        <p:nvSpPr>
          <p:cNvPr id="30" name="Rectangle 29">
            <a:extLst>
              <a:ext uri="{FF2B5EF4-FFF2-40B4-BE49-F238E27FC236}">
                <a16:creationId xmlns:a16="http://schemas.microsoft.com/office/drawing/2014/main" id="{D66D4D62-4DF4-6A9C-D8A2-C78F952B8518}"/>
              </a:ext>
            </a:extLst>
          </p:cNvPr>
          <p:cNvSpPr/>
          <p:nvPr/>
        </p:nvSpPr>
        <p:spPr>
          <a:xfrm>
            <a:off x="7029147" y="328986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35" name="TextBox 34">
            <a:extLst>
              <a:ext uri="{FF2B5EF4-FFF2-40B4-BE49-F238E27FC236}">
                <a16:creationId xmlns:a16="http://schemas.microsoft.com/office/drawing/2014/main" id="{E59F5E93-B23B-763F-642B-666DA6EFA180}"/>
              </a:ext>
            </a:extLst>
          </p:cNvPr>
          <p:cNvSpPr txBox="1"/>
          <p:nvPr/>
        </p:nvSpPr>
        <p:spPr>
          <a:xfrm>
            <a:off x="448519" y="2653519"/>
            <a:ext cx="1035152" cy="369332"/>
          </a:xfrm>
          <a:prstGeom prst="rect">
            <a:avLst/>
          </a:prstGeom>
          <a:noFill/>
        </p:spPr>
        <p:txBody>
          <a:bodyPr wrap="square" rtlCol="0">
            <a:spAutoFit/>
          </a:bodyPr>
          <a:lstStyle/>
          <a:p>
            <a:r>
              <a:rPr lang="en-US" b="1" u="sng" dirty="0"/>
              <a:t>Syntax</a:t>
            </a:r>
          </a:p>
        </p:txBody>
      </p:sp>
      <p:sp>
        <p:nvSpPr>
          <p:cNvPr id="36" name="Rectangle 35">
            <a:extLst>
              <a:ext uri="{FF2B5EF4-FFF2-40B4-BE49-F238E27FC236}">
                <a16:creationId xmlns:a16="http://schemas.microsoft.com/office/drawing/2014/main" id="{D61174CB-A871-04B8-8B2B-C55A02E5E8AC}"/>
              </a:ext>
            </a:extLst>
          </p:cNvPr>
          <p:cNvSpPr/>
          <p:nvPr/>
        </p:nvSpPr>
        <p:spPr>
          <a:xfrm>
            <a:off x="2644153" y="4431940"/>
            <a:ext cx="4812415" cy="81475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EA2F8264-2A98-E3EE-CD2F-5776F7729E88}"/>
              </a:ext>
            </a:extLst>
          </p:cNvPr>
          <p:cNvSpPr/>
          <p:nvPr/>
        </p:nvSpPr>
        <p:spPr>
          <a:xfrm>
            <a:off x="2826288" y="459745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CREATE</a:t>
            </a:r>
            <a:endParaRPr lang="en-US" dirty="0">
              <a:solidFill>
                <a:srgbClr val="0000FF"/>
              </a:solidFill>
            </a:endParaRPr>
          </a:p>
        </p:txBody>
      </p:sp>
      <p:sp>
        <p:nvSpPr>
          <p:cNvPr id="38" name="Rectangle 37">
            <a:extLst>
              <a:ext uri="{FF2B5EF4-FFF2-40B4-BE49-F238E27FC236}">
                <a16:creationId xmlns:a16="http://schemas.microsoft.com/office/drawing/2014/main" id="{5280C73E-0BC9-FA8E-0274-9210EE279297}"/>
              </a:ext>
            </a:extLst>
          </p:cNvPr>
          <p:cNvSpPr/>
          <p:nvPr/>
        </p:nvSpPr>
        <p:spPr>
          <a:xfrm>
            <a:off x="3929895" y="4597455"/>
            <a:ext cx="12696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DATABASE</a:t>
            </a:r>
          </a:p>
        </p:txBody>
      </p:sp>
      <p:sp>
        <p:nvSpPr>
          <p:cNvPr id="39" name="Rectangle 38">
            <a:extLst>
              <a:ext uri="{FF2B5EF4-FFF2-40B4-BE49-F238E27FC236}">
                <a16:creationId xmlns:a16="http://schemas.microsoft.com/office/drawing/2014/main" id="{BBAC1803-D849-4560-59B1-08F672FC1F93}"/>
              </a:ext>
            </a:extLst>
          </p:cNvPr>
          <p:cNvSpPr/>
          <p:nvPr/>
        </p:nvSpPr>
        <p:spPr>
          <a:xfrm>
            <a:off x="5312795" y="4597455"/>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ln w="0"/>
                <a:solidFill>
                  <a:schemeClr val="tx1"/>
                </a:solidFill>
              </a:rPr>
              <a:t>Student_Info</a:t>
            </a:r>
            <a:endParaRPr lang="en-US" dirty="0">
              <a:ln w="0"/>
              <a:solidFill>
                <a:schemeClr val="tx1"/>
              </a:solidFill>
            </a:endParaRPr>
          </a:p>
        </p:txBody>
      </p:sp>
      <p:sp>
        <p:nvSpPr>
          <p:cNvPr id="40" name="Rectangle 39">
            <a:extLst>
              <a:ext uri="{FF2B5EF4-FFF2-40B4-BE49-F238E27FC236}">
                <a16:creationId xmlns:a16="http://schemas.microsoft.com/office/drawing/2014/main" id="{C8BBD1E3-0DA6-40CD-F51B-1397AC4BD9C9}"/>
              </a:ext>
            </a:extLst>
          </p:cNvPr>
          <p:cNvSpPr/>
          <p:nvPr/>
        </p:nvSpPr>
        <p:spPr>
          <a:xfrm>
            <a:off x="6999431" y="4597455"/>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41" name="TextBox 40">
            <a:extLst>
              <a:ext uri="{FF2B5EF4-FFF2-40B4-BE49-F238E27FC236}">
                <a16:creationId xmlns:a16="http://schemas.microsoft.com/office/drawing/2014/main" id="{DC1AC927-F60C-20F9-DF9B-DB0122AB2215}"/>
              </a:ext>
            </a:extLst>
          </p:cNvPr>
          <p:cNvSpPr txBox="1"/>
          <p:nvPr/>
        </p:nvSpPr>
        <p:spPr>
          <a:xfrm>
            <a:off x="418803" y="3961110"/>
            <a:ext cx="1380326" cy="369332"/>
          </a:xfrm>
          <a:prstGeom prst="rect">
            <a:avLst/>
          </a:prstGeom>
          <a:noFill/>
        </p:spPr>
        <p:txBody>
          <a:bodyPr wrap="square" rtlCol="0">
            <a:spAutoFit/>
          </a:bodyPr>
          <a:lstStyle/>
          <a:p>
            <a:r>
              <a:rPr lang="en-US" b="1" u="sng" dirty="0"/>
              <a:t>Example: 1</a:t>
            </a:r>
          </a:p>
        </p:txBody>
      </p:sp>
      <p:sp>
        <p:nvSpPr>
          <p:cNvPr id="42" name="Rectangle 41">
            <a:extLst>
              <a:ext uri="{FF2B5EF4-FFF2-40B4-BE49-F238E27FC236}">
                <a16:creationId xmlns:a16="http://schemas.microsoft.com/office/drawing/2014/main" id="{C831D41D-E866-730F-3EEB-0B063C152AEB}"/>
              </a:ext>
            </a:extLst>
          </p:cNvPr>
          <p:cNvSpPr/>
          <p:nvPr/>
        </p:nvSpPr>
        <p:spPr>
          <a:xfrm>
            <a:off x="2665191" y="5531885"/>
            <a:ext cx="4812415" cy="81475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2ADC98E8-E234-EC96-3A73-A170E049B8E2}"/>
              </a:ext>
            </a:extLst>
          </p:cNvPr>
          <p:cNvSpPr/>
          <p:nvPr/>
        </p:nvSpPr>
        <p:spPr>
          <a:xfrm>
            <a:off x="2847326" y="5697400"/>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CREATE</a:t>
            </a:r>
            <a:endParaRPr lang="en-US" dirty="0">
              <a:solidFill>
                <a:srgbClr val="0000FF"/>
              </a:solidFill>
            </a:endParaRPr>
          </a:p>
        </p:txBody>
      </p:sp>
      <p:sp>
        <p:nvSpPr>
          <p:cNvPr id="44" name="Rectangle 43">
            <a:extLst>
              <a:ext uri="{FF2B5EF4-FFF2-40B4-BE49-F238E27FC236}">
                <a16:creationId xmlns:a16="http://schemas.microsoft.com/office/drawing/2014/main" id="{6FB3A0FD-F640-D5DC-66E0-C5895F6F3814}"/>
              </a:ext>
            </a:extLst>
          </p:cNvPr>
          <p:cNvSpPr/>
          <p:nvPr/>
        </p:nvSpPr>
        <p:spPr>
          <a:xfrm>
            <a:off x="3950933" y="5697400"/>
            <a:ext cx="12696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DATABASE</a:t>
            </a:r>
          </a:p>
        </p:txBody>
      </p:sp>
      <p:sp>
        <p:nvSpPr>
          <p:cNvPr id="45" name="Rectangle 44">
            <a:extLst>
              <a:ext uri="{FF2B5EF4-FFF2-40B4-BE49-F238E27FC236}">
                <a16:creationId xmlns:a16="http://schemas.microsoft.com/office/drawing/2014/main" id="{6F9CAE0E-D081-AC5B-EF89-FE32D5A56CF4}"/>
              </a:ext>
            </a:extLst>
          </p:cNvPr>
          <p:cNvSpPr/>
          <p:nvPr/>
        </p:nvSpPr>
        <p:spPr>
          <a:xfrm>
            <a:off x="5333833" y="5697400"/>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ln w="0"/>
                <a:solidFill>
                  <a:schemeClr val="tx1"/>
                </a:solidFill>
              </a:rPr>
              <a:t>Employee_Info</a:t>
            </a:r>
            <a:endParaRPr lang="en-US" dirty="0">
              <a:ln w="0"/>
              <a:solidFill>
                <a:schemeClr val="tx1"/>
              </a:solidFill>
            </a:endParaRPr>
          </a:p>
        </p:txBody>
      </p:sp>
      <p:sp>
        <p:nvSpPr>
          <p:cNvPr id="46" name="Rectangle 45">
            <a:extLst>
              <a:ext uri="{FF2B5EF4-FFF2-40B4-BE49-F238E27FC236}">
                <a16:creationId xmlns:a16="http://schemas.microsoft.com/office/drawing/2014/main" id="{2C175C31-E01A-D635-88D9-E12241865E83}"/>
              </a:ext>
            </a:extLst>
          </p:cNvPr>
          <p:cNvSpPr/>
          <p:nvPr/>
        </p:nvSpPr>
        <p:spPr>
          <a:xfrm>
            <a:off x="7020469" y="5697400"/>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47" name="TextBox 46">
            <a:extLst>
              <a:ext uri="{FF2B5EF4-FFF2-40B4-BE49-F238E27FC236}">
                <a16:creationId xmlns:a16="http://schemas.microsoft.com/office/drawing/2014/main" id="{42B9FF6C-C5E5-B193-695D-A3C5A5E17071}"/>
              </a:ext>
            </a:extLst>
          </p:cNvPr>
          <p:cNvSpPr txBox="1"/>
          <p:nvPr/>
        </p:nvSpPr>
        <p:spPr>
          <a:xfrm>
            <a:off x="439841" y="5061055"/>
            <a:ext cx="1380326" cy="369332"/>
          </a:xfrm>
          <a:prstGeom prst="rect">
            <a:avLst/>
          </a:prstGeom>
          <a:noFill/>
        </p:spPr>
        <p:txBody>
          <a:bodyPr wrap="square" rtlCol="0">
            <a:spAutoFit/>
          </a:bodyPr>
          <a:lstStyle/>
          <a:p>
            <a:r>
              <a:rPr lang="en-US" b="1" u="sng" dirty="0"/>
              <a:t>Example: 2</a:t>
            </a:r>
          </a:p>
        </p:txBody>
      </p:sp>
    </p:spTree>
    <p:extLst>
      <p:ext uri="{BB962C8B-B14F-4D97-AF65-F5344CB8AC3E}">
        <p14:creationId xmlns:p14="http://schemas.microsoft.com/office/powerpoint/2010/main" val="98107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4"/>
                                        </p:tgtEl>
                                        <p:attrNameLst>
                                          <p:attrName>fillcolor</p:attrName>
                                        </p:attrNameLst>
                                      </p:cBhvr>
                                      <p:to>
                                        <a:srgbClr val="00B050"/>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22" presetClass="entr" presetSubtype="8"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5"/>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P spid="30" grpId="0" animBg="1"/>
      <p:bldP spid="35" grpId="0"/>
      <p:bldP spid="36" grpId="0" animBg="1"/>
      <p:bldP spid="37" grpId="0" animBg="1"/>
      <p:bldP spid="38" grpId="0" animBg="1"/>
      <p:bldP spid="39" grpId="0" animBg="1"/>
      <p:bldP spid="40" grpId="0" animBg="1"/>
      <p:bldP spid="41" grpId="0"/>
      <p:bldP spid="42" grpId="0" animBg="1"/>
      <p:bldP spid="43" grpId="0" animBg="1"/>
      <p:bldP spid="44" grpId="0" animBg="1"/>
      <p:bldP spid="45" grpId="0" animBg="1"/>
      <p:bldP spid="46" grpId="0" animBg="1"/>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1231-2780-9C1E-9EBC-9D25CBB1F79C}"/>
              </a:ext>
            </a:extLst>
          </p:cNvPr>
          <p:cNvSpPr>
            <a:spLocks noGrp="1"/>
          </p:cNvSpPr>
          <p:nvPr>
            <p:ph type="title"/>
          </p:nvPr>
        </p:nvSpPr>
        <p:spPr/>
        <p:txBody>
          <a:bodyPr/>
          <a:lstStyle/>
          <a:p>
            <a:r>
              <a:rPr lang="en-US" dirty="0"/>
              <a:t>Create</a:t>
            </a:r>
            <a:endParaRPr lang="en-IN" dirty="0"/>
          </a:p>
        </p:txBody>
      </p:sp>
      <p:sp>
        <p:nvSpPr>
          <p:cNvPr id="3" name="Content Placeholder 2">
            <a:extLst>
              <a:ext uri="{FF2B5EF4-FFF2-40B4-BE49-F238E27FC236}">
                <a16:creationId xmlns:a16="http://schemas.microsoft.com/office/drawing/2014/main" id="{6E3F65AF-A804-729D-48D8-782A6A95A380}"/>
              </a:ext>
            </a:extLst>
          </p:cNvPr>
          <p:cNvSpPr>
            <a:spLocks noGrp="1"/>
          </p:cNvSpPr>
          <p:nvPr>
            <p:ph idx="1"/>
          </p:nvPr>
        </p:nvSpPr>
        <p:spPr>
          <a:xfrm>
            <a:off x="131180" y="863444"/>
            <a:ext cx="9614697" cy="5590565"/>
          </a:xfrm>
        </p:spPr>
        <p:txBody>
          <a:bodyPr/>
          <a:lstStyle/>
          <a:p>
            <a:r>
              <a:rPr lang="en-IN" dirty="0"/>
              <a:t>Create statement is used to create either </a:t>
            </a:r>
            <a:r>
              <a:rPr lang="en-IN" b="1" dirty="0">
                <a:solidFill>
                  <a:srgbClr val="C00000"/>
                </a:solidFill>
              </a:rPr>
              <a:t>Database</a:t>
            </a:r>
            <a:r>
              <a:rPr lang="en-IN" dirty="0"/>
              <a:t> or </a:t>
            </a:r>
            <a:r>
              <a:rPr lang="en-IN" b="1" dirty="0">
                <a:solidFill>
                  <a:srgbClr val="C00000"/>
                </a:solidFill>
              </a:rPr>
              <a:t>Database Objects</a:t>
            </a:r>
            <a:r>
              <a:rPr lang="en-IN" dirty="0"/>
              <a:t>.</a:t>
            </a:r>
          </a:p>
          <a:p>
            <a:endParaRPr lang="en-IN" dirty="0"/>
          </a:p>
          <a:p>
            <a:r>
              <a:rPr lang="en-US" dirty="0"/>
              <a:t>The CREATE TABLE statement is used to create a new table in a database.</a:t>
            </a:r>
          </a:p>
          <a:p>
            <a:endParaRPr lang="en-IN" dirty="0"/>
          </a:p>
        </p:txBody>
      </p:sp>
      <p:sp>
        <p:nvSpPr>
          <p:cNvPr id="4" name="Rectangle 3">
            <a:extLst>
              <a:ext uri="{FF2B5EF4-FFF2-40B4-BE49-F238E27FC236}">
                <a16:creationId xmlns:a16="http://schemas.microsoft.com/office/drawing/2014/main" id="{13636CFD-8E3E-F803-1065-0BE9B7016FC6}"/>
              </a:ext>
            </a:extLst>
          </p:cNvPr>
          <p:cNvSpPr/>
          <p:nvPr/>
        </p:nvSpPr>
        <p:spPr>
          <a:xfrm>
            <a:off x="10320756" y="1025490"/>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5" name="Rectangle 4">
            <a:extLst>
              <a:ext uri="{FF2B5EF4-FFF2-40B4-BE49-F238E27FC236}">
                <a16:creationId xmlns:a16="http://schemas.microsoft.com/office/drawing/2014/main" id="{8BE13715-D897-BC80-204A-54BCAC62DA85}"/>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6" name="Rectangle 5">
            <a:extLst>
              <a:ext uri="{FF2B5EF4-FFF2-40B4-BE49-F238E27FC236}">
                <a16:creationId xmlns:a16="http://schemas.microsoft.com/office/drawing/2014/main" id="{40463FA5-0D28-7259-9261-7144CDDF0ECD}"/>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7" name="Rectangle 6">
            <a:extLst>
              <a:ext uri="{FF2B5EF4-FFF2-40B4-BE49-F238E27FC236}">
                <a16:creationId xmlns:a16="http://schemas.microsoft.com/office/drawing/2014/main" id="{F1A10102-77DB-B8C5-063D-92AC171806E8}"/>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8" name="Rectangle 7">
            <a:extLst>
              <a:ext uri="{FF2B5EF4-FFF2-40B4-BE49-F238E27FC236}">
                <a16:creationId xmlns:a16="http://schemas.microsoft.com/office/drawing/2014/main" id="{EE36AFAF-8873-E110-3159-1DEE43B10D1B}"/>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9" name="Rectangle 8">
            <a:extLst>
              <a:ext uri="{FF2B5EF4-FFF2-40B4-BE49-F238E27FC236}">
                <a16:creationId xmlns:a16="http://schemas.microsoft.com/office/drawing/2014/main" id="{7D9946EE-9A58-FAFF-EB48-7C839D8E509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10" name="Rectangle 9">
            <a:extLst>
              <a:ext uri="{FF2B5EF4-FFF2-40B4-BE49-F238E27FC236}">
                <a16:creationId xmlns:a16="http://schemas.microsoft.com/office/drawing/2014/main" id="{F5EEBBC8-11DB-3F52-4FA6-A23D0B0E2E1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11" name="Rectangle 10">
            <a:extLst>
              <a:ext uri="{FF2B5EF4-FFF2-40B4-BE49-F238E27FC236}">
                <a16:creationId xmlns:a16="http://schemas.microsoft.com/office/drawing/2014/main" id="{721CC5D3-5AC4-12C9-B3A9-7F6139348E8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12" name="Rectangle 11">
            <a:extLst>
              <a:ext uri="{FF2B5EF4-FFF2-40B4-BE49-F238E27FC236}">
                <a16:creationId xmlns:a16="http://schemas.microsoft.com/office/drawing/2014/main" id="{21740458-4B0D-E135-A607-0C8AE0C40DC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13" name="Rectangle 12">
            <a:extLst>
              <a:ext uri="{FF2B5EF4-FFF2-40B4-BE49-F238E27FC236}">
                <a16:creationId xmlns:a16="http://schemas.microsoft.com/office/drawing/2014/main" id="{EAB38EA3-0DDA-9DB1-0AF0-677AA318A7D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14" name="TextBox 13">
            <a:extLst>
              <a:ext uri="{FF2B5EF4-FFF2-40B4-BE49-F238E27FC236}">
                <a16:creationId xmlns:a16="http://schemas.microsoft.com/office/drawing/2014/main" id="{56079912-D714-6D78-008B-153451F615E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08A30ADB-499D-CF95-E7F2-E53847A93603}"/>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4ADC4F-D247-C1A0-CF7F-82515C6B5136}"/>
              </a:ext>
            </a:extLst>
          </p:cNvPr>
          <p:cNvSpPr/>
          <p:nvPr/>
        </p:nvSpPr>
        <p:spPr>
          <a:xfrm>
            <a:off x="230055" y="1286424"/>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Create Table</a:t>
            </a:r>
            <a:endParaRPr lang="en-US" sz="2400" b="1" dirty="0">
              <a:solidFill>
                <a:schemeClr val="bg1"/>
              </a:solidFill>
            </a:endParaRPr>
          </a:p>
        </p:txBody>
      </p:sp>
      <p:cxnSp>
        <p:nvCxnSpPr>
          <p:cNvPr id="17" name="Straight Connector 16">
            <a:extLst>
              <a:ext uri="{FF2B5EF4-FFF2-40B4-BE49-F238E27FC236}">
                <a16:creationId xmlns:a16="http://schemas.microsoft.com/office/drawing/2014/main" id="{E071D468-FF8D-1CC6-9B50-05DA06C92CA3}"/>
              </a:ext>
            </a:extLst>
          </p:cNvPr>
          <p:cNvCxnSpPr>
            <a:cxnSpLocks/>
          </p:cNvCxnSpPr>
          <p:nvPr/>
        </p:nvCxnSpPr>
        <p:spPr>
          <a:xfrm>
            <a:off x="2446123" y="1748089"/>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E59F5E93-B23B-763F-642B-666DA6EFA180}"/>
              </a:ext>
            </a:extLst>
          </p:cNvPr>
          <p:cNvSpPr txBox="1"/>
          <p:nvPr/>
        </p:nvSpPr>
        <p:spPr>
          <a:xfrm>
            <a:off x="481315" y="2190655"/>
            <a:ext cx="1035152" cy="369332"/>
          </a:xfrm>
          <a:prstGeom prst="rect">
            <a:avLst/>
          </a:prstGeom>
          <a:noFill/>
        </p:spPr>
        <p:txBody>
          <a:bodyPr wrap="square" rtlCol="0">
            <a:spAutoFit/>
          </a:bodyPr>
          <a:lstStyle/>
          <a:p>
            <a:r>
              <a:rPr lang="en-US" b="1" u="sng" dirty="0"/>
              <a:t>Syntax</a:t>
            </a:r>
          </a:p>
        </p:txBody>
      </p:sp>
      <p:sp>
        <p:nvSpPr>
          <p:cNvPr id="18" name="Rectangle 17">
            <a:extLst>
              <a:ext uri="{FF2B5EF4-FFF2-40B4-BE49-F238E27FC236}">
                <a16:creationId xmlns:a16="http://schemas.microsoft.com/office/drawing/2014/main" id="{F4CAF1B6-854C-565A-C660-10A0B3AB2B54}"/>
              </a:ext>
            </a:extLst>
          </p:cNvPr>
          <p:cNvSpPr/>
          <p:nvPr/>
        </p:nvSpPr>
        <p:spPr>
          <a:xfrm>
            <a:off x="902569" y="2515244"/>
            <a:ext cx="8876103" cy="1989469"/>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C85EFC76-17A3-E6B0-8C97-426CF0B8EE0F}"/>
              </a:ext>
            </a:extLst>
          </p:cNvPr>
          <p:cNvSpPr/>
          <p:nvPr/>
        </p:nvSpPr>
        <p:spPr>
          <a:xfrm>
            <a:off x="1084705" y="268075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CREATE</a:t>
            </a:r>
            <a:endParaRPr lang="en-US" dirty="0">
              <a:solidFill>
                <a:srgbClr val="0000FF"/>
              </a:solidFill>
            </a:endParaRPr>
          </a:p>
        </p:txBody>
      </p:sp>
      <p:sp>
        <p:nvSpPr>
          <p:cNvPr id="20" name="Rectangle 19">
            <a:extLst>
              <a:ext uri="{FF2B5EF4-FFF2-40B4-BE49-F238E27FC236}">
                <a16:creationId xmlns:a16="http://schemas.microsoft.com/office/drawing/2014/main" id="{999975C5-8D10-4459-FBBB-DDBD089B5BB9}"/>
              </a:ext>
            </a:extLst>
          </p:cNvPr>
          <p:cNvSpPr/>
          <p:nvPr/>
        </p:nvSpPr>
        <p:spPr>
          <a:xfrm>
            <a:off x="2188313" y="2680759"/>
            <a:ext cx="104264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25" name="Rectangle 24">
            <a:extLst>
              <a:ext uri="{FF2B5EF4-FFF2-40B4-BE49-F238E27FC236}">
                <a16:creationId xmlns:a16="http://schemas.microsoft.com/office/drawing/2014/main" id="{866710C9-E91E-2175-3D1D-CADF0118BD9D}"/>
              </a:ext>
            </a:extLst>
          </p:cNvPr>
          <p:cNvSpPr/>
          <p:nvPr/>
        </p:nvSpPr>
        <p:spPr>
          <a:xfrm>
            <a:off x="3354483" y="2680759"/>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26" name="Rectangle 25">
            <a:extLst>
              <a:ext uri="{FF2B5EF4-FFF2-40B4-BE49-F238E27FC236}">
                <a16:creationId xmlns:a16="http://schemas.microsoft.com/office/drawing/2014/main" id="{436FF250-0DC9-58E1-054E-E6CE92325DFC}"/>
              </a:ext>
            </a:extLst>
          </p:cNvPr>
          <p:cNvSpPr/>
          <p:nvPr/>
        </p:nvSpPr>
        <p:spPr>
          <a:xfrm>
            <a:off x="5406405" y="2680759"/>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ColumnName1</a:t>
            </a:r>
            <a:endParaRPr lang="en-US" dirty="0"/>
          </a:p>
        </p:txBody>
      </p:sp>
      <p:sp>
        <p:nvSpPr>
          <p:cNvPr id="27" name="Rectangle 26">
            <a:extLst>
              <a:ext uri="{FF2B5EF4-FFF2-40B4-BE49-F238E27FC236}">
                <a16:creationId xmlns:a16="http://schemas.microsoft.com/office/drawing/2014/main" id="{02D982CD-E857-1F44-510F-C945B8CC37E4}"/>
              </a:ext>
            </a:extLst>
          </p:cNvPr>
          <p:cNvSpPr/>
          <p:nvPr/>
        </p:nvSpPr>
        <p:spPr>
          <a:xfrm>
            <a:off x="7121358" y="2690414"/>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0000FF"/>
                </a:solidFill>
              </a:rPr>
              <a:t>(Size)</a:t>
            </a:r>
          </a:p>
        </p:txBody>
      </p:sp>
      <p:sp>
        <p:nvSpPr>
          <p:cNvPr id="28" name="Rectangle 27">
            <a:extLst>
              <a:ext uri="{FF2B5EF4-FFF2-40B4-BE49-F238E27FC236}">
                <a16:creationId xmlns:a16="http://schemas.microsoft.com/office/drawing/2014/main" id="{F01A3E6C-4B2C-99D5-85DA-A1337C28D372}"/>
              </a:ext>
            </a:extLst>
          </p:cNvPr>
          <p:cNvSpPr/>
          <p:nvPr/>
        </p:nvSpPr>
        <p:spPr>
          <a:xfrm>
            <a:off x="9105548" y="2690414"/>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9" name="Rectangle 28">
            <a:extLst>
              <a:ext uri="{FF2B5EF4-FFF2-40B4-BE49-F238E27FC236}">
                <a16:creationId xmlns:a16="http://schemas.microsoft.com/office/drawing/2014/main" id="{50BCA982-79EC-A123-9C85-A27260D45810}"/>
              </a:ext>
            </a:extLst>
          </p:cNvPr>
          <p:cNvSpPr/>
          <p:nvPr/>
        </p:nvSpPr>
        <p:spPr>
          <a:xfrm>
            <a:off x="5074521" y="2680759"/>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1" name="Rectangle 30">
            <a:extLst>
              <a:ext uri="{FF2B5EF4-FFF2-40B4-BE49-F238E27FC236}">
                <a16:creationId xmlns:a16="http://schemas.microsoft.com/office/drawing/2014/main" id="{1DF91C4F-6558-3F99-FD89-60A67062BC6C}"/>
              </a:ext>
            </a:extLst>
          </p:cNvPr>
          <p:cNvSpPr/>
          <p:nvPr/>
        </p:nvSpPr>
        <p:spPr>
          <a:xfrm>
            <a:off x="5039923" y="391325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2" name="Rectangle 31">
            <a:extLst>
              <a:ext uri="{FF2B5EF4-FFF2-40B4-BE49-F238E27FC236}">
                <a16:creationId xmlns:a16="http://schemas.microsoft.com/office/drawing/2014/main" id="{98C26F46-3637-DFB7-0FBA-7C5E8C0CE173}"/>
              </a:ext>
            </a:extLst>
          </p:cNvPr>
          <p:cNvSpPr/>
          <p:nvPr/>
        </p:nvSpPr>
        <p:spPr>
          <a:xfrm>
            <a:off x="5307633" y="3917830"/>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075FAC96-5E68-83FB-E11A-5CE6778A2159}"/>
              </a:ext>
            </a:extLst>
          </p:cNvPr>
          <p:cNvSpPr/>
          <p:nvPr/>
        </p:nvSpPr>
        <p:spPr>
          <a:xfrm>
            <a:off x="5406405" y="3214159"/>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ColumnName2</a:t>
            </a:r>
            <a:endParaRPr lang="en-US" dirty="0"/>
          </a:p>
        </p:txBody>
      </p:sp>
      <p:sp>
        <p:nvSpPr>
          <p:cNvPr id="34" name="Rectangle 33">
            <a:extLst>
              <a:ext uri="{FF2B5EF4-FFF2-40B4-BE49-F238E27FC236}">
                <a16:creationId xmlns:a16="http://schemas.microsoft.com/office/drawing/2014/main" id="{30C487F2-812D-8AA8-7883-103E819A8835}"/>
              </a:ext>
            </a:extLst>
          </p:cNvPr>
          <p:cNvSpPr/>
          <p:nvPr/>
        </p:nvSpPr>
        <p:spPr>
          <a:xfrm>
            <a:off x="7121358" y="3223814"/>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0000FF"/>
                </a:solidFill>
              </a:rPr>
              <a:t>(Size)</a:t>
            </a:r>
          </a:p>
        </p:txBody>
      </p:sp>
      <p:sp>
        <p:nvSpPr>
          <p:cNvPr id="48" name="Rectangle 47">
            <a:extLst>
              <a:ext uri="{FF2B5EF4-FFF2-40B4-BE49-F238E27FC236}">
                <a16:creationId xmlns:a16="http://schemas.microsoft.com/office/drawing/2014/main" id="{F7BD0342-1C72-35A8-72BD-EF6EBF3518FD}"/>
              </a:ext>
            </a:extLst>
          </p:cNvPr>
          <p:cNvSpPr/>
          <p:nvPr/>
        </p:nvSpPr>
        <p:spPr>
          <a:xfrm>
            <a:off x="9105547" y="3223814"/>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9" name="Rectangle 48">
            <a:extLst>
              <a:ext uri="{FF2B5EF4-FFF2-40B4-BE49-F238E27FC236}">
                <a16:creationId xmlns:a16="http://schemas.microsoft.com/office/drawing/2014/main" id="{288AE983-5429-9653-9BCB-95EBA05CD802}"/>
              </a:ext>
            </a:extLst>
          </p:cNvPr>
          <p:cNvSpPr/>
          <p:nvPr/>
        </p:nvSpPr>
        <p:spPr>
          <a:xfrm>
            <a:off x="6854205" y="3797044"/>
            <a:ext cx="685800" cy="224028"/>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50" name="TextBox 49">
            <a:extLst>
              <a:ext uri="{FF2B5EF4-FFF2-40B4-BE49-F238E27FC236}">
                <a16:creationId xmlns:a16="http://schemas.microsoft.com/office/drawing/2014/main" id="{D27FC13D-78E9-50F6-8ADB-773DDA118EB4}"/>
              </a:ext>
            </a:extLst>
          </p:cNvPr>
          <p:cNvSpPr txBox="1"/>
          <p:nvPr/>
        </p:nvSpPr>
        <p:spPr>
          <a:xfrm>
            <a:off x="436589" y="4499684"/>
            <a:ext cx="1274826" cy="369332"/>
          </a:xfrm>
          <a:prstGeom prst="rect">
            <a:avLst/>
          </a:prstGeom>
          <a:noFill/>
        </p:spPr>
        <p:txBody>
          <a:bodyPr wrap="square" rtlCol="0">
            <a:spAutoFit/>
          </a:bodyPr>
          <a:lstStyle/>
          <a:p>
            <a:r>
              <a:rPr lang="en-US" b="1" u="sng" dirty="0"/>
              <a:t>Example : 1</a:t>
            </a:r>
          </a:p>
        </p:txBody>
      </p:sp>
      <p:sp>
        <p:nvSpPr>
          <p:cNvPr id="51" name="Rectangle 50">
            <a:extLst>
              <a:ext uri="{FF2B5EF4-FFF2-40B4-BE49-F238E27FC236}">
                <a16:creationId xmlns:a16="http://schemas.microsoft.com/office/drawing/2014/main" id="{1A1FFBB4-6CDC-9433-DACD-1571B95D7B3B}"/>
              </a:ext>
            </a:extLst>
          </p:cNvPr>
          <p:cNvSpPr/>
          <p:nvPr/>
        </p:nvSpPr>
        <p:spPr>
          <a:xfrm>
            <a:off x="857843" y="4824273"/>
            <a:ext cx="8876103" cy="169266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3178C7C8-9CDE-B807-F868-28875B8B39BC}"/>
              </a:ext>
            </a:extLst>
          </p:cNvPr>
          <p:cNvSpPr/>
          <p:nvPr/>
        </p:nvSpPr>
        <p:spPr>
          <a:xfrm>
            <a:off x="1039979" y="498978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CREATE</a:t>
            </a:r>
            <a:endParaRPr lang="en-US" dirty="0">
              <a:solidFill>
                <a:srgbClr val="0000FF"/>
              </a:solidFill>
            </a:endParaRPr>
          </a:p>
        </p:txBody>
      </p:sp>
      <p:sp>
        <p:nvSpPr>
          <p:cNvPr id="53" name="Rectangle 52">
            <a:extLst>
              <a:ext uri="{FF2B5EF4-FFF2-40B4-BE49-F238E27FC236}">
                <a16:creationId xmlns:a16="http://schemas.microsoft.com/office/drawing/2014/main" id="{8C0C4289-7232-435A-D2D7-3230C60B282B}"/>
              </a:ext>
            </a:extLst>
          </p:cNvPr>
          <p:cNvSpPr/>
          <p:nvPr/>
        </p:nvSpPr>
        <p:spPr>
          <a:xfrm>
            <a:off x="2143587" y="4989788"/>
            <a:ext cx="104264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54" name="Rectangle 53">
            <a:extLst>
              <a:ext uri="{FF2B5EF4-FFF2-40B4-BE49-F238E27FC236}">
                <a16:creationId xmlns:a16="http://schemas.microsoft.com/office/drawing/2014/main" id="{66E55204-B856-6536-09D6-03B09318AD77}"/>
              </a:ext>
            </a:extLst>
          </p:cNvPr>
          <p:cNvSpPr/>
          <p:nvPr/>
        </p:nvSpPr>
        <p:spPr>
          <a:xfrm>
            <a:off x="3309757" y="4989788"/>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5" name="Rectangle 54">
            <a:extLst>
              <a:ext uri="{FF2B5EF4-FFF2-40B4-BE49-F238E27FC236}">
                <a16:creationId xmlns:a16="http://schemas.microsoft.com/office/drawing/2014/main" id="{972ABD26-4637-22A6-7A67-7A087D1D2CF3}"/>
              </a:ext>
            </a:extLst>
          </p:cNvPr>
          <p:cNvSpPr/>
          <p:nvPr/>
        </p:nvSpPr>
        <p:spPr>
          <a:xfrm>
            <a:off x="5361679" y="4989788"/>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err="1"/>
              <a:t>RollNo</a:t>
            </a:r>
            <a:endParaRPr lang="en-US" dirty="0"/>
          </a:p>
        </p:txBody>
      </p:sp>
      <p:sp>
        <p:nvSpPr>
          <p:cNvPr id="56" name="Rectangle 55">
            <a:extLst>
              <a:ext uri="{FF2B5EF4-FFF2-40B4-BE49-F238E27FC236}">
                <a16:creationId xmlns:a16="http://schemas.microsoft.com/office/drawing/2014/main" id="{BB71F58C-7D66-6449-A6F7-5083F778D717}"/>
              </a:ext>
            </a:extLst>
          </p:cNvPr>
          <p:cNvSpPr/>
          <p:nvPr/>
        </p:nvSpPr>
        <p:spPr>
          <a:xfrm>
            <a:off x="7076632" y="4999443"/>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a:t>
            </a:r>
            <a:endParaRPr lang="en-US" dirty="0">
              <a:ln w="0"/>
              <a:solidFill>
                <a:schemeClr val="tx1"/>
              </a:solidFill>
            </a:endParaRPr>
          </a:p>
        </p:txBody>
      </p:sp>
      <p:sp>
        <p:nvSpPr>
          <p:cNvPr id="57" name="Rectangle 56">
            <a:extLst>
              <a:ext uri="{FF2B5EF4-FFF2-40B4-BE49-F238E27FC236}">
                <a16:creationId xmlns:a16="http://schemas.microsoft.com/office/drawing/2014/main" id="{82615D25-C557-5870-DF05-C7A92A267CFC}"/>
              </a:ext>
            </a:extLst>
          </p:cNvPr>
          <p:cNvSpPr/>
          <p:nvPr/>
        </p:nvSpPr>
        <p:spPr>
          <a:xfrm>
            <a:off x="9060822" y="49994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8" name="Rectangle 57">
            <a:extLst>
              <a:ext uri="{FF2B5EF4-FFF2-40B4-BE49-F238E27FC236}">
                <a16:creationId xmlns:a16="http://schemas.microsoft.com/office/drawing/2014/main" id="{E492402E-1C21-8D95-5FAE-AA8E51AD4899}"/>
              </a:ext>
            </a:extLst>
          </p:cNvPr>
          <p:cNvSpPr/>
          <p:nvPr/>
        </p:nvSpPr>
        <p:spPr>
          <a:xfrm>
            <a:off x="5029795" y="498978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9" name="Rectangle 58">
            <a:extLst>
              <a:ext uri="{FF2B5EF4-FFF2-40B4-BE49-F238E27FC236}">
                <a16:creationId xmlns:a16="http://schemas.microsoft.com/office/drawing/2014/main" id="{9A6F2197-3301-028C-B720-F49CEF736953}"/>
              </a:ext>
            </a:extLst>
          </p:cNvPr>
          <p:cNvSpPr/>
          <p:nvPr/>
        </p:nvSpPr>
        <p:spPr>
          <a:xfrm>
            <a:off x="9023191" y="6024059"/>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0" name="Rectangle 59">
            <a:extLst>
              <a:ext uri="{FF2B5EF4-FFF2-40B4-BE49-F238E27FC236}">
                <a16:creationId xmlns:a16="http://schemas.microsoft.com/office/drawing/2014/main" id="{E0C6CE5C-BF9E-64F7-8643-A5820E90826B}"/>
              </a:ext>
            </a:extLst>
          </p:cNvPr>
          <p:cNvSpPr/>
          <p:nvPr/>
        </p:nvSpPr>
        <p:spPr>
          <a:xfrm>
            <a:off x="9290901" y="6028631"/>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1" name="Rectangle 60">
            <a:extLst>
              <a:ext uri="{FF2B5EF4-FFF2-40B4-BE49-F238E27FC236}">
                <a16:creationId xmlns:a16="http://schemas.microsoft.com/office/drawing/2014/main" id="{FBB15C7C-31EE-536C-D163-8C72EFE7BC21}"/>
              </a:ext>
            </a:extLst>
          </p:cNvPr>
          <p:cNvSpPr/>
          <p:nvPr/>
        </p:nvSpPr>
        <p:spPr>
          <a:xfrm>
            <a:off x="5361679" y="5523188"/>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Name</a:t>
            </a:r>
            <a:endParaRPr lang="en-US" dirty="0"/>
          </a:p>
        </p:txBody>
      </p:sp>
      <p:sp>
        <p:nvSpPr>
          <p:cNvPr id="62" name="Rectangle 61">
            <a:extLst>
              <a:ext uri="{FF2B5EF4-FFF2-40B4-BE49-F238E27FC236}">
                <a16:creationId xmlns:a16="http://schemas.microsoft.com/office/drawing/2014/main" id="{9020F532-1D49-5F48-0B98-3F50F2D7A5FF}"/>
              </a:ext>
            </a:extLst>
          </p:cNvPr>
          <p:cNvSpPr/>
          <p:nvPr/>
        </p:nvSpPr>
        <p:spPr>
          <a:xfrm>
            <a:off x="7076632" y="5532843"/>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Varchar(20)</a:t>
            </a:r>
          </a:p>
        </p:txBody>
      </p:sp>
      <p:sp>
        <p:nvSpPr>
          <p:cNvPr id="21" name="Rectangle 20">
            <a:extLst>
              <a:ext uri="{FF2B5EF4-FFF2-40B4-BE49-F238E27FC236}">
                <a16:creationId xmlns:a16="http://schemas.microsoft.com/office/drawing/2014/main" id="{2B46E9E0-0B1C-BB24-65C2-EFF03368053E}"/>
              </a:ext>
            </a:extLst>
          </p:cNvPr>
          <p:cNvSpPr/>
          <p:nvPr/>
        </p:nvSpPr>
        <p:spPr>
          <a:xfrm>
            <a:off x="5361679" y="6024235"/>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SPI</a:t>
            </a:r>
            <a:endParaRPr lang="en-US" dirty="0"/>
          </a:p>
        </p:txBody>
      </p:sp>
      <p:sp>
        <p:nvSpPr>
          <p:cNvPr id="22" name="Rectangle 21">
            <a:extLst>
              <a:ext uri="{FF2B5EF4-FFF2-40B4-BE49-F238E27FC236}">
                <a16:creationId xmlns:a16="http://schemas.microsoft.com/office/drawing/2014/main" id="{D595B85D-C051-62F7-417B-C03416FF3E33}"/>
              </a:ext>
            </a:extLst>
          </p:cNvPr>
          <p:cNvSpPr/>
          <p:nvPr/>
        </p:nvSpPr>
        <p:spPr>
          <a:xfrm>
            <a:off x="7076632" y="6033890"/>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Decimal(4,2)</a:t>
            </a:r>
          </a:p>
        </p:txBody>
      </p:sp>
      <p:sp>
        <p:nvSpPr>
          <p:cNvPr id="23" name="Rectangle 22">
            <a:extLst>
              <a:ext uri="{FF2B5EF4-FFF2-40B4-BE49-F238E27FC236}">
                <a16:creationId xmlns:a16="http://schemas.microsoft.com/office/drawing/2014/main" id="{1765236D-6A52-6024-F9CE-B453838F6110}"/>
              </a:ext>
            </a:extLst>
          </p:cNvPr>
          <p:cNvSpPr/>
          <p:nvPr/>
        </p:nvSpPr>
        <p:spPr>
          <a:xfrm>
            <a:off x="9060822" y="552318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Tree>
    <p:extLst>
      <p:ext uri="{BB962C8B-B14F-4D97-AF65-F5344CB8AC3E}">
        <p14:creationId xmlns:p14="http://schemas.microsoft.com/office/powerpoint/2010/main" val="31484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2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5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5" grpId="0"/>
      <p:bldP spid="18" grpId="0" animBg="1"/>
      <p:bldP spid="19" grpId="0" animBg="1"/>
      <p:bldP spid="20" grpId="0" animBg="1"/>
      <p:bldP spid="25" grpId="0" animBg="1"/>
      <p:bldP spid="26" grpId="0" animBg="1"/>
      <p:bldP spid="27" grpId="0" animBg="1"/>
      <p:bldP spid="28" grpId="0" animBg="1"/>
      <p:bldP spid="29" grpId="0" animBg="1"/>
      <p:bldP spid="31" grpId="0" animBg="1"/>
      <p:bldP spid="32" grpId="0" animBg="1"/>
      <p:bldP spid="33" grpId="0" animBg="1"/>
      <p:bldP spid="34" grpId="0" animBg="1"/>
      <p:bldP spid="48" grpId="0" animBg="1"/>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21"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1231-2780-9C1E-9EBC-9D25CBB1F79C}"/>
              </a:ext>
            </a:extLst>
          </p:cNvPr>
          <p:cNvSpPr>
            <a:spLocks noGrp="1"/>
          </p:cNvSpPr>
          <p:nvPr>
            <p:ph type="title"/>
          </p:nvPr>
        </p:nvSpPr>
        <p:spPr/>
        <p:txBody>
          <a:bodyPr/>
          <a:lstStyle/>
          <a:p>
            <a:r>
              <a:rPr lang="en-US" dirty="0"/>
              <a:t>Create</a:t>
            </a:r>
            <a:endParaRPr lang="en-IN" dirty="0"/>
          </a:p>
        </p:txBody>
      </p:sp>
      <p:sp>
        <p:nvSpPr>
          <p:cNvPr id="3" name="Content Placeholder 2">
            <a:extLst>
              <a:ext uri="{FF2B5EF4-FFF2-40B4-BE49-F238E27FC236}">
                <a16:creationId xmlns:a16="http://schemas.microsoft.com/office/drawing/2014/main" id="{6E3F65AF-A804-729D-48D8-782A6A95A380}"/>
              </a:ext>
            </a:extLst>
          </p:cNvPr>
          <p:cNvSpPr>
            <a:spLocks noGrp="1"/>
          </p:cNvSpPr>
          <p:nvPr>
            <p:ph idx="1"/>
          </p:nvPr>
        </p:nvSpPr>
        <p:spPr>
          <a:xfrm>
            <a:off x="131180" y="863444"/>
            <a:ext cx="9614697" cy="5590565"/>
          </a:xfrm>
        </p:spPr>
        <p:txBody>
          <a:bodyPr/>
          <a:lstStyle/>
          <a:p>
            <a:r>
              <a:rPr lang="en-IN" dirty="0"/>
              <a:t>Create statement is used to create either </a:t>
            </a:r>
            <a:r>
              <a:rPr lang="en-IN" b="1" dirty="0">
                <a:solidFill>
                  <a:srgbClr val="C00000"/>
                </a:solidFill>
              </a:rPr>
              <a:t>Database</a:t>
            </a:r>
            <a:r>
              <a:rPr lang="en-IN" dirty="0"/>
              <a:t> or </a:t>
            </a:r>
            <a:r>
              <a:rPr lang="en-IN" b="1" dirty="0">
                <a:solidFill>
                  <a:srgbClr val="C00000"/>
                </a:solidFill>
              </a:rPr>
              <a:t>Database Objects</a:t>
            </a:r>
            <a:r>
              <a:rPr lang="en-IN" dirty="0"/>
              <a:t>.</a:t>
            </a:r>
          </a:p>
          <a:p>
            <a:endParaRPr lang="en-IN" dirty="0"/>
          </a:p>
          <a:p>
            <a:endParaRPr lang="en-IN" dirty="0"/>
          </a:p>
          <a:p>
            <a:r>
              <a:rPr lang="en-US" dirty="0"/>
              <a:t>The CREATE TABLE statement is used to create a new table in a database.</a:t>
            </a:r>
          </a:p>
          <a:p>
            <a:endParaRPr lang="en-IN" dirty="0"/>
          </a:p>
        </p:txBody>
      </p:sp>
      <p:sp>
        <p:nvSpPr>
          <p:cNvPr id="4" name="Rectangle 3">
            <a:extLst>
              <a:ext uri="{FF2B5EF4-FFF2-40B4-BE49-F238E27FC236}">
                <a16:creationId xmlns:a16="http://schemas.microsoft.com/office/drawing/2014/main" id="{13636CFD-8E3E-F803-1065-0BE9B7016FC6}"/>
              </a:ext>
            </a:extLst>
          </p:cNvPr>
          <p:cNvSpPr/>
          <p:nvPr/>
        </p:nvSpPr>
        <p:spPr>
          <a:xfrm>
            <a:off x="10320756" y="1025490"/>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5" name="Rectangle 4">
            <a:extLst>
              <a:ext uri="{FF2B5EF4-FFF2-40B4-BE49-F238E27FC236}">
                <a16:creationId xmlns:a16="http://schemas.microsoft.com/office/drawing/2014/main" id="{8BE13715-D897-BC80-204A-54BCAC62DA85}"/>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6" name="Rectangle 5">
            <a:extLst>
              <a:ext uri="{FF2B5EF4-FFF2-40B4-BE49-F238E27FC236}">
                <a16:creationId xmlns:a16="http://schemas.microsoft.com/office/drawing/2014/main" id="{40463FA5-0D28-7259-9261-7144CDDF0ECD}"/>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7" name="Rectangle 6">
            <a:extLst>
              <a:ext uri="{FF2B5EF4-FFF2-40B4-BE49-F238E27FC236}">
                <a16:creationId xmlns:a16="http://schemas.microsoft.com/office/drawing/2014/main" id="{F1A10102-77DB-B8C5-063D-92AC171806E8}"/>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8" name="Rectangle 7">
            <a:extLst>
              <a:ext uri="{FF2B5EF4-FFF2-40B4-BE49-F238E27FC236}">
                <a16:creationId xmlns:a16="http://schemas.microsoft.com/office/drawing/2014/main" id="{EE36AFAF-8873-E110-3159-1DEE43B10D1B}"/>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9" name="Rectangle 8">
            <a:extLst>
              <a:ext uri="{FF2B5EF4-FFF2-40B4-BE49-F238E27FC236}">
                <a16:creationId xmlns:a16="http://schemas.microsoft.com/office/drawing/2014/main" id="{7D9946EE-9A58-FAFF-EB48-7C839D8E509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10" name="Rectangle 9">
            <a:extLst>
              <a:ext uri="{FF2B5EF4-FFF2-40B4-BE49-F238E27FC236}">
                <a16:creationId xmlns:a16="http://schemas.microsoft.com/office/drawing/2014/main" id="{F5EEBBC8-11DB-3F52-4FA6-A23D0B0E2E1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11" name="Rectangle 10">
            <a:extLst>
              <a:ext uri="{FF2B5EF4-FFF2-40B4-BE49-F238E27FC236}">
                <a16:creationId xmlns:a16="http://schemas.microsoft.com/office/drawing/2014/main" id="{721CC5D3-5AC4-12C9-B3A9-7F6139348E8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12" name="Rectangle 11">
            <a:extLst>
              <a:ext uri="{FF2B5EF4-FFF2-40B4-BE49-F238E27FC236}">
                <a16:creationId xmlns:a16="http://schemas.microsoft.com/office/drawing/2014/main" id="{21740458-4B0D-E135-A607-0C8AE0C40DC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13" name="Rectangle 12">
            <a:extLst>
              <a:ext uri="{FF2B5EF4-FFF2-40B4-BE49-F238E27FC236}">
                <a16:creationId xmlns:a16="http://schemas.microsoft.com/office/drawing/2014/main" id="{EAB38EA3-0DDA-9DB1-0AF0-677AA318A7D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14" name="TextBox 13">
            <a:extLst>
              <a:ext uri="{FF2B5EF4-FFF2-40B4-BE49-F238E27FC236}">
                <a16:creationId xmlns:a16="http://schemas.microsoft.com/office/drawing/2014/main" id="{56079912-D714-6D78-008B-153451F615E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08A30ADB-499D-CF95-E7F2-E53847A93603}"/>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4ADC4F-D247-C1A0-CF7F-82515C6B5136}"/>
              </a:ext>
            </a:extLst>
          </p:cNvPr>
          <p:cNvSpPr/>
          <p:nvPr/>
        </p:nvSpPr>
        <p:spPr>
          <a:xfrm>
            <a:off x="256803" y="1411899"/>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Create Table</a:t>
            </a:r>
            <a:endParaRPr lang="en-US" sz="2400" b="1" dirty="0">
              <a:solidFill>
                <a:schemeClr val="bg1"/>
              </a:solidFill>
            </a:endParaRPr>
          </a:p>
        </p:txBody>
      </p:sp>
      <p:cxnSp>
        <p:nvCxnSpPr>
          <p:cNvPr id="17" name="Straight Connector 16">
            <a:extLst>
              <a:ext uri="{FF2B5EF4-FFF2-40B4-BE49-F238E27FC236}">
                <a16:creationId xmlns:a16="http://schemas.microsoft.com/office/drawing/2014/main" id="{E071D468-FF8D-1CC6-9B50-05DA06C92CA3}"/>
              </a:ext>
            </a:extLst>
          </p:cNvPr>
          <p:cNvCxnSpPr/>
          <p:nvPr/>
        </p:nvCxnSpPr>
        <p:spPr>
          <a:xfrm>
            <a:off x="1799129" y="1873564"/>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E59F5E93-B23B-763F-642B-666DA6EFA180}"/>
              </a:ext>
            </a:extLst>
          </p:cNvPr>
          <p:cNvSpPr txBox="1"/>
          <p:nvPr/>
        </p:nvSpPr>
        <p:spPr>
          <a:xfrm>
            <a:off x="448519" y="2653519"/>
            <a:ext cx="1035152" cy="369332"/>
          </a:xfrm>
          <a:prstGeom prst="rect">
            <a:avLst/>
          </a:prstGeom>
          <a:noFill/>
        </p:spPr>
        <p:txBody>
          <a:bodyPr wrap="square" rtlCol="0">
            <a:spAutoFit/>
          </a:bodyPr>
          <a:lstStyle/>
          <a:p>
            <a:r>
              <a:rPr lang="en-US" b="1" u="sng" dirty="0"/>
              <a:t>Syntax</a:t>
            </a:r>
          </a:p>
        </p:txBody>
      </p:sp>
      <p:sp>
        <p:nvSpPr>
          <p:cNvPr id="18" name="Rectangle 17">
            <a:extLst>
              <a:ext uri="{FF2B5EF4-FFF2-40B4-BE49-F238E27FC236}">
                <a16:creationId xmlns:a16="http://schemas.microsoft.com/office/drawing/2014/main" id="{F4CAF1B6-854C-565A-C660-10A0B3AB2B54}"/>
              </a:ext>
            </a:extLst>
          </p:cNvPr>
          <p:cNvSpPr/>
          <p:nvPr/>
        </p:nvSpPr>
        <p:spPr>
          <a:xfrm>
            <a:off x="869773" y="2978108"/>
            <a:ext cx="8876103" cy="1989469"/>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C85EFC76-17A3-E6B0-8C97-426CF0B8EE0F}"/>
              </a:ext>
            </a:extLst>
          </p:cNvPr>
          <p:cNvSpPr/>
          <p:nvPr/>
        </p:nvSpPr>
        <p:spPr>
          <a:xfrm>
            <a:off x="1051909" y="314362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CREATE</a:t>
            </a:r>
            <a:endParaRPr lang="en-US" dirty="0">
              <a:solidFill>
                <a:srgbClr val="0000FF"/>
              </a:solidFill>
            </a:endParaRPr>
          </a:p>
        </p:txBody>
      </p:sp>
      <p:sp>
        <p:nvSpPr>
          <p:cNvPr id="20" name="Rectangle 19">
            <a:extLst>
              <a:ext uri="{FF2B5EF4-FFF2-40B4-BE49-F238E27FC236}">
                <a16:creationId xmlns:a16="http://schemas.microsoft.com/office/drawing/2014/main" id="{999975C5-8D10-4459-FBBB-DDBD089B5BB9}"/>
              </a:ext>
            </a:extLst>
          </p:cNvPr>
          <p:cNvSpPr/>
          <p:nvPr/>
        </p:nvSpPr>
        <p:spPr>
          <a:xfrm>
            <a:off x="2155517" y="3143623"/>
            <a:ext cx="104264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25" name="Rectangle 24">
            <a:extLst>
              <a:ext uri="{FF2B5EF4-FFF2-40B4-BE49-F238E27FC236}">
                <a16:creationId xmlns:a16="http://schemas.microsoft.com/office/drawing/2014/main" id="{866710C9-E91E-2175-3D1D-CADF0118BD9D}"/>
              </a:ext>
            </a:extLst>
          </p:cNvPr>
          <p:cNvSpPr/>
          <p:nvPr/>
        </p:nvSpPr>
        <p:spPr>
          <a:xfrm>
            <a:off x="3321687" y="3143623"/>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26" name="Rectangle 25">
            <a:extLst>
              <a:ext uri="{FF2B5EF4-FFF2-40B4-BE49-F238E27FC236}">
                <a16:creationId xmlns:a16="http://schemas.microsoft.com/office/drawing/2014/main" id="{436FF250-0DC9-58E1-054E-E6CE92325DFC}"/>
              </a:ext>
            </a:extLst>
          </p:cNvPr>
          <p:cNvSpPr/>
          <p:nvPr/>
        </p:nvSpPr>
        <p:spPr>
          <a:xfrm>
            <a:off x="5373609" y="3143623"/>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ColumnName1</a:t>
            </a:r>
            <a:endParaRPr lang="en-US" dirty="0"/>
          </a:p>
        </p:txBody>
      </p:sp>
      <p:sp>
        <p:nvSpPr>
          <p:cNvPr id="27" name="Rectangle 26">
            <a:extLst>
              <a:ext uri="{FF2B5EF4-FFF2-40B4-BE49-F238E27FC236}">
                <a16:creationId xmlns:a16="http://schemas.microsoft.com/office/drawing/2014/main" id="{02D982CD-E857-1F44-510F-C945B8CC37E4}"/>
              </a:ext>
            </a:extLst>
          </p:cNvPr>
          <p:cNvSpPr/>
          <p:nvPr/>
        </p:nvSpPr>
        <p:spPr>
          <a:xfrm>
            <a:off x="7088562" y="3153278"/>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0000FF"/>
                </a:solidFill>
              </a:rPr>
              <a:t>(Size</a:t>
            </a:r>
            <a:r>
              <a:rPr lang="en-US" dirty="0"/>
              <a:t>)</a:t>
            </a:r>
            <a:endParaRPr lang="en-US" dirty="0">
              <a:ln w="0"/>
              <a:solidFill>
                <a:schemeClr val="tx1"/>
              </a:solidFill>
            </a:endParaRPr>
          </a:p>
        </p:txBody>
      </p:sp>
      <p:sp>
        <p:nvSpPr>
          <p:cNvPr id="28" name="Rectangle 27">
            <a:extLst>
              <a:ext uri="{FF2B5EF4-FFF2-40B4-BE49-F238E27FC236}">
                <a16:creationId xmlns:a16="http://schemas.microsoft.com/office/drawing/2014/main" id="{F01A3E6C-4B2C-99D5-85DA-A1337C28D372}"/>
              </a:ext>
            </a:extLst>
          </p:cNvPr>
          <p:cNvSpPr/>
          <p:nvPr/>
        </p:nvSpPr>
        <p:spPr>
          <a:xfrm>
            <a:off x="9072752" y="315327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9" name="Rectangle 28">
            <a:extLst>
              <a:ext uri="{FF2B5EF4-FFF2-40B4-BE49-F238E27FC236}">
                <a16:creationId xmlns:a16="http://schemas.microsoft.com/office/drawing/2014/main" id="{50BCA982-79EC-A123-9C85-A27260D45810}"/>
              </a:ext>
            </a:extLst>
          </p:cNvPr>
          <p:cNvSpPr/>
          <p:nvPr/>
        </p:nvSpPr>
        <p:spPr>
          <a:xfrm>
            <a:off x="5041725" y="3143623"/>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1" name="Rectangle 30">
            <a:extLst>
              <a:ext uri="{FF2B5EF4-FFF2-40B4-BE49-F238E27FC236}">
                <a16:creationId xmlns:a16="http://schemas.microsoft.com/office/drawing/2014/main" id="{1DF91C4F-6558-3F99-FD89-60A67062BC6C}"/>
              </a:ext>
            </a:extLst>
          </p:cNvPr>
          <p:cNvSpPr/>
          <p:nvPr/>
        </p:nvSpPr>
        <p:spPr>
          <a:xfrm>
            <a:off x="5007127" y="4376122"/>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2" name="Rectangle 31">
            <a:extLst>
              <a:ext uri="{FF2B5EF4-FFF2-40B4-BE49-F238E27FC236}">
                <a16:creationId xmlns:a16="http://schemas.microsoft.com/office/drawing/2014/main" id="{98C26F46-3637-DFB7-0FBA-7C5E8C0CE173}"/>
              </a:ext>
            </a:extLst>
          </p:cNvPr>
          <p:cNvSpPr/>
          <p:nvPr/>
        </p:nvSpPr>
        <p:spPr>
          <a:xfrm>
            <a:off x="5274837" y="438069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075FAC96-5E68-83FB-E11A-5CE6778A2159}"/>
              </a:ext>
            </a:extLst>
          </p:cNvPr>
          <p:cNvSpPr/>
          <p:nvPr/>
        </p:nvSpPr>
        <p:spPr>
          <a:xfrm>
            <a:off x="5373609" y="3677023"/>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ColumnName2</a:t>
            </a:r>
            <a:endParaRPr lang="en-US" dirty="0"/>
          </a:p>
        </p:txBody>
      </p:sp>
      <p:sp>
        <p:nvSpPr>
          <p:cNvPr id="34" name="Rectangle 33">
            <a:extLst>
              <a:ext uri="{FF2B5EF4-FFF2-40B4-BE49-F238E27FC236}">
                <a16:creationId xmlns:a16="http://schemas.microsoft.com/office/drawing/2014/main" id="{30C487F2-812D-8AA8-7883-103E819A8835}"/>
              </a:ext>
            </a:extLst>
          </p:cNvPr>
          <p:cNvSpPr/>
          <p:nvPr/>
        </p:nvSpPr>
        <p:spPr>
          <a:xfrm>
            <a:off x="7088562" y="3686678"/>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0000FF"/>
                </a:solidFill>
              </a:rPr>
              <a:t>(Size</a:t>
            </a:r>
            <a:r>
              <a:rPr lang="en-US" dirty="0"/>
              <a:t>)</a:t>
            </a:r>
            <a:endParaRPr lang="en-US" dirty="0">
              <a:ln w="0"/>
              <a:solidFill>
                <a:schemeClr val="tx1"/>
              </a:solidFill>
            </a:endParaRPr>
          </a:p>
        </p:txBody>
      </p:sp>
      <p:sp>
        <p:nvSpPr>
          <p:cNvPr id="48" name="Rectangle 47">
            <a:extLst>
              <a:ext uri="{FF2B5EF4-FFF2-40B4-BE49-F238E27FC236}">
                <a16:creationId xmlns:a16="http://schemas.microsoft.com/office/drawing/2014/main" id="{F7BD0342-1C72-35A8-72BD-EF6EBF3518FD}"/>
              </a:ext>
            </a:extLst>
          </p:cNvPr>
          <p:cNvSpPr/>
          <p:nvPr/>
        </p:nvSpPr>
        <p:spPr>
          <a:xfrm>
            <a:off x="9072751" y="368667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9" name="Rectangle 48">
            <a:extLst>
              <a:ext uri="{FF2B5EF4-FFF2-40B4-BE49-F238E27FC236}">
                <a16:creationId xmlns:a16="http://schemas.microsoft.com/office/drawing/2014/main" id="{288AE983-5429-9653-9BCB-95EBA05CD802}"/>
              </a:ext>
            </a:extLst>
          </p:cNvPr>
          <p:cNvSpPr/>
          <p:nvPr/>
        </p:nvSpPr>
        <p:spPr>
          <a:xfrm>
            <a:off x="6821409" y="4259908"/>
            <a:ext cx="685800" cy="224028"/>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50" name="TextBox 49">
            <a:extLst>
              <a:ext uri="{FF2B5EF4-FFF2-40B4-BE49-F238E27FC236}">
                <a16:creationId xmlns:a16="http://schemas.microsoft.com/office/drawing/2014/main" id="{D27FC13D-78E9-50F6-8ADB-773DDA118EB4}"/>
              </a:ext>
            </a:extLst>
          </p:cNvPr>
          <p:cNvSpPr txBox="1"/>
          <p:nvPr/>
        </p:nvSpPr>
        <p:spPr>
          <a:xfrm>
            <a:off x="415531" y="4950019"/>
            <a:ext cx="1274826" cy="369332"/>
          </a:xfrm>
          <a:prstGeom prst="rect">
            <a:avLst/>
          </a:prstGeom>
          <a:noFill/>
        </p:spPr>
        <p:txBody>
          <a:bodyPr wrap="square" rtlCol="0">
            <a:spAutoFit/>
          </a:bodyPr>
          <a:lstStyle/>
          <a:p>
            <a:r>
              <a:rPr lang="en-US" b="1" u="sng" dirty="0"/>
              <a:t>Example : 2</a:t>
            </a:r>
          </a:p>
        </p:txBody>
      </p:sp>
      <p:sp>
        <p:nvSpPr>
          <p:cNvPr id="51" name="Rectangle 50">
            <a:extLst>
              <a:ext uri="{FF2B5EF4-FFF2-40B4-BE49-F238E27FC236}">
                <a16:creationId xmlns:a16="http://schemas.microsoft.com/office/drawing/2014/main" id="{1A1FFBB4-6CDC-9433-DACD-1571B95D7B3B}"/>
              </a:ext>
            </a:extLst>
          </p:cNvPr>
          <p:cNvSpPr/>
          <p:nvPr/>
        </p:nvSpPr>
        <p:spPr>
          <a:xfrm>
            <a:off x="836785" y="5274609"/>
            <a:ext cx="8876103" cy="1214126"/>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3178C7C8-9CDE-B807-F868-28875B8B39BC}"/>
              </a:ext>
            </a:extLst>
          </p:cNvPr>
          <p:cNvSpPr/>
          <p:nvPr/>
        </p:nvSpPr>
        <p:spPr>
          <a:xfrm>
            <a:off x="1018921" y="544012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CREATE</a:t>
            </a:r>
            <a:endParaRPr lang="en-US" dirty="0">
              <a:solidFill>
                <a:srgbClr val="0000FF"/>
              </a:solidFill>
            </a:endParaRPr>
          </a:p>
        </p:txBody>
      </p:sp>
      <p:sp>
        <p:nvSpPr>
          <p:cNvPr id="53" name="Rectangle 52">
            <a:extLst>
              <a:ext uri="{FF2B5EF4-FFF2-40B4-BE49-F238E27FC236}">
                <a16:creationId xmlns:a16="http://schemas.microsoft.com/office/drawing/2014/main" id="{8C0C4289-7232-435A-D2D7-3230C60B282B}"/>
              </a:ext>
            </a:extLst>
          </p:cNvPr>
          <p:cNvSpPr/>
          <p:nvPr/>
        </p:nvSpPr>
        <p:spPr>
          <a:xfrm>
            <a:off x="2122529" y="5440123"/>
            <a:ext cx="104264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54" name="Rectangle 53">
            <a:extLst>
              <a:ext uri="{FF2B5EF4-FFF2-40B4-BE49-F238E27FC236}">
                <a16:creationId xmlns:a16="http://schemas.microsoft.com/office/drawing/2014/main" id="{66E55204-B856-6536-09D6-03B09318AD77}"/>
              </a:ext>
            </a:extLst>
          </p:cNvPr>
          <p:cNvSpPr/>
          <p:nvPr/>
        </p:nvSpPr>
        <p:spPr>
          <a:xfrm>
            <a:off x="3288699" y="5440123"/>
            <a:ext cx="16067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Employee</a:t>
            </a:r>
          </a:p>
        </p:txBody>
      </p:sp>
      <p:sp>
        <p:nvSpPr>
          <p:cNvPr id="55" name="Rectangle 54">
            <a:extLst>
              <a:ext uri="{FF2B5EF4-FFF2-40B4-BE49-F238E27FC236}">
                <a16:creationId xmlns:a16="http://schemas.microsoft.com/office/drawing/2014/main" id="{972ABD26-4637-22A6-7A67-7A087D1D2CF3}"/>
              </a:ext>
            </a:extLst>
          </p:cNvPr>
          <p:cNvSpPr/>
          <p:nvPr/>
        </p:nvSpPr>
        <p:spPr>
          <a:xfrm>
            <a:off x="5340621" y="5440123"/>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err="1"/>
              <a:t>Emp_ID</a:t>
            </a:r>
            <a:endParaRPr lang="en-US" dirty="0"/>
          </a:p>
        </p:txBody>
      </p:sp>
      <p:sp>
        <p:nvSpPr>
          <p:cNvPr id="56" name="Rectangle 55">
            <a:extLst>
              <a:ext uri="{FF2B5EF4-FFF2-40B4-BE49-F238E27FC236}">
                <a16:creationId xmlns:a16="http://schemas.microsoft.com/office/drawing/2014/main" id="{BB71F58C-7D66-6449-A6F7-5083F778D717}"/>
              </a:ext>
            </a:extLst>
          </p:cNvPr>
          <p:cNvSpPr/>
          <p:nvPr/>
        </p:nvSpPr>
        <p:spPr>
          <a:xfrm>
            <a:off x="7055574" y="5449778"/>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a:t>
            </a:r>
            <a:endParaRPr lang="en-US" dirty="0">
              <a:ln w="0"/>
              <a:solidFill>
                <a:schemeClr val="tx1"/>
              </a:solidFill>
            </a:endParaRPr>
          </a:p>
        </p:txBody>
      </p:sp>
      <p:sp>
        <p:nvSpPr>
          <p:cNvPr id="57" name="Rectangle 56">
            <a:extLst>
              <a:ext uri="{FF2B5EF4-FFF2-40B4-BE49-F238E27FC236}">
                <a16:creationId xmlns:a16="http://schemas.microsoft.com/office/drawing/2014/main" id="{82615D25-C557-5870-DF05-C7A92A267CFC}"/>
              </a:ext>
            </a:extLst>
          </p:cNvPr>
          <p:cNvSpPr/>
          <p:nvPr/>
        </p:nvSpPr>
        <p:spPr>
          <a:xfrm>
            <a:off x="9039764" y="544977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8" name="Rectangle 57">
            <a:extLst>
              <a:ext uri="{FF2B5EF4-FFF2-40B4-BE49-F238E27FC236}">
                <a16:creationId xmlns:a16="http://schemas.microsoft.com/office/drawing/2014/main" id="{E492402E-1C21-8D95-5FAE-AA8E51AD4899}"/>
              </a:ext>
            </a:extLst>
          </p:cNvPr>
          <p:cNvSpPr/>
          <p:nvPr/>
        </p:nvSpPr>
        <p:spPr>
          <a:xfrm>
            <a:off x="5008737" y="5440123"/>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9" name="Rectangle 58">
            <a:extLst>
              <a:ext uri="{FF2B5EF4-FFF2-40B4-BE49-F238E27FC236}">
                <a16:creationId xmlns:a16="http://schemas.microsoft.com/office/drawing/2014/main" id="{9A6F2197-3301-028C-B720-F49CEF736953}"/>
              </a:ext>
            </a:extLst>
          </p:cNvPr>
          <p:cNvSpPr/>
          <p:nvPr/>
        </p:nvSpPr>
        <p:spPr>
          <a:xfrm>
            <a:off x="9026075" y="5978606"/>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0" name="Rectangle 59">
            <a:extLst>
              <a:ext uri="{FF2B5EF4-FFF2-40B4-BE49-F238E27FC236}">
                <a16:creationId xmlns:a16="http://schemas.microsoft.com/office/drawing/2014/main" id="{E0C6CE5C-BF9E-64F7-8643-A5820E90826B}"/>
              </a:ext>
            </a:extLst>
          </p:cNvPr>
          <p:cNvSpPr/>
          <p:nvPr/>
        </p:nvSpPr>
        <p:spPr>
          <a:xfrm>
            <a:off x="9293785" y="59831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1" name="Rectangle 60">
            <a:extLst>
              <a:ext uri="{FF2B5EF4-FFF2-40B4-BE49-F238E27FC236}">
                <a16:creationId xmlns:a16="http://schemas.microsoft.com/office/drawing/2014/main" id="{FBB15C7C-31EE-536C-D163-8C72EFE7BC21}"/>
              </a:ext>
            </a:extLst>
          </p:cNvPr>
          <p:cNvSpPr/>
          <p:nvPr/>
        </p:nvSpPr>
        <p:spPr>
          <a:xfrm>
            <a:off x="5340621" y="5973523"/>
            <a:ext cx="1600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err="1"/>
              <a:t>Emp_Name</a:t>
            </a:r>
            <a:endParaRPr lang="en-US" dirty="0"/>
          </a:p>
        </p:txBody>
      </p:sp>
      <p:sp>
        <p:nvSpPr>
          <p:cNvPr id="62" name="Rectangle 61">
            <a:extLst>
              <a:ext uri="{FF2B5EF4-FFF2-40B4-BE49-F238E27FC236}">
                <a16:creationId xmlns:a16="http://schemas.microsoft.com/office/drawing/2014/main" id="{9020F532-1D49-5F48-0B98-3F50F2D7A5FF}"/>
              </a:ext>
            </a:extLst>
          </p:cNvPr>
          <p:cNvSpPr/>
          <p:nvPr/>
        </p:nvSpPr>
        <p:spPr>
          <a:xfrm>
            <a:off x="7055574" y="5983178"/>
            <a:ext cx="188877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Varchar(20)</a:t>
            </a:r>
          </a:p>
        </p:txBody>
      </p:sp>
    </p:spTree>
    <p:extLst>
      <p:ext uri="{BB962C8B-B14F-4D97-AF65-F5344CB8AC3E}">
        <p14:creationId xmlns:p14="http://schemas.microsoft.com/office/powerpoint/2010/main" val="95419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5660-DFF4-EA8D-41B1-2C03665F0CD2}"/>
              </a:ext>
            </a:extLst>
          </p:cNvPr>
          <p:cNvSpPr>
            <a:spLocks noGrp="1"/>
          </p:cNvSpPr>
          <p:nvPr>
            <p:ph type="title"/>
          </p:nvPr>
        </p:nvSpPr>
        <p:spPr/>
        <p:txBody>
          <a:bodyPr/>
          <a:lstStyle/>
          <a:p>
            <a:r>
              <a:rPr lang="en-US" sz="3200" dirty="0">
                <a:solidFill>
                  <a:srgbClr val="212121"/>
                </a:solidFill>
                <a:ea typeface="Open Sans Semibold" panose="020B0706030804020204" pitchFamily="34" charset="0"/>
                <a:cs typeface="Open Sans Semibold" panose="020B0706030804020204" pitchFamily="34" charset="0"/>
              </a:rPr>
              <a:t>Insert</a:t>
            </a:r>
            <a:endParaRPr lang="en-IN" dirty="0"/>
          </a:p>
        </p:txBody>
      </p:sp>
      <p:sp>
        <p:nvSpPr>
          <p:cNvPr id="4" name="Content Placeholder 2">
            <a:extLst>
              <a:ext uri="{FF2B5EF4-FFF2-40B4-BE49-F238E27FC236}">
                <a16:creationId xmlns:a16="http://schemas.microsoft.com/office/drawing/2014/main" id="{F784D4CF-7D36-9788-6EF2-A67C232BC102}"/>
              </a:ext>
            </a:extLst>
          </p:cNvPr>
          <p:cNvSpPr>
            <a:spLocks noGrp="1"/>
          </p:cNvSpPr>
          <p:nvPr>
            <p:ph idx="1"/>
          </p:nvPr>
        </p:nvSpPr>
        <p:spPr>
          <a:xfrm>
            <a:off x="131180" y="863444"/>
            <a:ext cx="9614697" cy="5590565"/>
          </a:xfrm>
        </p:spPr>
        <p:txBody>
          <a:bodyPr/>
          <a:lstStyle/>
          <a:p>
            <a:r>
              <a:rPr lang="en-US" dirty="0"/>
              <a:t>The INSERT INTO statement is used to insert new records in a table.</a:t>
            </a:r>
          </a:p>
          <a:p>
            <a:endParaRPr lang="en-US" dirty="0"/>
          </a:p>
          <a:p>
            <a:endParaRPr lang="en-US" dirty="0"/>
          </a:p>
          <a:p>
            <a:endParaRPr lang="en-US" dirty="0"/>
          </a:p>
          <a:p>
            <a:endParaRPr lang="en-US" dirty="0"/>
          </a:p>
          <a:p>
            <a:endParaRPr lang="en-US" dirty="0"/>
          </a:p>
          <a:p>
            <a:r>
              <a:rPr lang="en-US" dirty="0"/>
              <a:t>If you are adding </a:t>
            </a:r>
            <a:r>
              <a:rPr lang="en-US" dirty="0">
                <a:solidFill>
                  <a:srgbClr val="C00000"/>
                </a:solidFill>
              </a:rPr>
              <a:t>values for all the columns </a:t>
            </a:r>
            <a:r>
              <a:rPr lang="en-US" dirty="0"/>
              <a:t>of the table, you </a:t>
            </a:r>
            <a:r>
              <a:rPr lang="en-US" dirty="0">
                <a:solidFill>
                  <a:srgbClr val="C00000"/>
                </a:solidFill>
              </a:rPr>
              <a:t>do not need to specify the column names</a:t>
            </a:r>
            <a:r>
              <a:rPr lang="en-US" dirty="0"/>
              <a:t> in the SQL query. </a:t>
            </a:r>
          </a:p>
          <a:p>
            <a:r>
              <a:rPr lang="en-US" dirty="0"/>
              <a:t>However, make sure the </a:t>
            </a:r>
            <a:r>
              <a:rPr lang="en-US" dirty="0">
                <a:solidFill>
                  <a:srgbClr val="C00000"/>
                </a:solidFill>
              </a:rPr>
              <a:t>order of the values is in the same order </a:t>
            </a:r>
            <a:r>
              <a:rPr lang="en-US" dirty="0"/>
              <a:t>as the </a:t>
            </a:r>
            <a:r>
              <a:rPr lang="en-US" dirty="0">
                <a:solidFill>
                  <a:srgbClr val="C00000"/>
                </a:solidFill>
              </a:rPr>
              <a:t>columns</a:t>
            </a:r>
            <a:r>
              <a:rPr lang="en-US" dirty="0"/>
              <a:t> in the table.</a:t>
            </a:r>
          </a:p>
          <a:p>
            <a:endParaRPr lang="en-US" dirty="0"/>
          </a:p>
          <a:p>
            <a:endParaRPr lang="en-IN" dirty="0"/>
          </a:p>
        </p:txBody>
      </p:sp>
      <p:sp>
        <p:nvSpPr>
          <p:cNvPr id="15" name="TextBox 14">
            <a:extLst>
              <a:ext uri="{FF2B5EF4-FFF2-40B4-BE49-F238E27FC236}">
                <a16:creationId xmlns:a16="http://schemas.microsoft.com/office/drawing/2014/main" id="{ABE91F4A-EA68-1E6A-8C3E-6EC8951BC1D1}"/>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6C0B2B9-A5B7-7009-C837-84ED3F8A2BD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3EF2594-80B0-D327-5C99-0AABD2700C89}"/>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DE67D88D-7C2D-1379-377E-1F9B0991906D}"/>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4BDA12B-46BE-61C3-95BF-28844523B9F5}"/>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8B7B1C5E-C720-FF06-96C4-5F64553200D5}"/>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6F2BAAEC-BE78-3857-311E-3622698CE1E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4765A0F-4185-7401-0A5B-13C1EEC515C2}"/>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EA9EA71A-3982-4E64-8192-CF26E9B5B9BF}"/>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97420B0-0A4F-9E52-E450-F4B2D2340F38}"/>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0C0F01CF-15B5-9368-23AD-BF8913219C8F}"/>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6F3A4ED-D0D8-6E10-822B-E2D9ACDB49C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TextBox 2">
            <a:extLst>
              <a:ext uri="{FF2B5EF4-FFF2-40B4-BE49-F238E27FC236}">
                <a16:creationId xmlns:a16="http://schemas.microsoft.com/office/drawing/2014/main" id="{4C65339E-1E93-C324-6E89-F1163B586C50}"/>
              </a:ext>
            </a:extLst>
          </p:cNvPr>
          <p:cNvSpPr txBox="1"/>
          <p:nvPr/>
        </p:nvSpPr>
        <p:spPr>
          <a:xfrm>
            <a:off x="443699" y="1342983"/>
            <a:ext cx="1373525" cy="369332"/>
          </a:xfrm>
          <a:prstGeom prst="rect">
            <a:avLst/>
          </a:prstGeom>
          <a:noFill/>
        </p:spPr>
        <p:txBody>
          <a:bodyPr wrap="square" rtlCol="0">
            <a:spAutoFit/>
          </a:bodyPr>
          <a:lstStyle/>
          <a:p>
            <a:r>
              <a:rPr lang="en-US" b="1" u="sng" dirty="0"/>
              <a:t>Syntax - 1</a:t>
            </a:r>
          </a:p>
        </p:txBody>
      </p:sp>
      <p:sp>
        <p:nvSpPr>
          <p:cNvPr id="5" name="Rectangle 4">
            <a:extLst>
              <a:ext uri="{FF2B5EF4-FFF2-40B4-BE49-F238E27FC236}">
                <a16:creationId xmlns:a16="http://schemas.microsoft.com/office/drawing/2014/main" id="{DD24E901-07C9-D203-2220-24CE4ED49CF2}"/>
              </a:ext>
            </a:extLst>
          </p:cNvPr>
          <p:cNvSpPr/>
          <p:nvPr/>
        </p:nvSpPr>
        <p:spPr>
          <a:xfrm>
            <a:off x="550098" y="1992585"/>
            <a:ext cx="8685815" cy="143641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B96FE1-CB2A-8AD2-1B57-206028ACD3CC}"/>
              </a:ext>
            </a:extLst>
          </p:cNvPr>
          <p:cNvSpPr/>
          <p:nvPr/>
        </p:nvSpPr>
        <p:spPr>
          <a:xfrm>
            <a:off x="631529" y="219631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7" name="Rectangle 6">
            <a:extLst>
              <a:ext uri="{FF2B5EF4-FFF2-40B4-BE49-F238E27FC236}">
                <a16:creationId xmlns:a16="http://schemas.microsoft.com/office/drawing/2014/main" id="{EA623FE5-3288-9714-F0D6-66FA4244A52B}"/>
              </a:ext>
            </a:extLst>
          </p:cNvPr>
          <p:cNvSpPr/>
          <p:nvPr/>
        </p:nvSpPr>
        <p:spPr>
          <a:xfrm>
            <a:off x="1725012" y="2196312"/>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8" name="Rectangle 7">
            <a:extLst>
              <a:ext uri="{FF2B5EF4-FFF2-40B4-BE49-F238E27FC236}">
                <a16:creationId xmlns:a16="http://schemas.microsoft.com/office/drawing/2014/main" id="{E647D374-E694-C3B0-1614-7950FE0B5911}"/>
              </a:ext>
            </a:extLst>
          </p:cNvPr>
          <p:cNvSpPr/>
          <p:nvPr/>
        </p:nvSpPr>
        <p:spPr>
          <a:xfrm>
            <a:off x="2559615" y="2196312"/>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9" name="Rectangle 8">
            <a:extLst>
              <a:ext uri="{FF2B5EF4-FFF2-40B4-BE49-F238E27FC236}">
                <a16:creationId xmlns:a16="http://schemas.microsoft.com/office/drawing/2014/main" id="{0BC274EF-99DE-5CE8-718F-5C00FD62FCA6}"/>
              </a:ext>
            </a:extLst>
          </p:cNvPr>
          <p:cNvSpPr/>
          <p:nvPr/>
        </p:nvSpPr>
        <p:spPr>
          <a:xfrm>
            <a:off x="2559931" y="2785168"/>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10" name="Rectangle 9">
            <a:extLst>
              <a:ext uri="{FF2B5EF4-FFF2-40B4-BE49-F238E27FC236}">
                <a16:creationId xmlns:a16="http://schemas.microsoft.com/office/drawing/2014/main" id="{B1FCB808-3648-ABC6-168F-2680B618BB87}"/>
              </a:ext>
            </a:extLst>
          </p:cNvPr>
          <p:cNvSpPr/>
          <p:nvPr/>
        </p:nvSpPr>
        <p:spPr>
          <a:xfrm>
            <a:off x="6817719" y="2183877"/>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B51FF629-4878-410D-AA33-12E9F8DFBBAE}"/>
              </a:ext>
            </a:extLst>
          </p:cNvPr>
          <p:cNvSpPr/>
          <p:nvPr/>
        </p:nvSpPr>
        <p:spPr>
          <a:xfrm>
            <a:off x="3995136" y="2196312"/>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9EE43300-5A86-8A91-83F9-FFF4C3A8B820}"/>
              </a:ext>
            </a:extLst>
          </p:cNvPr>
          <p:cNvSpPr/>
          <p:nvPr/>
        </p:nvSpPr>
        <p:spPr>
          <a:xfrm>
            <a:off x="8869165" y="218253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13" name="Rectangle 12">
            <a:extLst>
              <a:ext uri="{FF2B5EF4-FFF2-40B4-BE49-F238E27FC236}">
                <a16:creationId xmlns:a16="http://schemas.microsoft.com/office/drawing/2014/main" id="{2DEFA951-E533-BB6D-5743-DEF37CC372ED}"/>
              </a:ext>
            </a:extLst>
          </p:cNvPr>
          <p:cNvSpPr/>
          <p:nvPr/>
        </p:nvSpPr>
        <p:spPr>
          <a:xfrm>
            <a:off x="8761031" y="2796711"/>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4" name="Rectangle 13">
            <a:extLst>
              <a:ext uri="{FF2B5EF4-FFF2-40B4-BE49-F238E27FC236}">
                <a16:creationId xmlns:a16="http://schemas.microsoft.com/office/drawing/2014/main" id="{FF6AB5EF-4B30-E73F-535A-2A212219D186}"/>
              </a:ext>
            </a:extLst>
          </p:cNvPr>
          <p:cNvSpPr/>
          <p:nvPr/>
        </p:nvSpPr>
        <p:spPr>
          <a:xfrm>
            <a:off x="4079135" y="2775625"/>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value1</a:t>
            </a:r>
            <a:endParaRPr lang="en-US" dirty="0">
              <a:ln w="0"/>
              <a:solidFill>
                <a:schemeClr val="tx1"/>
              </a:solidFill>
            </a:endParaRPr>
          </a:p>
        </p:txBody>
      </p:sp>
      <p:sp>
        <p:nvSpPr>
          <p:cNvPr id="27" name="Rectangle 26">
            <a:extLst>
              <a:ext uri="{FF2B5EF4-FFF2-40B4-BE49-F238E27FC236}">
                <a16:creationId xmlns:a16="http://schemas.microsoft.com/office/drawing/2014/main" id="{CE349F54-4B73-4545-5449-7793AFB123C0}"/>
              </a:ext>
            </a:extLst>
          </p:cNvPr>
          <p:cNvSpPr/>
          <p:nvPr/>
        </p:nvSpPr>
        <p:spPr>
          <a:xfrm>
            <a:off x="6474187" y="2789207"/>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8B88CA2C-A3B1-A6F2-394C-043CC329B960}"/>
              </a:ext>
            </a:extLst>
          </p:cNvPr>
          <p:cNvSpPr/>
          <p:nvPr/>
        </p:nvSpPr>
        <p:spPr>
          <a:xfrm>
            <a:off x="6788740" y="2971800"/>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9" name="Rectangle 28">
            <a:extLst>
              <a:ext uri="{FF2B5EF4-FFF2-40B4-BE49-F238E27FC236}">
                <a16:creationId xmlns:a16="http://schemas.microsoft.com/office/drawing/2014/main" id="{1028BF4E-87FC-2608-9C4E-ED17219062F4}"/>
              </a:ext>
            </a:extLst>
          </p:cNvPr>
          <p:cNvSpPr/>
          <p:nvPr/>
        </p:nvSpPr>
        <p:spPr>
          <a:xfrm>
            <a:off x="5410558" y="2778242"/>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value2</a:t>
            </a:r>
            <a:endParaRPr lang="en-US" dirty="0">
              <a:ln w="0"/>
              <a:solidFill>
                <a:schemeClr val="tx1"/>
              </a:solidFill>
            </a:endParaRPr>
          </a:p>
        </p:txBody>
      </p:sp>
      <p:sp>
        <p:nvSpPr>
          <p:cNvPr id="30" name="Rectangle 29">
            <a:extLst>
              <a:ext uri="{FF2B5EF4-FFF2-40B4-BE49-F238E27FC236}">
                <a16:creationId xmlns:a16="http://schemas.microsoft.com/office/drawing/2014/main" id="{0B832BF5-0A8F-31BC-7720-9DE46C6E18B9}"/>
              </a:ext>
            </a:extLst>
          </p:cNvPr>
          <p:cNvSpPr/>
          <p:nvPr/>
        </p:nvSpPr>
        <p:spPr>
          <a:xfrm>
            <a:off x="5474609" y="2196312"/>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1" name="Rectangle 30">
            <a:extLst>
              <a:ext uri="{FF2B5EF4-FFF2-40B4-BE49-F238E27FC236}">
                <a16:creationId xmlns:a16="http://schemas.microsoft.com/office/drawing/2014/main" id="{5BC4EAB5-F7E5-D7B8-97A2-843F9C301A24}"/>
              </a:ext>
            </a:extLst>
          </p:cNvPr>
          <p:cNvSpPr/>
          <p:nvPr/>
        </p:nvSpPr>
        <p:spPr>
          <a:xfrm>
            <a:off x="7170094" y="2362200"/>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32" name="Rectangle 31">
            <a:extLst>
              <a:ext uri="{FF2B5EF4-FFF2-40B4-BE49-F238E27FC236}">
                <a16:creationId xmlns:a16="http://schemas.microsoft.com/office/drawing/2014/main" id="{CD9DCAE7-F8A9-E068-C162-B92EC5DC4455}"/>
              </a:ext>
            </a:extLst>
          </p:cNvPr>
          <p:cNvSpPr/>
          <p:nvPr/>
        </p:nvSpPr>
        <p:spPr>
          <a:xfrm>
            <a:off x="5147018" y="2775625"/>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05BF2AEC-8EAD-9121-BAF5-6C7A48908BEE}"/>
              </a:ext>
            </a:extLst>
          </p:cNvPr>
          <p:cNvSpPr/>
          <p:nvPr/>
        </p:nvSpPr>
        <p:spPr>
          <a:xfrm>
            <a:off x="3774321" y="278516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4" name="Rectangle 33">
            <a:extLst>
              <a:ext uri="{FF2B5EF4-FFF2-40B4-BE49-F238E27FC236}">
                <a16:creationId xmlns:a16="http://schemas.microsoft.com/office/drawing/2014/main" id="{EFD6BEF1-CE30-3D45-CC0D-79A17509457E}"/>
              </a:ext>
            </a:extLst>
          </p:cNvPr>
          <p:cNvSpPr/>
          <p:nvPr/>
        </p:nvSpPr>
        <p:spPr>
          <a:xfrm>
            <a:off x="8465504" y="278908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5" name="Rectangle 34">
            <a:extLst>
              <a:ext uri="{FF2B5EF4-FFF2-40B4-BE49-F238E27FC236}">
                <a16:creationId xmlns:a16="http://schemas.microsoft.com/office/drawing/2014/main" id="{82880CCB-1C21-473A-9BD9-37AD43EBE81A}"/>
              </a:ext>
            </a:extLst>
          </p:cNvPr>
          <p:cNvSpPr/>
          <p:nvPr/>
        </p:nvSpPr>
        <p:spPr>
          <a:xfrm>
            <a:off x="4293360" y="2182534"/>
            <a:ext cx="107702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a:t>
            </a:r>
            <a:endParaRPr lang="en-US" dirty="0">
              <a:ln w="0"/>
              <a:solidFill>
                <a:schemeClr val="tx1"/>
              </a:solidFill>
            </a:endParaRPr>
          </a:p>
        </p:txBody>
      </p:sp>
      <p:sp>
        <p:nvSpPr>
          <p:cNvPr id="36" name="Rectangle 35">
            <a:extLst>
              <a:ext uri="{FF2B5EF4-FFF2-40B4-BE49-F238E27FC236}">
                <a16:creationId xmlns:a16="http://schemas.microsoft.com/office/drawing/2014/main" id="{BA9CB82A-3F87-6C58-5C58-53822666A760}"/>
              </a:ext>
            </a:extLst>
          </p:cNvPr>
          <p:cNvSpPr/>
          <p:nvPr/>
        </p:nvSpPr>
        <p:spPr>
          <a:xfrm>
            <a:off x="5740492" y="2196292"/>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colum2</a:t>
            </a:r>
            <a:endParaRPr lang="en-US" dirty="0">
              <a:ln w="0"/>
              <a:solidFill>
                <a:schemeClr val="tx1"/>
              </a:solidFill>
            </a:endParaRPr>
          </a:p>
        </p:txBody>
      </p:sp>
      <p:sp>
        <p:nvSpPr>
          <p:cNvPr id="37" name="Rectangle 36">
            <a:extLst>
              <a:ext uri="{FF2B5EF4-FFF2-40B4-BE49-F238E27FC236}">
                <a16:creationId xmlns:a16="http://schemas.microsoft.com/office/drawing/2014/main" id="{47FC7806-A5F7-E702-AD0C-9AF59ADD76E7}"/>
              </a:ext>
            </a:extLst>
          </p:cNvPr>
          <p:cNvSpPr/>
          <p:nvPr/>
        </p:nvSpPr>
        <p:spPr>
          <a:xfrm>
            <a:off x="7392662" y="2789207"/>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valueN</a:t>
            </a:r>
            <a:endParaRPr lang="en-US" dirty="0">
              <a:ln w="0"/>
              <a:solidFill>
                <a:schemeClr val="tx1"/>
              </a:solidFill>
            </a:endParaRPr>
          </a:p>
        </p:txBody>
      </p:sp>
      <p:sp>
        <p:nvSpPr>
          <p:cNvPr id="38" name="Rectangle 37">
            <a:extLst>
              <a:ext uri="{FF2B5EF4-FFF2-40B4-BE49-F238E27FC236}">
                <a16:creationId xmlns:a16="http://schemas.microsoft.com/office/drawing/2014/main" id="{709E3A53-B6CC-1A81-FD47-36CA43C334A4}"/>
              </a:ext>
            </a:extLst>
          </p:cNvPr>
          <p:cNvSpPr/>
          <p:nvPr/>
        </p:nvSpPr>
        <p:spPr>
          <a:xfrm>
            <a:off x="7796762" y="2182978"/>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columN</a:t>
            </a:r>
            <a:endParaRPr lang="en-US" dirty="0">
              <a:ln w="0"/>
              <a:solidFill>
                <a:schemeClr val="tx1"/>
              </a:solidFill>
            </a:endParaRPr>
          </a:p>
        </p:txBody>
      </p:sp>
      <p:sp>
        <p:nvSpPr>
          <p:cNvPr id="39" name="TextBox 38">
            <a:extLst>
              <a:ext uri="{FF2B5EF4-FFF2-40B4-BE49-F238E27FC236}">
                <a16:creationId xmlns:a16="http://schemas.microsoft.com/office/drawing/2014/main" id="{29416D52-CB0E-2C9D-2D67-1B8E899666DF}"/>
              </a:ext>
            </a:extLst>
          </p:cNvPr>
          <p:cNvSpPr txBox="1"/>
          <p:nvPr/>
        </p:nvSpPr>
        <p:spPr>
          <a:xfrm>
            <a:off x="443699" y="5145685"/>
            <a:ext cx="1373525" cy="369332"/>
          </a:xfrm>
          <a:prstGeom prst="rect">
            <a:avLst/>
          </a:prstGeom>
          <a:noFill/>
        </p:spPr>
        <p:txBody>
          <a:bodyPr wrap="square" rtlCol="0">
            <a:spAutoFit/>
          </a:bodyPr>
          <a:lstStyle/>
          <a:p>
            <a:r>
              <a:rPr lang="en-US" b="1" u="sng" dirty="0"/>
              <a:t>Syntax - 2</a:t>
            </a:r>
          </a:p>
        </p:txBody>
      </p:sp>
      <p:sp>
        <p:nvSpPr>
          <p:cNvPr id="40" name="Rectangle 39">
            <a:extLst>
              <a:ext uri="{FF2B5EF4-FFF2-40B4-BE49-F238E27FC236}">
                <a16:creationId xmlns:a16="http://schemas.microsoft.com/office/drawing/2014/main" id="{E02D307D-0B35-B296-64F5-4176E104F5A4}"/>
              </a:ext>
            </a:extLst>
          </p:cNvPr>
          <p:cNvSpPr/>
          <p:nvPr/>
        </p:nvSpPr>
        <p:spPr>
          <a:xfrm>
            <a:off x="550098" y="5614062"/>
            <a:ext cx="8722217" cy="9144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9ABC752F-A98B-C183-8D28-C066FCFF6B82}"/>
              </a:ext>
            </a:extLst>
          </p:cNvPr>
          <p:cNvSpPr/>
          <p:nvPr/>
        </p:nvSpPr>
        <p:spPr>
          <a:xfrm>
            <a:off x="651746" y="580640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42" name="Rectangle 41">
            <a:extLst>
              <a:ext uri="{FF2B5EF4-FFF2-40B4-BE49-F238E27FC236}">
                <a16:creationId xmlns:a16="http://schemas.microsoft.com/office/drawing/2014/main" id="{4B797FEB-53F4-C900-2451-F20C961B7E21}"/>
              </a:ext>
            </a:extLst>
          </p:cNvPr>
          <p:cNvSpPr/>
          <p:nvPr/>
        </p:nvSpPr>
        <p:spPr>
          <a:xfrm>
            <a:off x="1745229" y="5806404"/>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43" name="Rectangle 42">
            <a:extLst>
              <a:ext uri="{FF2B5EF4-FFF2-40B4-BE49-F238E27FC236}">
                <a16:creationId xmlns:a16="http://schemas.microsoft.com/office/drawing/2014/main" id="{7DD38BFE-A581-6040-CC7E-EEB0E46D0790}"/>
              </a:ext>
            </a:extLst>
          </p:cNvPr>
          <p:cNvSpPr/>
          <p:nvPr/>
        </p:nvSpPr>
        <p:spPr>
          <a:xfrm>
            <a:off x="2579832" y="5806404"/>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44" name="Rectangle 43">
            <a:extLst>
              <a:ext uri="{FF2B5EF4-FFF2-40B4-BE49-F238E27FC236}">
                <a16:creationId xmlns:a16="http://schemas.microsoft.com/office/drawing/2014/main" id="{3DB0BBE9-C821-4E4F-078E-04D6B72DFC5D}"/>
              </a:ext>
            </a:extLst>
          </p:cNvPr>
          <p:cNvSpPr/>
          <p:nvPr/>
        </p:nvSpPr>
        <p:spPr>
          <a:xfrm>
            <a:off x="4013355" y="5806404"/>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45" name="Rectangle 44">
            <a:extLst>
              <a:ext uri="{FF2B5EF4-FFF2-40B4-BE49-F238E27FC236}">
                <a16:creationId xmlns:a16="http://schemas.microsoft.com/office/drawing/2014/main" id="{515CA446-8EFA-E1C8-B233-374FC7A3EA6C}"/>
              </a:ext>
            </a:extLst>
          </p:cNvPr>
          <p:cNvSpPr/>
          <p:nvPr/>
        </p:nvSpPr>
        <p:spPr>
          <a:xfrm>
            <a:off x="9019646" y="5815454"/>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6" name="Rectangle 45">
            <a:extLst>
              <a:ext uri="{FF2B5EF4-FFF2-40B4-BE49-F238E27FC236}">
                <a16:creationId xmlns:a16="http://schemas.microsoft.com/office/drawing/2014/main" id="{A8277392-6D2E-2055-4ADA-360DBFB4A662}"/>
              </a:ext>
            </a:extLst>
          </p:cNvPr>
          <p:cNvSpPr/>
          <p:nvPr/>
        </p:nvSpPr>
        <p:spPr>
          <a:xfrm>
            <a:off x="5534189" y="5796861"/>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value1</a:t>
            </a:r>
            <a:endParaRPr lang="en-US" dirty="0">
              <a:ln w="0"/>
              <a:solidFill>
                <a:schemeClr val="tx1"/>
              </a:solidFill>
            </a:endParaRPr>
          </a:p>
        </p:txBody>
      </p:sp>
      <p:sp>
        <p:nvSpPr>
          <p:cNvPr id="47" name="Rectangle 46">
            <a:extLst>
              <a:ext uri="{FF2B5EF4-FFF2-40B4-BE49-F238E27FC236}">
                <a16:creationId xmlns:a16="http://schemas.microsoft.com/office/drawing/2014/main" id="{AFDE0063-02D9-5E5B-6612-C0103FB3C25C}"/>
              </a:ext>
            </a:extLst>
          </p:cNvPr>
          <p:cNvSpPr/>
          <p:nvPr/>
        </p:nvSpPr>
        <p:spPr>
          <a:xfrm>
            <a:off x="7929241" y="58104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8" name="Rectangle 47">
            <a:extLst>
              <a:ext uri="{FF2B5EF4-FFF2-40B4-BE49-F238E27FC236}">
                <a16:creationId xmlns:a16="http://schemas.microsoft.com/office/drawing/2014/main" id="{C363AC1E-92F3-5B86-7A04-FC3A332F33B6}"/>
              </a:ext>
            </a:extLst>
          </p:cNvPr>
          <p:cNvSpPr/>
          <p:nvPr/>
        </p:nvSpPr>
        <p:spPr>
          <a:xfrm>
            <a:off x="8179832" y="6025461"/>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49" name="Rectangle 48">
            <a:extLst>
              <a:ext uri="{FF2B5EF4-FFF2-40B4-BE49-F238E27FC236}">
                <a16:creationId xmlns:a16="http://schemas.microsoft.com/office/drawing/2014/main" id="{2991A9E7-0EC1-C057-E364-4DBFC9E38808}"/>
              </a:ext>
            </a:extLst>
          </p:cNvPr>
          <p:cNvSpPr/>
          <p:nvPr/>
        </p:nvSpPr>
        <p:spPr>
          <a:xfrm>
            <a:off x="6865612" y="5799478"/>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value2</a:t>
            </a:r>
            <a:endParaRPr lang="en-US" dirty="0">
              <a:ln w="0"/>
              <a:solidFill>
                <a:schemeClr val="tx1"/>
              </a:solidFill>
            </a:endParaRPr>
          </a:p>
        </p:txBody>
      </p:sp>
      <p:sp>
        <p:nvSpPr>
          <p:cNvPr id="50" name="Rectangle 49">
            <a:extLst>
              <a:ext uri="{FF2B5EF4-FFF2-40B4-BE49-F238E27FC236}">
                <a16:creationId xmlns:a16="http://schemas.microsoft.com/office/drawing/2014/main" id="{9EF7AE8D-1C7C-CAB7-0CEA-F7843DF4CCDB}"/>
              </a:ext>
            </a:extLst>
          </p:cNvPr>
          <p:cNvSpPr/>
          <p:nvPr/>
        </p:nvSpPr>
        <p:spPr>
          <a:xfrm>
            <a:off x="6602072" y="5796861"/>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1" name="Rectangle 50">
            <a:extLst>
              <a:ext uri="{FF2B5EF4-FFF2-40B4-BE49-F238E27FC236}">
                <a16:creationId xmlns:a16="http://schemas.microsoft.com/office/drawing/2014/main" id="{74D8F6D0-C06A-8B2B-4BE2-9554A3D944B6}"/>
              </a:ext>
            </a:extLst>
          </p:cNvPr>
          <p:cNvSpPr/>
          <p:nvPr/>
        </p:nvSpPr>
        <p:spPr>
          <a:xfrm>
            <a:off x="5229375" y="580640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2" name="Rectangle 51">
            <a:extLst>
              <a:ext uri="{FF2B5EF4-FFF2-40B4-BE49-F238E27FC236}">
                <a16:creationId xmlns:a16="http://schemas.microsoft.com/office/drawing/2014/main" id="{231CC70A-76EF-124D-C076-5D4EABCC1906}"/>
              </a:ext>
            </a:extLst>
          </p:cNvPr>
          <p:cNvSpPr/>
          <p:nvPr/>
        </p:nvSpPr>
        <p:spPr>
          <a:xfrm>
            <a:off x="8726427" y="580640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Tree>
    <p:extLst>
      <p:ext uri="{BB962C8B-B14F-4D97-AF65-F5344CB8AC3E}">
        <p14:creationId xmlns:p14="http://schemas.microsoft.com/office/powerpoint/2010/main" val="28242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8"/>
                                        </p:tgtEl>
                                        <p:attrNameLst>
                                          <p:attrName>fillcolor</p:attrName>
                                        </p:attrNameLst>
                                      </p:cBhvr>
                                      <p:to>
                                        <a:srgbClr val="00B050"/>
                                      </p:to>
                                    </p:animClr>
                                    <p:set>
                                      <p:cBhvr>
                                        <p:cTn id="7" dur="2000" fill="hold"/>
                                        <p:tgtEl>
                                          <p:spTgt spid="18"/>
                                        </p:tgtEl>
                                        <p:attrNameLst>
                                          <p:attrName>fill.type</p:attrName>
                                        </p:attrNameLst>
                                      </p:cBhvr>
                                      <p:to>
                                        <p:strVal val="solid"/>
                                      </p:to>
                                    </p:set>
                                    <p:set>
                                      <p:cBhvr>
                                        <p:cTn id="8" dur="2000" fill="hold"/>
                                        <p:tgtEl>
                                          <p:spTgt spid="1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0"/>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4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4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52"/>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uiExpand="1" animBg="1"/>
      <p:bldP spid="6" grpId="0" uiExpand="1" animBg="1"/>
      <p:bldP spid="7" grpId="0" uiExpand="1" animBg="1"/>
      <p:bldP spid="8" grpId="0" uiExpand="1" animBg="1"/>
      <p:bldP spid="9" grpId="0" uiExpand="1" animBg="1"/>
      <p:bldP spid="10" grpId="0" uiExpand="1" animBg="1"/>
      <p:bldP spid="11" grpId="0" uiExpand="1" animBg="1"/>
      <p:bldP spid="12" grpId="0" uiExpand="1" animBg="1"/>
      <p:bldP spid="13" grpId="0" uiExpand="1" animBg="1"/>
      <p:bldP spid="14" grpId="0" uiExpand="1" animBg="1"/>
      <p:bldP spid="27" grpId="0" uiExpand="1" animBg="1"/>
      <p:bldP spid="28" grpId="0" uiExpand="1" animBg="1"/>
      <p:bldP spid="29" grpId="0" uiExpand="1" animBg="1"/>
      <p:bldP spid="30" grpId="0" uiExpand="1" animBg="1"/>
      <p:bldP spid="31" grpId="0" uiExpand="1" animBg="1"/>
      <p:bldP spid="32" grpId="0" uiExpand="1" animBg="1"/>
      <p:bldP spid="33" grpId="0" uiExpand="1" animBg="1"/>
      <p:bldP spid="34" grpId="0" uiExpand="1" animBg="1"/>
      <p:bldP spid="35" grpId="0" uiExpand="1" animBg="1"/>
      <p:bldP spid="36" grpId="0" uiExpand="1" animBg="1"/>
      <p:bldP spid="37" grpId="0" uiExpand="1" animBg="1"/>
      <p:bldP spid="38" grpId="0" uiExpand="1" animBg="1"/>
      <p:bldP spid="39" grpId="0"/>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5660-DFF4-EA8D-41B1-2C03665F0CD2}"/>
              </a:ext>
            </a:extLst>
          </p:cNvPr>
          <p:cNvSpPr>
            <a:spLocks noGrp="1"/>
          </p:cNvSpPr>
          <p:nvPr>
            <p:ph type="title"/>
          </p:nvPr>
        </p:nvSpPr>
        <p:spPr/>
        <p:txBody>
          <a:bodyPr/>
          <a:lstStyle/>
          <a:p>
            <a:r>
              <a:rPr lang="en-US" sz="3200" dirty="0">
                <a:solidFill>
                  <a:srgbClr val="212121"/>
                </a:solidFill>
                <a:ea typeface="Open Sans Semibold" panose="020B0706030804020204" pitchFamily="34" charset="0"/>
                <a:cs typeface="Open Sans Semibold" panose="020B0706030804020204" pitchFamily="34" charset="0"/>
              </a:rPr>
              <a:t>Insert</a:t>
            </a:r>
            <a:endParaRPr lang="en-IN" dirty="0"/>
          </a:p>
        </p:txBody>
      </p:sp>
      <p:sp>
        <p:nvSpPr>
          <p:cNvPr id="4" name="Content Placeholder 2">
            <a:extLst>
              <a:ext uri="{FF2B5EF4-FFF2-40B4-BE49-F238E27FC236}">
                <a16:creationId xmlns:a16="http://schemas.microsoft.com/office/drawing/2014/main" id="{F784D4CF-7D36-9788-6EF2-A67C232BC102}"/>
              </a:ext>
            </a:extLst>
          </p:cNvPr>
          <p:cNvSpPr>
            <a:spLocks noGrp="1"/>
          </p:cNvSpPr>
          <p:nvPr>
            <p:ph idx="1"/>
          </p:nvPr>
        </p:nvSpPr>
        <p:spPr>
          <a:xfrm>
            <a:off x="131180" y="863444"/>
            <a:ext cx="9614697" cy="5590565"/>
          </a:xfrm>
        </p:spPr>
        <p:txBody>
          <a:bodyPr/>
          <a:lstStyle/>
          <a:p>
            <a:r>
              <a:rPr lang="en-US" dirty="0"/>
              <a:t>The INSERT INTO statement is used to insert new records in a table.</a:t>
            </a:r>
          </a:p>
          <a:p>
            <a:endParaRPr lang="en-US" dirty="0"/>
          </a:p>
          <a:p>
            <a:endParaRPr lang="en-US" dirty="0"/>
          </a:p>
          <a:p>
            <a:endParaRPr lang="en-US" dirty="0"/>
          </a:p>
          <a:p>
            <a:endParaRPr lang="en-US" dirty="0"/>
          </a:p>
          <a:p>
            <a:endParaRPr lang="en-US" dirty="0"/>
          </a:p>
          <a:p>
            <a:endParaRPr lang="en-IN" dirty="0"/>
          </a:p>
        </p:txBody>
      </p:sp>
      <p:sp>
        <p:nvSpPr>
          <p:cNvPr id="15" name="TextBox 14">
            <a:extLst>
              <a:ext uri="{FF2B5EF4-FFF2-40B4-BE49-F238E27FC236}">
                <a16:creationId xmlns:a16="http://schemas.microsoft.com/office/drawing/2014/main" id="{ABE91F4A-EA68-1E6A-8C3E-6EC8951BC1D1}"/>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6C0B2B9-A5B7-7009-C837-84ED3F8A2BD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3EF2594-80B0-D327-5C99-0AABD2700C89}"/>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DE67D88D-7C2D-1379-377E-1F9B0991906D}"/>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4BDA12B-46BE-61C3-95BF-28844523B9F5}"/>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8B7B1C5E-C720-FF06-96C4-5F64553200D5}"/>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6F2BAAEC-BE78-3857-311E-3622698CE1E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4765A0F-4185-7401-0A5B-13C1EEC515C2}"/>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EA9EA71A-3982-4E64-8192-CF26E9B5B9BF}"/>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97420B0-0A4F-9E52-E450-F4B2D2340F38}"/>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0C0F01CF-15B5-9368-23AD-BF8913219C8F}"/>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6F3A4ED-D0D8-6E10-822B-E2D9ACDB49C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TextBox 2">
            <a:extLst>
              <a:ext uri="{FF2B5EF4-FFF2-40B4-BE49-F238E27FC236}">
                <a16:creationId xmlns:a16="http://schemas.microsoft.com/office/drawing/2014/main" id="{4C65339E-1E93-C324-6E89-F1163B586C50}"/>
              </a:ext>
            </a:extLst>
          </p:cNvPr>
          <p:cNvSpPr txBox="1"/>
          <p:nvPr/>
        </p:nvSpPr>
        <p:spPr>
          <a:xfrm>
            <a:off x="443699" y="1227233"/>
            <a:ext cx="1373525" cy="369332"/>
          </a:xfrm>
          <a:prstGeom prst="rect">
            <a:avLst/>
          </a:prstGeom>
          <a:noFill/>
        </p:spPr>
        <p:txBody>
          <a:bodyPr wrap="square" rtlCol="0">
            <a:spAutoFit/>
          </a:bodyPr>
          <a:lstStyle/>
          <a:p>
            <a:r>
              <a:rPr lang="en-US" b="1" u="sng" dirty="0"/>
              <a:t>Syntax - 1</a:t>
            </a:r>
          </a:p>
        </p:txBody>
      </p:sp>
      <p:sp>
        <p:nvSpPr>
          <p:cNvPr id="5" name="Rectangle 4">
            <a:extLst>
              <a:ext uri="{FF2B5EF4-FFF2-40B4-BE49-F238E27FC236}">
                <a16:creationId xmlns:a16="http://schemas.microsoft.com/office/drawing/2014/main" id="{DD24E901-07C9-D203-2220-24CE4ED49CF2}"/>
              </a:ext>
            </a:extLst>
          </p:cNvPr>
          <p:cNvSpPr/>
          <p:nvPr/>
        </p:nvSpPr>
        <p:spPr>
          <a:xfrm>
            <a:off x="550098" y="1564317"/>
            <a:ext cx="8685815" cy="143641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CB96FE1-CB2A-8AD2-1B57-206028ACD3CC}"/>
              </a:ext>
            </a:extLst>
          </p:cNvPr>
          <p:cNvSpPr/>
          <p:nvPr/>
        </p:nvSpPr>
        <p:spPr>
          <a:xfrm>
            <a:off x="631529" y="176804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latin typeface="Consolas" panose="020B0609020204030204" pitchFamily="49" charset="0"/>
              </a:rPr>
              <a:t>INSERT</a:t>
            </a:r>
            <a:endParaRPr lang="en-US" dirty="0">
              <a:solidFill>
                <a:srgbClr val="0000FF"/>
              </a:solidFill>
              <a:latin typeface="Consolas" panose="020B0609020204030204" pitchFamily="49" charset="0"/>
            </a:endParaRPr>
          </a:p>
        </p:txBody>
      </p:sp>
      <p:sp>
        <p:nvSpPr>
          <p:cNvPr id="7" name="Rectangle 6">
            <a:extLst>
              <a:ext uri="{FF2B5EF4-FFF2-40B4-BE49-F238E27FC236}">
                <a16:creationId xmlns:a16="http://schemas.microsoft.com/office/drawing/2014/main" id="{EA623FE5-3288-9714-F0D6-66FA4244A52B}"/>
              </a:ext>
            </a:extLst>
          </p:cNvPr>
          <p:cNvSpPr/>
          <p:nvPr/>
        </p:nvSpPr>
        <p:spPr>
          <a:xfrm>
            <a:off x="1725012" y="1768044"/>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INTO</a:t>
            </a:r>
          </a:p>
        </p:txBody>
      </p:sp>
      <p:sp>
        <p:nvSpPr>
          <p:cNvPr id="8" name="Rectangle 7">
            <a:extLst>
              <a:ext uri="{FF2B5EF4-FFF2-40B4-BE49-F238E27FC236}">
                <a16:creationId xmlns:a16="http://schemas.microsoft.com/office/drawing/2014/main" id="{E647D374-E694-C3B0-1614-7950FE0B5911}"/>
              </a:ext>
            </a:extLst>
          </p:cNvPr>
          <p:cNvSpPr/>
          <p:nvPr/>
        </p:nvSpPr>
        <p:spPr>
          <a:xfrm>
            <a:off x="2559615" y="1768044"/>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9" name="Rectangle 8">
            <a:extLst>
              <a:ext uri="{FF2B5EF4-FFF2-40B4-BE49-F238E27FC236}">
                <a16:creationId xmlns:a16="http://schemas.microsoft.com/office/drawing/2014/main" id="{0BC274EF-99DE-5CE8-718F-5C00FD62FCA6}"/>
              </a:ext>
            </a:extLst>
          </p:cNvPr>
          <p:cNvSpPr/>
          <p:nvPr/>
        </p:nvSpPr>
        <p:spPr>
          <a:xfrm>
            <a:off x="2559931" y="2356900"/>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VALUES</a:t>
            </a:r>
            <a:endParaRPr lang="en-US" dirty="0">
              <a:ln w="0"/>
              <a:solidFill>
                <a:schemeClr val="tx1"/>
              </a:solidFill>
            </a:endParaRPr>
          </a:p>
        </p:txBody>
      </p:sp>
      <p:sp>
        <p:nvSpPr>
          <p:cNvPr id="10" name="Rectangle 9">
            <a:extLst>
              <a:ext uri="{FF2B5EF4-FFF2-40B4-BE49-F238E27FC236}">
                <a16:creationId xmlns:a16="http://schemas.microsoft.com/office/drawing/2014/main" id="{B1FCB808-3648-ABC6-168F-2680B618BB87}"/>
              </a:ext>
            </a:extLst>
          </p:cNvPr>
          <p:cNvSpPr/>
          <p:nvPr/>
        </p:nvSpPr>
        <p:spPr>
          <a:xfrm>
            <a:off x="6817719" y="1755609"/>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B51FF629-4878-410D-AA33-12E9F8DFBBAE}"/>
              </a:ext>
            </a:extLst>
          </p:cNvPr>
          <p:cNvSpPr/>
          <p:nvPr/>
        </p:nvSpPr>
        <p:spPr>
          <a:xfrm>
            <a:off x="3995136" y="176804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9EE43300-5A86-8A91-83F9-FFF4C3A8B820}"/>
              </a:ext>
            </a:extLst>
          </p:cNvPr>
          <p:cNvSpPr/>
          <p:nvPr/>
        </p:nvSpPr>
        <p:spPr>
          <a:xfrm>
            <a:off x="8869165" y="1754266"/>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13" name="Rectangle 12">
            <a:extLst>
              <a:ext uri="{FF2B5EF4-FFF2-40B4-BE49-F238E27FC236}">
                <a16:creationId xmlns:a16="http://schemas.microsoft.com/office/drawing/2014/main" id="{2DEFA951-E533-BB6D-5743-DEF37CC372ED}"/>
              </a:ext>
            </a:extLst>
          </p:cNvPr>
          <p:cNvSpPr/>
          <p:nvPr/>
        </p:nvSpPr>
        <p:spPr>
          <a:xfrm>
            <a:off x="8761031" y="2368443"/>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4" name="Rectangle 13">
            <a:extLst>
              <a:ext uri="{FF2B5EF4-FFF2-40B4-BE49-F238E27FC236}">
                <a16:creationId xmlns:a16="http://schemas.microsoft.com/office/drawing/2014/main" id="{FF6AB5EF-4B30-E73F-535A-2A212219D186}"/>
              </a:ext>
            </a:extLst>
          </p:cNvPr>
          <p:cNvSpPr/>
          <p:nvPr/>
        </p:nvSpPr>
        <p:spPr>
          <a:xfrm>
            <a:off x="4079135" y="2347357"/>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value1</a:t>
            </a:r>
            <a:endParaRPr lang="en-US" dirty="0">
              <a:ln w="0"/>
              <a:solidFill>
                <a:schemeClr val="tx1"/>
              </a:solidFill>
            </a:endParaRPr>
          </a:p>
        </p:txBody>
      </p:sp>
      <p:sp>
        <p:nvSpPr>
          <p:cNvPr id="27" name="Rectangle 26">
            <a:extLst>
              <a:ext uri="{FF2B5EF4-FFF2-40B4-BE49-F238E27FC236}">
                <a16:creationId xmlns:a16="http://schemas.microsoft.com/office/drawing/2014/main" id="{CE349F54-4B73-4545-5449-7793AFB123C0}"/>
              </a:ext>
            </a:extLst>
          </p:cNvPr>
          <p:cNvSpPr/>
          <p:nvPr/>
        </p:nvSpPr>
        <p:spPr>
          <a:xfrm>
            <a:off x="6474187" y="2360939"/>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8B88CA2C-A3B1-A6F2-394C-043CC329B960}"/>
              </a:ext>
            </a:extLst>
          </p:cNvPr>
          <p:cNvSpPr/>
          <p:nvPr/>
        </p:nvSpPr>
        <p:spPr>
          <a:xfrm>
            <a:off x="6788740" y="2543532"/>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9" name="Rectangle 28">
            <a:extLst>
              <a:ext uri="{FF2B5EF4-FFF2-40B4-BE49-F238E27FC236}">
                <a16:creationId xmlns:a16="http://schemas.microsoft.com/office/drawing/2014/main" id="{1028BF4E-87FC-2608-9C4E-ED17219062F4}"/>
              </a:ext>
            </a:extLst>
          </p:cNvPr>
          <p:cNvSpPr/>
          <p:nvPr/>
        </p:nvSpPr>
        <p:spPr>
          <a:xfrm>
            <a:off x="5410558" y="2349974"/>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value2</a:t>
            </a:r>
            <a:endParaRPr lang="en-US" dirty="0">
              <a:ln w="0"/>
              <a:solidFill>
                <a:schemeClr val="tx1"/>
              </a:solidFill>
            </a:endParaRPr>
          </a:p>
        </p:txBody>
      </p:sp>
      <p:sp>
        <p:nvSpPr>
          <p:cNvPr id="30" name="Rectangle 29">
            <a:extLst>
              <a:ext uri="{FF2B5EF4-FFF2-40B4-BE49-F238E27FC236}">
                <a16:creationId xmlns:a16="http://schemas.microsoft.com/office/drawing/2014/main" id="{0B832BF5-0A8F-31BC-7720-9DE46C6E18B9}"/>
              </a:ext>
            </a:extLst>
          </p:cNvPr>
          <p:cNvSpPr/>
          <p:nvPr/>
        </p:nvSpPr>
        <p:spPr>
          <a:xfrm>
            <a:off x="5474609" y="1768044"/>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1" name="Rectangle 30">
            <a:extLst>
              <a:ext uri="{FF2B5EF4-FFF2-40B4-BE49-F238E27FC236}">
                <a16:creationId xmlns:a16="http://schemas.microsoft.com/office/drawing/2014/main" id="{5BC4EAB5-F7E5-D7B8-97A2-843F9C301A24}"/>
              </a:ext>
            </a:extLst>
          </p:cNvPr>
          <p:cNvSpPr/>
          <p:nvPr/>
        </p:nvSpPr>
        <p:spPr>
          <a:xfrm>
            <a:off x="7170094" y="1933932"/>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32" name="Rectangle 31">
            <a:extLst>
              <a:ext uri="{FF2B5EF4-FFF2-40B4-BE49-F238E27FC236}">
                <a16:creationId xmlns:a16="http://schemas.microsoft.com/office/drawing/2014/main" id="{CD9DCAE7-F8A9-E068-C162-B92EC5DC4455}"/>
              </a:ext>
            </a:extLst>
          </p:cNvPr>
          <p:cNvSpPr/>
          <p:nvPr/>
        </p:nvSpPr>
        <p:spPr>
          <a:xfrm>
            <a:off x="5147018" y="2347357"/>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05BF2AEC-8EAD-9121-BAF5-6C7A48908BEE}"/>
              </a:ext>
            </a:extLst>
          </p:cNvPr>
          <p:cNvSpPr/>
          <p:nvPr/>
        </p:nvSpPr>
        <p:spPr>
          <a:xfrm>
            <a:off x="3774321" y="2356900"/>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4" name="Rectangle 33">
            <a:extLst>
              <a:ext uri="{FF2B5EF4-FFF2-40B4-BE49-F238E27FC236}">
                <a16:creationId xmlns:a16="http://schemas.microsoft.com/office/drawing/2014/main" id="{EFD6BEF1-CE30-3D45-CC0D-79A17509457E}"/>
              </a:ext>
            </a:extLst>
          </p:cNvPr>
          <p:cNvSpPr/>
          <p:nvPr/>
        </p:nvSpPr>
        <p:spPr>
          <a:xfrm>
            <a:off x="8465504" y="2360816"/>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35" name="Rectangle 34">
            <a:extLst>
              <a:ext uri="{FF2B5EF4-FFF2-40B4-BE49-F238E27FC236}">
                <a16:creationId xmlns:a16="http://schemas.microsoft.com/office/drawing/2014/main" id="{82880CCB-1C21-473A-9BD9-37AD43EBE81A}"/>
              </a:ext>
            </a:extLst>
          </p:cNvPr>
          <p:cNvSpPr/>
          <p:nvPr/>
        </p:nvSpPr>
        <p:spPr>
          <a:xfrm>
            <a:off x="4293360" y="1754266"/>
            <a:ext cx="107702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column1</a:t>
            </a:r>
            <a:endParaRPr lang="en-US" dirty="0">
              <a:ln w="0"/>
              <a:solidFill>
                <a:schemeClr val="tx1"/>
              </a:solidFill>
            </a:endParaRPr>
          </a:p>
        </p:txBody>
      </p:sp>
      <p:sp>
        <p:nvSpPr>
          <p:cNvPr id="36" name="Rectangle 35">
            <a:extLst>
              <a:ext uri="{FF2B5EF4-FFF2-40B4-BE49-F238E27FC236}">
                <a16:creationId xmlns:a16="http://schemas.microsoft.com/office/drawing/2014/main" id="{BA9CB82A-3F87-6C58-5C58-53822666A760}"/>
              </a:ext>
            </a:extLst>
          </p:cNvPr>
          <p:cNvSpPr/>
          <p:nvPr/>
        </p:nvSpPr>
        <p:spPr>
          <a:xfrm>
            <a:off x="5740492" y="1768024"/>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colum2</a:t>
            </a:r>
            <a:endParaRPr lang="en-US" dirty="0">
              <a:ln w="0"/>
              <a:solidFill>
                <a:schemeClr val="tx1"/>
              </a:solidFill>
            </a:endParaRPr>
          </a:p>
        </p:txBody>
      </p:sp>
      <p:sp>
        <p:nvSpPr>
          <p:cNvPr id="37" name="Rectangle 36">
            <a:extLst>
              <a:ext uri="{FF2B5EF4-FFF2-40B4-BE49-F238E27FC236}">
                <a16:creationId xmlns:a16="http://schemas.microsoft.com/office/drawing/2014/main" id="{47FC7806-A5F7-E702-AD0C-9AF59ADD76E7}"/>
              </a:ext>
            </a:extLst>
          </p:cNvPr>
          <p:cNvSpPr/>
          <p:nvPr/>
        </p:nvSpPr>
        <p:spPr>
          <a:xfrm>
            <a:off x="7392662" y="2360939"/>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latin typeface="Consolas" panose="020B0609020204030204" pitchFamily="49" charset="0"/>
              </a:rPr>
              <a:t>valueN</a:t>
            </a:r>
            <a:endParaRPr lang="en-US" dirty="0">
              <a:ln w="0"/>
              <a:solidFill>
                <a:schemeClr val="tx1"/>
              </a:solidFill>
            </a:endParaRPr>
          </a:p>
        </p:txBody>
      </p:sp>
      <p:sp>
        <p:nvSpPr>
          <p:cNvPr id="38" name="Rectangle 37">
            <a:extLst>
              <a:ext uri="{FF2B5EF4-FFF2-40B4-BE49-F238E27FC236}">
                <a16:creationId xmlns:a16="http://schemas.microsoft.com/office/drawing/2014/main" id="{709E3A53-B6CC-1A81-FD47-36CA43C334A4}"/>
              </a:ext>
            </a:extLst>
          </p:cNvPr>
          <p:cNvSpPr/>
          <p:nvPr/>
        </p:nvSpPr>
        <p:spPr>
          <a:xfrm>
            <a:off x="7796762" y="1754710"/>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latin typeface="Consolas" panose="020B0609020204030204" pitchFamily="49" charset="0"/>
              </a:rPr>
              <a:t>columN</a:t>
            </a:r>
            <a:endParaRPr lang="en-US" dirty="0">
              <a:ln w="0"/>
              <a:solidFill>
                <a:schemeClr val="tx1"/>
              </a:solidFill>
            </a:endParaRPr>
          </a:p>
        </p:txBody>
      </p:sp>
      <p:sp>
        <p:nvSpPr>
          <p:cNvPr id="39" name="TextBox 38">
            <a:extLst>
              <a:ext uri="{FF2B5EF4-FFF2-40B4-BE49-F238E27FC236}">
                <a16:creationId xmlns:a16="http://schemas.microsoft.com/office/drawing/2014/main" id="{29416D52-CB0E-2C9D-2D67-1B8E899666DF}"/>
              </a:ext>
            </a:extLst>
          </p:cNvPr>
          <p:cNvSpPr txBox="1"/>
          <p:nvPr/>
        </p:nvSpPr>
        <p:spPr>
          <a:xfrm>
            <a:off x="443699" y="2952477"/>
            <a:ext cx="1373525" cy="369332"/>
          </a:xfrm>
          <a:prstGeom prst="rect">
            <a:avLst/>
          </a:prstGeom>
          <a:noFill/>
        </p:spPr>
        <p:txBody>
          <a:bodyPr wrap="square" rtlCol="0">
            <a:spAutoFit/>
          </a:bodyPr>
          <a:lstStyle/>
          <a:p>
            <a:r>
              <a:rPr lang="en-US" b="1" u="sng" dirty="0"/>
              <a:t>Example - 1</a:t>
            </a:r>
          </a:p>
        </p:txBody>
      </p:sp>
      <p:sp>
        <p:nvSpPr>
          <p:cNvPr id="53" name="Rectangle 52">
            <a:extLst>
              <a:ext uri="{FF2B5EF4-FFF2-40B4-BE49-F238E27FC236}">
                <a16:creationId xmlns:a16="http://schemas.microsoft.com/office/drawing/2014/main" id="{048BC0C9-00EC-5977-6680-EB19B3E4FB0B}"/>
              </a:ext>
            </a:extLst>
          </p:cNvPr>
          <p:cNvSpPr/>
          <p:nvPr/>
        </p:nvSpPr>
        <p:spPr>
          <a:xfrm>
            <a:off x="533656" y="3321351"/>
            <a:ext cx="8685815" cy="143641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5FCF8608-7DD1-6CEF-D1CC-EF1208110EE6}"/>
              </a:ext>
            </a:extLst>
          </p:cNvPr>
          <p:cNvSpPr/>
          <p:nvPr/>
        </p:nvSpPr>
        <p:spPr>
          <a:xfrm>
            <a:off x="615087" y="352507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latin typeface="Consolas" panose="020B0609020204030204" pitchFamily="49" charset="0"/>
              </a:rPr>
              <a:t>INSERT</a:t>
            </a:r>
            <a:endParaRPr lang="en-US" dirty="0">
              <a:solidFill>
                <a:srgbClr val="0000FF"/>
              </a:solidFill>
              <a:latin typeface="Consolas" panose="020B0609020204030204" pitchFamily="49" charset="0"/>
            </a:endParaRPr>
          </a:p>
        </p:txBody>
      </p:sp>
      <p:sp>
        <p:nvSpPr>
          <p:cNvPr id="55" name="Rectangle 54">
            <a:extLst>
              <a:ext uri="{FF2B5EF4-FFF2-40B4-BE49-F238E27FC236}">
                <a16:creationId xmlns:a16="http://schemas.microsoft.com/office/drawing/2014/main" id="{BA446368-126A-2A32-A0B4-9DA1273602AA}"/>
              </a:ext>
            </a:extLst>
          </p:cNvPr>
          <p:cNvSpPr/>
          <p:nvPr/>
        </p:nvSpPr>
        <p:spPr>
          <a:xfrm>
            <a:off x="1708570" y="3525078"/>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INTO</a:t>
            </a:r>
          </a:p>
        </p:txBody>
      </p:sp>
      <p:sp>
        <p:nvSpPr>
          <p:cNvPr id="56" name="Rectangle 55">
            <a:extLst>
              <a:ext uri="{FF2B5EF4-FFF2-40B4-BE49-F238E27FC236}">
                <a16:creationId xmlns:a16="http://schemas.microsoft.com/office/drawing/2014/main" id="{6ECD4025-5568-059C-BA27-0CC2196DCC72}"/>
              </a:ext>
            </a:extLst>
          </p:cNvPr>
          <p:cNvSpPr/>
          <p:nvPr/>
        </p:nvSpPr>
        <p:spPr>
          <a:xfrm>
            <a:off x="2543173" y="3525078"/>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7" name="Rectangle 56">
            <a:extLst>
              <a:ext uri="{FF2B5EF4-FFF2-40B4-BE49-F238E27FC236}">
                <a16:creationId xmlns:a16="http://schemas.microsoft.com/office/drawing/2014/main" id="{F42B0BC2-3F57-669A-2881-CAC05DE27D14}"/>
              </a:ext>
            </a:extLst>
          </p:cNvPr>
          <p:cNvSpPr/>
          <p:nvPr/>
        </p:nvSpPr>
        <p:spPr>
          <a:xfrm>
            <a:off x="2731562" y="4132294"/>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VALUES</a:t>
            </a:r>
            <a:endParaRPr lang="en-US" dirty="0">
              <a:ln w="0"/>
              <a:solidFill>
                <a:schemeClr val="tx1"/>
              </a:solidFill>
            </a:endParaRPr>
          </a:p>
        </p:txBody>
      </p:sp>
      <p:sp>
        <p:nvSpPr>
          <p:cNvPr id="59" name="Rectangle 58">
            <a:extLst>
              <a:ext uri="{FF2B5EF4-FFF2-40B4-BE49-F238E27FC236}">
                <a16:creationId xmlns:a16="http://schemas.microsoft.com/office/drawing/2014/main" id="{CB7820FF-BFEE-6BAD-E05F-A104CD4DBDD3}"/>
              </a:ext>
            </a:extLst>
          </p:cNvPr>
          <p:cNvSpPr/>
          <p:nvPr/>
        </p:nvSpPr>
        <p:spPr>
          <a:xfrm>
            <a:off x="3978694" y="35250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0" name="Rectangle 59">
            <a:extLst>
              <a:ext uri="{FF2B5EF4-FFF2-40B4-BE49-F238E27FC236}">
                <a16:creationId xmlns:a16="http://schemas.microsoft.com/office/drawing/2014/main" id="{2A2F20FA-5C76-2062-04D4-4BC558EBC239}"/>
              </a:ext>
            </a:extLst>
          </p:cNvPr>
          <p:cNvSpPr/>
          <p:nvPr/>
        </p:nvSpPr>
        <p:spPr>
          <a:xfrm>
            <a:off x="6849066" y="3507226"/>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1" name="Rectangle 60">
            <a:extLst>
              <a:ext uri="{FF2B5EF4-FFF2-40B4-BE49-F238E27FC236}">
                <a16:creationId xmlns:a16="http://schemas.microsoft.com/office/drawing/2014/main" id="{14E098E1-2449-76AC-84FB-34C916821144}"/>
              </a:ext>
            </a:extLst>
          </p:cNvPr>
          <p:cNvSpPr/>
          <p:nvPr/>
        </p:nvSpPr>
        <p:spPr>
          <a:xfrm>
            <a:off x="7180339" y="4144674"/>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2" name="Rectangle 61">
            <a:extLst>
              <a:ext uri="{FF2B5EF4-FFF2-40B4-BE49-F238E27FC236}">
                <a16:creationId xmlns:a16="http://schemas.microsoft.com/office/drawing/2014/main" id="{CA23EE58-7D66-D9CD-4E69-8A9DFD3C77E9}"/>
              </a:ext>
            </a:extLst>
          </p:cNvPr>
          <p:cNvSpPr/>
          <p:nvPr/>
        </p:nvSpPr>
        <p:spPr>
          <a:xfrm>
            <a:off x="4327743" y="4141422"/>
            <a:ext cx="238283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101,</a:t>
            </a:r>
            <a:r>
              <a:rPr lang="en-US" dirty="0">
                <a:solidFill>
                  <a:srgbClr val="FF0000"/>
                </a:solidFill>
                <a:latin typeface="Consolas" panose="020B0609020204030204" pitchFamily="49" charset="0"/>
              </a:rPr>
              <a:t> ‘Anil’</a:t>
            </a:r>
            <a:r>
              <a:rPr lang="en-US" dirty="0">
                <a:solidFill>
                  <a:schemeClr val="tx1"/>
                </a:solidFill>
                <a:latin typeface="Consolas" panose="020B0609020204030204" pitchFamily="49" charset="0"/>
              </a:rPr>
              <a:t>, 9.28</a:t>
            </a:r>
          </a:p>
        </p:txBody>
      </p:sp>
      <p:sp>
        <p:nvSpPr>
          <p:cNvPr id="69" name="Rectangle 68">
            <a:extLst>
              <a:ext uri="{FF2B5EF4-FFF2-40B4-BE49-F238E27FC236}">
                <a16:creationId xmlns:a16="http://schemas.microsoft.com/office/drawing/2014/main" id="{14E10003-438D-729E-B6F9-0C8DADD37426}"/>
              </a:ext>
            </a:extLst>
          </p:cNvPr>
          <p:cNvSpPr/>
          <p:nvPr/>
        </p:nvSpPr>
        <p:spPr>
          <a:xfrm>
            <a:off x="3963959" y="4141422"/>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70" name="Rectangle 69">
            <a:extLst>
              <a:ext uri="{FF2B5EF4-FFF2-40B4-BE49-F238E27FC236}">
                <a16:creationId xmlns:a16="http://schemas.microsoft.com/office/drawing/2014/main" id="{4063FEF0-7095-FB04-1EC6-94A5407EEC40}"/>
              </a:ext>
            </a:extLst>
          </p:cNvPr>
          <p:cNvSpPr/>
          <p:nvPr/>
        </p:nvSpPr>
        <p:spPr>
          <a:xfrm>
            <a:off x="6861205" y="41369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71" name="Rectangle 70">
            <a:extLst>
              <a:ext uri="{FF2B5EF4-FFF2-40B4-BE49-F238E27FC236}">
                <a16:creationId xmlns:a16="http://schemas.microsoft.com/office/drawing/2014/main" id="{505D7EBE-877F-9522-2388-F559FB295112}"/>
              </a:ext>
            </a:extLst>
          </p:cNvPr>
          <p:cNvSpPr/>
          <p:nvPr/>
        </p:nvSpPr>
        <p:spPr>
          <a:xfrm>
            <a:off x="4327743" y="3525078"/>
            <a:ext cx="242746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latin typeface="Consolas" panose="020B0609020204030204" pitchFamily="49" charset="0"/>
              </a:rPr>
              <a:t>RollNo</a:t>
            </a:r>
            <a:r>
              <a:rPr lang="en-US" dirty="0">
                <a:solidFill>
                  <a:schemeClr val="tx1"/>
                </a:solidFill>
                <a:latin typeface="Consolas" panose="020B0609020204030204" pitchFamily="49" charset="0"/>
              </a:rPr>
              <a:t>, Name, SPI</a:t>
            </a:r>
            <a:endParaRPr lang="en-US" dirty="0">
              <a:ln w="0"/>
              <a:solidFill>
                <a:schemeClr val="tx1"/>
              </a:solidFill>
            </a:endParaRPr>
          </a:p>
        </p:txBody>
      </p:sp>
      <p:sp>
        <p:nvSpPr>
          <p:cNvPr id="75" name="TextBox 74">
            <a:extLst>
              <a:ext uri="{FF2B5EF4-FFF2-40B4-BE49-F238E27FC236}">
                <a16:creationId xmlns:a16="http://schemas.microsoft.com/office/drawing/2014/main" id="{5F1E24A4-7EE7-421E-B86C-DA2F897DBE0C}"/>
              </a:ext>
            </a:extLst>
          </p:cNvPr>
          <p:cNvSpPr txBox="1"/>
          <p:nvPr/>
        </p:nvSpPr>
        <p:spPr>
          <a:xfrm>
            <a:off x="439841" y="4725933"/>
            <a:ext cx="1373525" cy="369332"/>
          </a:xfrm>
          <a:prstGeom prst="rect">
            <a:avLst/>
          </a:prstGeom>
          <a:noFill/>
        </p:spPr>
        <p:txBody>
          <a:bodyPr wrap="square" rtlCol="0">
            <a:spAutoFit/>
          </a:bodyPr>
          <a:lstStyle/>
          <a:p>
            <a:r>
              <a:rPr lang="en-US" b="1" u="sng" dirty="0"/>
              <a:t>Example - 2</a:t>
            </a:r>
          </a:p>
        </p:txBody>
      </p:sp>
      <p:sp>
        <p:nvSpPr>
          <p:cNvPr id="76" name="Rectangle 75">
            <a:extLst>
              <a:ext uri="{FF2B5EF4-FFF2-40B4-BE49-F238E27FC236}">
                <a16:creationId xmlns:a16="http://schemas.microsoft.com/office/drawing/2014/main" id="{3F345ED6-FE9C-DCA7-4000-4436D5D47263}"/>
              </a:ext>
            </a:extLst>
          </p:cNvPr>
          <p:cNvSpPr/>
          <p:nvPr/>
        </p:nvSpPr>
        <p:spPr>
          <a:xfrm>
            <a:off x="529798" y="5094807"/>
            <a:ext cx="8685815" cy="143641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DF29CED2-A30A-3CCA-AEDE-4754BF0ECF27}"/>
              </a:ext>
            </a:extLst>
          </p:cNvPr>
          <p:cNvSpPr/>
          <p:nvPr/>
        </p:nvSpPr>
        <p:spPr>
          <a:xfrm>
            <a:off x="611229" y="529853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latin typeface="Consolas" panose="020B0609020204030204" pitchFamily="49" charset="0"/>
              </a:rPr>
              <a:t>INSERT</a:t>
            </a:r>
            <a:endParaRPr lang="en-US" dirty="0">
              <a:solidFill>
                <a:srgbClr val="0000FF"/>
              </a:solidFill>
              <a:latin typeface="Consolas" panose="020B0609020204030204" pitchFamily="49" charset="0"/>
            </a:endParaRPr>
          </a:p>
        </p:txBody>
      </p:sp>
      <p:sp>
        <p:nvSpPr>
          <p:cNvPr id="78" name="Rectangle 77">
            <a:extLst>
              <a:ext uri="{FF2B5EF4-FFF2-40B4-BE49-F238E27FC236}">
                <a16:creationId xmlns:a16="http://schemas.microsoft.com/office/drawing/2014/main" id="{32C11740-8CD2-1B1D-D971-7F91ACF3BA66}"/>
              </a:ext>
            </a:extLst>
          </p:cNvPr>
          <p:cNvSpPr/>
          <p:nvPr/>
        </p:nvSpPr>
        <p:spPr>
          <a:xfrm>
            <a:off x="1704712" y="5298534"/>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INTO</a:t>
            </a:r>
          </a:p>
        </p:txBody>
      </p:sp>
      <p:sp>
        <p:nvSpPr>
          <p:cNvPr id="79" name="Rectangle 78">
            <a:extLst>
              <a:ext uri="{FF2B5EF4-FFF2-40B4-BE49-F238E27FC236}">
                <a16:creationId xmlns:a16="http://schemas.microsoft.com/office/drawing/2014/main" id="{0F4D8E28-2968-D650-7A7E-CF6A91D4718B}"/>
              </a:ext>
            </a:extLst>
          </p:cNvPr>
          <p:cNvSpPr/>
          <p:nvPr/>
        </p:nvSpPr>
        <p:spPr>
          <a:xfrm>
            <a:off x="2539315" y="5298534"/>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80" name="Rectangle 79">
            <a:extLst>
              <a:ext uri="{FF2B5EF4-FFF2-40B4-BE49-F238E27FC236}">
                <a16:creationId xmlns:a16="http://schemas.microsoft.com/office/drawing/2014/main" id="{63057721-AD5B-4BD0-41A5-EC743BA901D0}"/>
              </a:ext>
            </a:extLst>
          </p:cNvPr>
          <p:cNvSpPr/>
          <p:nvPr/>
        </p:nvSpPr>
        <p:spPr>
          <a:xfrm>
            <a:off x="2727704" y="5905750"/>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latin typeface="Consolas" panose="020B0609020204030204" pitchFamily="49" charset="0"/>
              </a:rPr>
              <a:t>VALUES</a:t>
            </a:r>
            <a:endParaRPr lang="en-US" dirty="0">
              <a:ln w="0"/>
              <a:solidFill>
                <a:schemeClr val="tx1"/>
              </a:solidFill>
            </a:endParaRPr>
          </a:p>
        </p:txBody>
      </p:sp>
      <p:sp>
        <p:nvSpPr>
          <p:cNvPr id="81" name="Rectangle 80">
            <a:extLst>
              <a:ext uri="{FF2B5EF4-FFF2-40B4-BE49-F238E27FC236}">
                <a16:creationId xmlns:a16="http://schemas.microsoft.com/office/drawing/2014/main" id="{7D04B45F-C903-A764-0806-1E7AD4039A6A}"/>
              </a:ext>
            </a:extLst>
          </p:cNvPr>
          <p:cNvSpPr/>
          <p:nvPr/>
        </p:nvSpPr>
        <p:spPr>
          <a:xfrm>
            <a:off x="3974836" y="529853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2" name="Rectangle 81">
            <a:extLst>
              <a:ext uri="{FF2B5EF4-FFF2-40B4-BE49-F238E27FC236}">
                <a16:creationId xmlns:a16="http://schemas.microsoft.com/office/drawing/2014/main" id="{D959E638-F04A-1AA4-F0A1-49FDAE40178A}"/>
              </a:ext>
            </a:extLst>
          </p:cNvPr>
          <p:cNvSpPr/>
          <p:nvPr/>
        </p:nvSpPr>
        <p:spPr>
          <a:xfrm>
            <a:off x="6782792" y="5283741"/>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3" name="Rectangle 82">
            <a:extLst>
              <a:ext uri="{FF2B5EF4-FFF2-40B4-BE49-F238E27FC236}">
                <a16:creationId xmlns:a16="http://schemas.microsoft.com/office/drawing/2014/main" id="{C8584A9D-6A30-9445-14D7-902C808FE455}"/>
              </a:ext>
            </a:extLst>
          </p:cNvPr>
          <p:cNvSpPr/>
          <p:nvPr/>
        </p:nvSpPr>
        <p:spPr>
          <a:xfrm>
            <a:off x="6857000" y="5929874"/>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84" name="Rectangle 83">
            <a:extLst>
              <a:ext uri="{FF2B5EF4-FFF2-40B4-BE49-F238E27FC236}">
                <a16:creationId xmlns:a16="http://schemas.microsoft.com/office/drawing/2014/main" id="{ED9D5002-0822-DEFD-82D9-374BE8CDFF82}"/>
              </a:ext>
            </a:extLst>
          </p:cNvPr>
          <p:cNvSpPr/>
          <p:nvPr/>
        </p:nvSpPr>
        <p:spPr>
          <a:xfrm>
            <a:off x="4323885" y="5914878"/>
            <a:ext cx="215030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0000"/>
                </a:solidFill>
                <a:latin typeface="Consolas" panose="020B0609020204030204" pitchFamily="49" charset="0"/>
              </a:rPr>
              <a:t>'Meet’</a:t>
            </a:r>
            <a:r>
              <a:rPr lang="en-US" dirty="0">
                <a:solidFill>
                  <a:schemeClr val="tx1"/>
                </a:solidFill>
                <a:latin typeface="Consolas" panose="020B0609020204030204" pitchFamily="49" charset="0"/>
              </a:rPr>
              <a:t>, 102, 10 </a:t>
            </a:r>
            <a:endParaRPr lang="en-US" dirty="0">
              <a:ln w="0"/>
              <a:solidFill>
                <a:schemeClr val="tx1"/>
              </a:solidFill>
            </a:endParaRPr>
          </a:p>
        </p:txBody>
      </p:sp>
      <p:sp>
        <p:nvSpPr>
          <p:cNvPr id="85" name="Rectangle 84">
            <a:extLst>
              <a:ext uri="{FF2B5EF4-FFF2-40B4-BE49-F238E27FC236}">
                <a16:creationId xmlns:a16="http://schemas.microsoft.com/office/drawing/2014/main" id="{09DAB6EC-1838-5296-30C2-C9F5BB439D56}"/>
              </a:ext>
            </a:extLst>
          </p:cNvPr>
          <p:cNvSpPr/>
          <p:nvPr/>
        </p:nvSpPr>
        <p:spPr>
          <a:xfrm>
            <a:off x="3960101" y="59148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6" name="Rectangle 85">
            <a:extLst>
              <a:ext uri="{FF2B5EF4-FFF2-40B4-BE49-F238E27FC236}">
                <a16:creationId xmlns:a16="http://schemas.microsoft.com/office/drawing/2014/main" id="{47B1D53F-27E0-7AB2-F724-1BC333208219}"/>
              </a:ext>
            </a:extLst>
          </p:cNvPr>
          <p:cNvSpPr/>
          <p:nvPr/>
        </p:nvSpPr>
        <p:spPr>
          <a:xfrm>
            <a:off x="6553660" y="5914878"/>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7" name="Rectangle 86">
            <a:extLst>
              <a:ext uri="{FF2B5EF4-FFF2-40B4-BE49-F238E27FC236}">
                <a16:creationId xmlns:a16="http://schemas.microsoft.com/office/drawing/2014/main" id="{C61D1FB8-6631-051A-0C9D-27D2EB7D29DA}"/>
              </a:ext>
            </a:extLst>
          </p:cNvPr>
          <p:cNvSpPr/>
          <p:nvPr/>
        </p:nvSpPr>
        <p:spPr>
          <a:xfrm>
            <a:off x="4323885" y="5298534"/>
            <a:ext cx="238669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latin typeface="Consolas" panose="020B0609020204030204" pitchFamily="49" charset="0"/>
              </a:rPr>
              <a:t>Name, </a:t>
            </a:r>
            <a:r>
              <a:rPr lang="en-US" dirty="0" err="1">
                <a:solidFill>
                  <a:schemeClr val="tx1"/>
                </a:solidFill>
                <a:latin typeface="Consolas" panose="020B0609020204030204" pitchFamily="49" charset="0"/>
              </a:rPr>
              <a:t>RollNo</a:t>
            </a:r>
            <a:r>
              <a:rPr lang="en-US" dirty="0">
                <a:solidFill>
                  <a:schemeClr val="tx1"/>
                </a:solidFill>
                <a:latin typeface="Consolas" panose="020B0609020204030204" pitchFamily="49" charset="0"/>
              </a:rPr>
              <a:t>, SPI</a:t>
            </a:r>
            <a:endParaRPr lang="en-US" dirty="0">
              <a:ln w="0"/>
              <a:solidFill>
                <a:schemeClr val="tx1"/>
              </a:solidFill>
            </a:endParaRPr>
          </a:p>
        </p:txBody>
      </p:sp>
      <p:cxnSp>
        <p:nvCxnSpPr>
          <p:cNvPr id="41" name="Straight Arrow Connector 40">
            <a:extLst>
              <a:ext uri="{FF2B5EF4-FFF2-40B4-BE49-F238E27FC236}">
                <a16:creationId xmlns:a16="http://schemas.microsoft.com/office/drawing/2014/main" id="{4644A94C-341E-BF3E-C916-8C07360253E6}"/>
              </a:ext>
            </a:extLst>
          </p:cNvPr>
          <p:cNvCxnSpPr/>
          <p:nvPr/>
        </p:nvCxnSpPr>
        <p:spPr>
          <a:xfrm flipH="1">
            <a:off x="4706471" y="3863788"/>
            <a:ext cx="1034021" cy="1524000"/>
          </a:xfrm>
          <a:prstGeom prst="straightConnector1">
            <a:avLst/>
          </a:prstGeom>
          <a:ln w="15875">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5E131C3-B245-915E-CBE8-686886E3F64B}"/>
              </a:ext>
            </a:extLst>
          </p:cNvPr>
          <p:cNvCxnSpPr>
            <a:cxnSpLocks/>
          </p:cNvCxnSpPr>
          <p:nvPr/>
        </p:nvCxnSpPr>
        <p:spPr>
          <a:xfrm>
            <a:off x="4863218" y="3891959"/>
            <a:ext cx="795045" cy="1495829"/>
          </a:xfrm>
          <a:prstGeom prst="straightConnector1">
            <a:avLst/>
          </a:prstGeom>
          <a:ln w="15875">
            <a:solidFill>
              <a:srgbClr val="0E47A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1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up)">
                                      <p:cBhvr>
                                        <p:cTn id="83" dur="500"/>
                                        <p:tgtEl>
                                          <p:spTgt spid="4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up)">
                                      <p:cBhvr>
                                        <p:cTn id="8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3" grpId="0" animBg="1"/>
      <p:bldP spid="54" grpId="0" animBg="1"/>
      <p:bldP spid="55" grpId="0" animBg="1"/>
      <p:bldP spid="56" grpId="0" animBg="1"/>
      <p:bldP spid="57" grpId="0" animBg="1"/>
      <p:bldP spid="59" grpId="0" animBg="1"/>
      <p:bldP spid="60" grpId="0" animBg="1"/>
      <p:bldP spid="61" grpId="0" animBg="1"/>
      <p:bldP spid="62" grpId="0" animBg="1"/>
      <p:bldP spid="69" grpId="0" animBg="1"/>
      <p:bldP spid="70" grpId="0" animBg="1"/>
      <p:bldP spid="71" grpId="0" animBg="1"/>
      <p:bldP spid="75" grpId="0"/>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5660-DFF4-EA8D-41B1-2C03665F0CD2}"/>
              </a:ext>
            </a:extLst>
          </p:cNvPr>
          <p:cNvSpPr>
            <a:spLocks noGrp="1"/>
          </p:cNvSpPr>
          <p:nvPr>
            <p:ph type="title"/>
          </p:nvPr>
        </p:nvSpPr>
        <p:spPr/>
        <p:txBody>
          <a:bodyPr/>
          <a:lstStyle/>
          <a:p>
            <a:r>
              <a:rPr lang="en-US" sz="3200" dirty="0">
                <a:solidFill>
                  <a:srgbClr val="212121"/>
                </a:solidFill>
                <a:ea typeface="Open Sans Semibold" panose="020B0706030804020204" pitchFamily="34" charset="0"/>
                <a:cs typeface="Open Sans Semibold" panose="020B0706030804020204" pitchFamily="34" charset="0"/>
              </a:rPr>
              <a:t>Insert</a:t>
            </a:r>
            <a:endParaRPr lang="en-IN" dirty="0"/>
          </a:p>
        </p:txBody>
      </p:sp>
      <p:sp>
        <p:nvSpPr>
          <p:cNvPr id="4" name="Content Placeholder 2">
            <a:extLst>
              <a:ext uri="{FF2B5EF4-FFF2-40B4-BE49-F238E27FC236}">
                <a16:creationId xmlns:a16="http://schemas.microsoft.com/office/drawing/2014/main" id="{F784D4CF-7D36-9788-6EF2-A67C232BC102}"/>
              </a:ext>
            </a:extLst>
          </p:cNvPr>
          <p:cNvSpPr>
            <a:spLocks noGrp="1"/>
          </p:cNvSpPr>
          <p:nvPr>
            <p:ph idx="1"/>
          </p:nvPr>
        </p:nvSpPr>
        <p:spPr>
          <a:xfrm>
            <a:off x="131180" y="863444"/>
            <a:ext cx="9614697" cy="5590565"/>
          </a:xfrm>
        </p:spPr>
        <p:txBody>
          <a:bodyPr/>
          <a:lstStyle/>
          <a:p>
            <a:r>
              <a:rPr lang="en-US" dirty="0"/>
              <a:t>The INSERT INTO statement is used to insert new records in a table.</a:t>
            </a:r>
          </a:p>
          <a:p>
            <a:endParaRPr lang="en-US" dirty="0"/>
          </a:p>
          <a:p>
            <a:endParaRPr lang="en-US" dirty="0"/>
          </a:p>
          <a:p>
            <a:endParaRPr lang="en-US" dirty="0"/>
          </a:p>
          <a:p>
            <a:endParaRPr lang="en-US" dirty="0"/>
          </a:p>
          <a:p>
            <a:endParaRPr lang="en-US" dirty="0"/>
          </a:p>
          <a:p>
            <a:endParaRPr lang="en-US" dirty="0"/>
          </a:p>
          <a:p>
            <a:endParaRPr lang="en-IN" dirty="0"/>
          </a:p>
        </p:txBody>
      </p:sp>
      <p:sp>
        <p:nvSpPr>
          <p:cNvPr id="15" name="TextBox 14">
            <a:extLst>
              <a:ext uri="{FF2B5EF4-FFF2-40B4-BE49-F238E27FC236}">
                <a16:creationId xmlns:a16="http://schemas.microsoft.com/office/drawing/2014/main" id="{ABE91F4A-EA68-1E6A-8C3E-6EC8951BC1D1}"/>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6C0B2B9-A5B7-7009-C837-84ED3F8A2BD8}"/>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3EF2594-80B0-D327-5C99-0AABD2700C89}"/>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DE67D88D-7C2D-1379-377E-1F9B0991906D}"/>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4BDA12B-46BE-61C3-95BF-28844523B9F5}"/>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8B7B1C5E-C720-FF06-96C4-5F64553200D5}"/>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6F2BAAEC-BE78-3857-311E-3622698CE1E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4765A0F-4185-7401-0A5B-13C1EEC515C2}"/>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EA9EA71A-3982-4E64-8192-CF26E9B5B9BF}"/>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97420B0-0A4F-9E52-E450-F4B2D2340F38}"/>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0C0F01CF-15B5-9368-23AD-BF8913219C8F}"/>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6F3A4ED-D0D8-6E10-822B-E2D9ACDB49C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9" name="TextBox 38">
            <a:extLst>
              <a:ext uri="{FF2B5EF4-FFF2-40B4-BE49-F238E27FC236}">
                <a16:creationId xmlns:a16="http://schemas.microsoft.com/office/drawing/2014/main" id="{29416D52-CB0E-2C9D-2D67-1B8E899666DF}"/>
              </a:ext>
            </a:extLst>
          </p:cNvPr>
          <p:cNvSpPr txBox="1"/>
          <p:nvPr/>
        </p:nvSpPr>
        <p:spPr>
          <a:xfrm>
            <a:off x="439841" y="1203785"/>
            <a:ext cx="1373525" cy="369332"/>
          </a:xfrm>
          <a:prstGeom prst="rect">
            <a:avLst/>
          </a:prstGeom>
          <a:noFill/>
        </p:spPr>
        <p:txBody>
          <a:bodyPr wrap="square" rtlCol="0">
            <a:spAutoFit/>
          </a:bodyPr>
          <a:lstStyle/>
          <a:p>
            <a:r>
              <a:rPr lang="en-US" b="1" u="sng" dirty="0"/>
              <a:t>Syntax - 2</a:t>
            </a:r>
          </a:p>
        </p:txBody>
      </p:sp>
      <p:sp>
        <p:nvSpPr>
          <p:cNvPr id="40" name="Rectangle 39">
            <a:extLst>
              <a:ext uri="{FF2B5EF4-FFF2-40B4-BE49-F238E27FC236}">
                <a16:creationId xmlns:a16="http://schemas.microsoft.com/office/drawing/2014/main" id="{E02D307D-0B35-B296-64F5-4176E104F5A4}"/>
              </a:ext>
            </a:extLst>
          </p:cNvPr>
          <p:cNvSpPr/>
          <p:nvPr/>
        </p:nvSpPr>
        <p:spPr>
          <a:xfrm>
            <a:off x="479853" y="1544059"/>
            <a:ext cx="8875666" cy="9144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9ABC752F-A98B-C183-8D28-C066FCFF6B82}"/>
              </a:ext>
            </a:extLst>
          </p:cNvPr>
          <p:cNvSpPr/>
          <p:nvPr/>
        </p:nvSpPr>
        <p:spPr>
          <a:xfrm>
            <a:off x="581501" y="17364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42" name="Rectangle 41">
            <a:extLst>
              <a:ext uri="{FF2B5EF4-FFF2-40B4-BE49-F238E27FC236}">
                <a16:creationId xmlns:a16="http://schemas.microsoft.com/office/drawing/2014/main" id="{4B797FEB-53F4-C900-2451-F20C961B7E21}"/>
              </a:ext>
            </a:extLst>
          </p:cNvPr>
          <p:cNvSpPr/>
          <p:nvPr/>
        </p:nvSpPr>
        <p:spPr>
          <a:xfrm>
            <a:off x="1674984" y="1736401"/>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43" name="Rectangle 42">
            <a:extLst>
              <a:ext uri="{FF2B5EF4-FFF2-40B4-BE49-F238E27FC236}">
                <a16:creationId xmlns:a16="http://schemas.microsoft.com/office/drawing/2014/main" id="{7DD38BFE-A581-6040-CC7E-EEB0E46D0790}"/>
              </a:ext>
            </a:extLst>
          </p:cNvPr>
          <p:cNvSpPr/>
          <p:nvPr/>
        </p:nvSpPr>
        <p:spPr>
          <a:xfrm>
            <a:off x="2509587" y="1736401"/>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44" name="Rectangle 43">
            <a:extLst>
              <a:ext uri="{FF2B5EF4-FFF2-40B4-BE49-F238E27FC236}">
                <a16:creationId xmlns:a16="http://schemas.microsoft.com/office/drawing/2014/main" id="{3DB0BBE9-C821-4E4F-078E-04D6B72DFC5D}"/>
              </a:ext>
            </a:extLst>
          </p:cNvPr>
          <p:cNvSpPr/>
          <p:nvPr/>
        </p:nvSpPr>
        <p:spPr>
          <a:xfrm>
            <a:off x="3943110" y="1736401"/>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45" name="Rectangle 44">
            <a:extLst>
              <a:ext uri="{FF2B5EF4-FFF2-40B4-BE49-F238E27FC236}">
                <a16:creationId xmlns:a16="http://schemas.microsoft.com/office/drawing/2014/main" id="{515CA446-8EFA-E1C8-B233-374FC7A3EA6C}"/>
              </a:ext>
            </a:extLst>
          </p:cNvPr>
          <p:cNvSpPr/>
          <p:nvPr/>
        </p:nvSpPr>
        <p:spPr>
          <a:xfrm>
            <a:off x="8949401" y="1745451"/>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6" name="Rectangle 45">
            <a:extLst>
              <a:ext uri="{FF2B5EF4-FFF2-40B4-BE49-F238E27FC236}">
                <a16:creationId xmlns:a16="http://schemas.microsoft.com/office/drawing/2014/main" id="{A8277392-6D2E-2055-4ADA-360DBFB4A662}"/>
              </a:ext>
            </a:extLst>
          </p:cNvPr>
          <p:cNvSpPr/>
          <p:nvPr/>
        </p:nvSpPr>
        <p:spPr>
          <a:xfrm>
            <a:off x="5463944" y="1726858"/>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value1</a:t>
            </a:r>
            <a:endParaRPr lang="en-US" dirty="0">
              <a:ln w="0"/>
              <a:solidFill>
                <a:schemeClr val="tx1"/>
              </a:solidFill>
            </a:endParaRPr>
          </a:p>
        </p:txBody>
      </p:sp>
      <p:sp>
        <p:nvSpPr>
          <p:cNvPr id="47" name="Rectangle 46">
            <a:extLst>
              <a:ext uri="{FF2B5EF4-FFF2-40B4-BE49-F238E27FC236}">
                <a16:creationId xmlns:a16="http://schemas.microsoft.com/office/drawing/2014/main" id="{AFDE0063-02D9-5E5B-6612-C0103FB3C25C}"/>
              </a:ext>
            </a:extLst>
          </p:cNvPr>
          <p:cNvSpPr/>
          <p:nvPr/>
        </p:nvSpPr>
        <p:spPr>
          <a:xfrm>
            <a:off x="7858996" y="1740440"/>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8" name="Rectangle 47">
            <a:extLst>
              <a:ext uri="{FF2B5EF4-FFF2-40B4-BE49-F238E27FC236}">
                <a16:creationId xmlns:a16="http://schemas.microsoft.com/office/drawing/2014/main" id="{C363AC1E-92F3-5B86-7A04-FC3A332F33B6}"/>
              </a:ext>
            </a:extLst>
          </p:cNvPr>
          <p:cNvSpPr/>
          <p:nvPr/>
        </p:nvSpPr>
        <p:spPr>
          <a:xfrm>
            <a:off x="8109587" y="1955458"/>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49" name="Rectangle 48">
            <a:extLst>
              <a:ext uri="{FF2B5EF4-FFF2-40B4-BE49-F238E27FC236}">
                <a16:creationId xmlns:a16="http://schemas.microsoft.com/office/drawing/2014/main" id="{2991A9E7-0EC1-C057-E364-4DBFC9E38808}"/>
              </a:ext>
            </a:extLst>
          </p:cNvPr>
          <p:cNvSpPr/>
          <p:nvPr/>
        </p:nvSpPr>
        <p:spPr>
          <a:xfrm>
            <a:off x="6795367" y="1729475"/>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value2</a:t>
            </a:r>
            <a:endParaRPr lang="en-US" dirty="0">
              <a:ln w="0"/>
              <a:solidFill>
                <a:schemeClr val="tx1"/>
              </a:solidFill>
            </a:endParaRPr>
          </a:p>
        </p:txBody>
      </p:sp>
      <p:sp>
        <p:nvSpPr>
          <p:cNvPr id="50" name="Rectangle 49">
            <a:extLst>
              <a:ext uri="{FF2B5EF4-FFF2-40B4-BE49-F238E27FC236}">
                <a16:creationId xmlns:a16="http://schemas.microsoft.com/office/drawing/2014/main" id="{9EF7AE8D-1C7C-CAB7-0CEA-F7843DF4CCDB}"/>
              </a:ext>
            </a:extLst>
          </p:cNvPr>
          <p:cNvSpPr/>
          <p:nvPr/>
        </p:nvSpPr>
        <p:spPr>
          <a:xfrm>
            <a:off x="6531827" y="172685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1" name="Rectangle 50">
            <a:extLst>
              <a:ext uri="{FF2B5EF4-FFF2-40B4-BE49-F238E27FC236}">
                <a16:creationId xmlns:a16="http://schemas.microsoft.com/office/drawing/2014/main" id="{74D8F6D0-C06A-8B2B-4BE2-9554A3D944B6}"/>
              </a:ext>
            </a:extLst>
          </p:cNvPr>
          <p:cNvSpPr/>
          <p:nvPr/>
        </p:nvSpPr>
        <p:spPr>
          <a:xfrm>
            <a:off x="5159130" y="1736401"/>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2" name="Rectangle 51">
            <a:extLst>
              <a:ext uri="{FF2B5EF4-FFF2-40B4-BE49-F238E27FC236}">
                <a16:creationId xmlns:a16="http://schemas.microsoft.com/office/drawing/2014/main" id="{231CC70A-76EF-124D-C076-5D4EABCC1906}"/>
              </a:ext>
            </a:extLst>
          </p:cNvPr>
          <p:cNvSpPr/>
          <p:nvPr/>
        </p:nvSpPr>
        <p:spPr>
          <a:xfrm>
            <a:off x="8656182" y="1736401"/>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53" name="TextBox 52">
            <a:extLst>
              <a:ext uri="{FF2B5EF4-FFF2-40B4-BE49-F238E27FC236}">
                <a16:creationId xmlns:a16="http://schemas.microsoft.com/office/drawing/2014/main" id="{E12AA212-FD0B-D553-D665-659A8D04A557}"/>
              </a:ext>
            </a:extLst>
          </p:cNvPr>
          <p:cNvSpPr txBox="1"/>
          <p:nvPr/>
        </p:nvSpPr>
        <p:spPr>
          <a:xfrm>
            <a:off x="373454" y="2430700"/>
            <a:ext cx="1373525" cy="369332"/>
          </a:xfrm>
          <a:prstGeom prst="rect">
            <a:avLst/>
          </a:prstGeom>
          <a:noFill/>
        </p:spPr>
        <p:txBody>
          <a:bodyPr wrap="square" rtlCol="0">
            <a:spAutoFit/>
          </a:bodyPr>
          <a:lstStyle/>
          <a:p>
            <a:r>
              <a:rPr lang="en-US" b="1" u="sng" dirty="0"/>
              <a:t>Example - 2</a:t>
            </a:r>
          </a:p>
        </p:txBody>
      </p:sp>
      <p:sp>
        <p:nvSpPr>
          <p:cNvPr id="54" name="Rectangle 53">
            <a:extLst>
              <a:ext uri="{FF2B5EF4-FFF2-40B4-BE49-F238E27FC236}">
                <a16:creationId xmlns:a16="http://schemas.microsoft.com/office/drawing/2014/main" id="{BD34B80D-CBD1-EBFD-0C6E-A4F8E64ED160}"/>
              </a:ext>
            </a:extLst>
          </p:cNvPr>
          <p:cNvSpPr/>
          <p:nvPr/>
        </p:nvSpPr>
        <p:spPr>
          <a:xfrm>
            <a:off x="479852" y="2772543"/>
            <a:ext cx="8875667" cy="9144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5" name="Rectangle 54">
            <a:extLst>
              <a:ext uri="{FF2B5EF4-FFF2-40B4-BE49-F238E27FC236}">
                <a16:creationId xmlns:a16="http://schemas.microsoft.com/office/drawing/2014/main" id="{4E23468C-B0DF-2A2D-4347-C9C6023C2206}"/>
              </a:ext>
            </a:extLst>
          </p:cNvPr>
          <p:cNvSpPr/>
          <p:nvPr/>
        </p:nvSpPr>
        <p:spPr>
          <a:xfrm>
            <a:off x="581500" y="296488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56" name="Rectangle 55">
            <a:extLst>
              <a:ext uri="{FF2B5EF4-FFF2-40B4-BE49-F238E27FC236}">
                <a16:creationId xmlns:a16="http://schemas.microsoft.com/office/drawing/2014/main" id="{1C2467B7-6606-05EF-3765-1D6BC8DD7C8A}"/>
              </a:ext>
            </a:extLst>
          </p:cNvPr>
          <p:cNvSpPr/>
          <p:nvPr/>
        </p:nvSpPr>
        <p:spPr>
          <a:xfrm>
            <a:off x="1674983" y="2964885"/>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57" name="Rectangle 56">
            <a:extLst>
              <a:ext uri="{FF2B5EF4-FFF2-40B4-BE49-F238E27FC236}">
                <a16:creationId xmlns:a16="http://schemas.microsoft.com/office/drawing/2014/main" id="{75F4680A-FE0E-B3B8-7C24-11898B7938F6}"/>
              </a:ext>
            </a:extLst>
          </p:cNvPr>
          <p:cNvSpPr/>
          <p:nvPr/>
        </p:nvSpPr>
        <p:spPr>
          <a:xfrm>
            <a:off x="2509586" y="2964885"/>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8" name="Rectangle 57">
            <a:extLst>
              <a:ext uri="{FF2B5EF4-FFF2-40B4-BE49-F238E27FC236}">
                <a16:creationId xmlns:a16="http://schemas.microsoft.com/office/drawing/2014/main" id="{5D055266-9298-347F-391C-7A703A6438F3}"/>
              </a:ext>
            </a:extLst>
          </p:cNvPr>
          <p:cNvSpPr/>
          <p:nvPr/>
        </p:nvSpPr>
        <p:spPr>
          <a:xfrm>
            <a:off x="3943109" y="2964885"/>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59" name="Rectangle 58">
            <a:extLst>
              <a:ext uri="{FF2B5EF4-FFF2-40B4-BE49-F238E27FC236}">
                <a16:creationId xmlns:a16="http://schemas.microsoft.com/office/drawing/2014/main" id="{571F37FB-1619-72E0-0AE9-F5A8443B1BF6}"/>
              </a:ext>
            </a:extLst>
          </p:cNvPr>
          <p:cNvSpPr/>
          <p:nvPr/>
        </p:nvSpPr>
        <p:spPr>
          <a:xfrm>
            <a:off x="9019733" y="2947145"/>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0" name="Rectangle 59">
            <a:extLst>
              <a:ext uri="{FF2B5EF4-FFF2-40B4-BE49-F238E27FC236}">
                <a16:creationId xmlns:a16="http://schemas.microsoft.com/office/drawing/2014/main" id="{7CC022B8-A33F-5F24-84E4-29A3BF32AB72}"/>
              </a:ext>
            </a:extLst>
          </p:cNvPr>
          <p:cNvSpPr/>
          <p:nvPr/>
        </p:nvSpPr>
        <p:spPr>
          <a:xfrm>
            <a:off x="5463944" y="2955342"/>
            <a:ext cx="65898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103</a:t>
            </a:r>
            <a:endParaRPr lang="en-US" dirty="0">
              <a:ln w="0"/>
              <a:solidFill>
                <a:schemeClr val="tx1"/>
              </a:solidFill>
            </a:endParaRPr>
          </a:p>
        </p:txBody>
      </p:sp>
      <p:sp>
        <p:nvSpPr>
          <p:cNvPr id="63" name="Rectangle 62">
            <a:extLst>
              <a:ext uri="{FF2B5EF4-FFF2-40B4-BE49-F238E27FC236}">
                <a16:creationId xmlns:a16="http://schemas.microsoft.com/office/drawing/2014/main" id="{94CA9361-D312-D772-D1E2-FE8CBA61A43F}"/>
              </a:ext>
            </a:extLst>
          </p:cNvPr>
          <p:cNvSpPr/>
          <p:nvPr/>
        </p:nvSpPr>
        <p:spPr>
          <a:xfrm>
            <a:off x="6458827" y="2955750"/>
            <a:ext cx="92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NULL</a:t>
            </a:r>
            <a:endParaRPr lang="en-US" dirty="0">
              <a:ln w="0"/>
              <a:solidFill>
                <a:schemeClr val="tx1"/>
              </a:solidFill>
            </a:endParaRPr>
          </a:p>
        </p:txBody>
      </p:sp>
      <p:sp>
        <p:nvSpPr>
          <p:cNvPr id="64" name="Rectangle 63">
            <a:extLst>
              <a:ext uri="{FF2B5EF4-FFF2-40B4-BE49-F238E27FC236}">
                <a16:creationId xmlns:a16="http://schemas.microsoft.com/office/drawing/2014/main" id="{B9F22E83-325F-2EBA-36AF-2482EE73E944}"/>
              </a:ext>
            </a:extLst>
          </p:cNvPr>
          <p:cNvSpPr/>
          <p:nvPr/>
        </p:nvSpPr>
        <p:spPr>
          <a:xfrm>
            <a:off x="6208511" y="2964885"/>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65" name="Rectangle 64">
            <a:extLst>
              <a:ext uri="{FF2B5EF4-FFF2-40B4-BE49-F238E27FC236}">
                <a16:creationId xmlns:a16="http://schemas.microsoft.com/office/drawing/2014/main" id="{90477A1A-CCCC-855A-7D57-C81D4943A188}"/>
              </a:ext>
            </a:extLst>
          </p:cNvPr>
          <p:cNvSpPr/>
          <p:nvPr/>
        </p:nvSpPr>
        <p:spPr>
          <a:xfrm>
            <a:off x="5159129" y="2964885"/>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66" name="Rectangle 65">
            <a:extLst>
              <a:ext uri="{FF2B5EF4-FFF2-40B4-BE49-F238E27FC236}">
                <a16:creationId xmlns:a16="http://schemas.microsoft.com/office/drawing/2014/main" id="{132EE5B0-DD94-BF51-4F41-F0223F6B10E2}"/>
              </a:ext>
            </a:extLst>
          </p:cNvPr>
          <p:cNvSpPr/>
          <p:nvPr/>
        </p:nvSpPr>
        <p:spPr>
          <a:xfrm>
            <a:off x="8712278" y="2942433"/>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71" name="TextBox 70">
            <a:extLst>
              <a:ext uri="{FF2B5EF4-FFF2-40B4-BE49-F238E27FC236}">
                <a16:creationId xmlns:a16="http://schemas.microsoft.com/office/drawing/2014/main" id="{76C5B28A-D886-B632-024B-059C8FDA7797}"/>
              </a:ext>
            </a:extLst>
          </p:cNvPr>
          <p:cNvSpPr txBox="1"/>
          <p:nvPr/>
        </p:nvSpPr>
        <p:spPr>
          <a:xfrm>
            <a:off x="392366" y="3694619"/>
            <a:ext cx="1373525" cy="369332"/>
          </a:xfrm>
          <a:prstGeom prst="rect">
            <a:avLst/>
          </a:prstGeom>
          <a:noFill/>
        </p:spPr>
        <p:txBody>
          <a:bodyPr wrap="square" rtlCol="0">
            <a:spAutoFit/>
          </a:bodyPr>
          <a:lstStyle/>
          <a:p>
            <a:r>
              <a:rPr lang="en-US" b="1" u="sng" dirty="0"/>
              <a:t>Example - 3</a:t>
            </a:r>
          </a:p>
        </p:txBody>
      </p:sp>
      <p:sp>
        <p:nvSpPr>
          <p:cNvPr id="72" name="Rectangle 71">
            <a:extLst>
              <a:ext uri="{FF2B5EF4-FFF2-40B4-BE49-F238E27FC236}">
                <a16:creationId xmlns:a16="http://schemas.microsoft.com/office/drawing/2014/main" id="{7842B529-C783-13F0-0134-F1079D91F256}"/>
              </a:ext>
            </a:extLst>
          </p:cNvPr>
          <p:cNvSpPr/>
          <p:nvPr/>
        </p:nvSpPr>
        <p:spPr>
          <a:xfrm>
            <a:off x="479852" y="4017982"/>
            <a:ext cx="8722217" cy="9144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3" name="Rectangle 72">
            <a:extLst>
              <a:ext uri="{FF2B5EF4-FFF2-40B4-BE49-F238E27FC236}">
                <a16:creationId xmlns:a16="http://schemas.microsoft.com/office/drawing/2014/main" id="{8F0E3026-1A80-DB42-59A9-EAE47BF41AEA}"/>
              </a:ext>
            </a:extLst>
          </p:cNvPr>
          <p:cNvSpPr/>
          <p:nvPr/>
        </p:nvSpPr>
        <p:spPr>
          <a:xfrm>
            <a:off x="581500" y="421032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74" name="Rectangle 73">
            <a:extLst>
              <a:ext uri="{FF2B5EF4-FFF2-40B4-BE49-F238E27FC236}">
                <a16:creationId xmlns:a16="http://schemas.microsoft.com/office/drawing/2014/main" id="{1F14DEC8-EA30-EB88-973B-D06AD78E37EA}"/>
              </a:ext>
            </a:extLst>
          </p:cNvPr>
          <p:cNvSpPr/>
          <p:nvPr/>
        </p:nvSpPr>
        <p:spPr>
          <a:xfrm>
            <a:off x="1674983" y="4210324"/>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75" name="Rectangle 74">
            <a:extLst>
              <a:ext uri="{FF2B5EF4-FFF2-40B4-BE49-F238E27FC236}">
                <a16:creationId xmlns:a16="http://schemas.microsoft.com/office/drawing/2014/main" id="{E58EDFAE-7794-336B-2C22-F8450E6EC1DF}"/>
              </a:ext>
            </a:extLst>
          </p:cNvPr>
          <p:cNvSpPr/>
          <p:nvPr/>
        </p:nvSpPr>
        <p:spPr>
          <a:xfrm>
            <a:off x="2509586" y="4210324"/>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76" name="Rectangle 75">
            <a:extLst>
              <a:ext uri="{FF2B5EF4-FFF2-40B4-BE49-F238E27FC236}">
                <a16:creationId xmlns:a16="http://schemas.microsoft.com/office/drawing/2014/main" id="{2D78F90A-B81D-4C5F-ACC6-7BB84F325694}"/>
              </a:ext>
            </a:extLst>
          </p:cNvPr>
          <p:cNvSpPr/>
          <p:nvPr/>
        </p:nvSpPr>
        <p:spPr>
          <a:xfrm>
            <a:off x="3943109" y="4210324"/>
            <a:ext cx="111497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77" name="Rectangle 76">
            <a:extLst>
              <a:ext uri="{FF2B5EF4-FFF2-40B4-BE49-F238E27FC236}">
                <a16:creationId xmlns:a16="http://schemas.microsoft.com/office/drawing/2014/main" id="{DAFD5EDD-07A3-90EE-76B9-7702A5AD28A0}"/>
              </a:ext>
            </a:extLst>
          </p:cNvPr>
          <p:cNvSpPr/>
          <p:nvPr/>
        </p:nvSpPr>
        <p:spPr>
          <a:xfrm>
            <a:off x="8703591" y="4200402"/>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78" name="Rectangle 77">
            <a:extLst>
              <a:ext uri="{FF2B5EF4-FFF2-40B4-BE49-F238E27FC236}">
                <a16:creationId xmlns:a16="http://schemas.microsoft.com/office/drawing/2014/main" id="{C5ED2100-9159-5192-95D0-50DE6D80AF14}"/>
              </a:ext>
            </a:extLst>
          </p:cNvPr>
          <p:cNvSpPr/>
          <p:nvPr/>
        </p:nvSpPr>
        <p:spPr>
          <a:xfrm>
            <a:off x="5463943" y="4200781"/>
            <a:ext cx="97008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0000"/>
                </a:solidFill>
              </a:rPr>
              <a:t>'Meet'</a:t>
            </a:r>
            <a:endParaRPr lang="en-US" dirty="0">
              <a:ln w="0"/>
              <a:solidFill>
                <a:schemeClr val="tx1"/>
              </a:solidFill>
            </a:endParaRPr>
          </a:p>
        </p:txBody>
      </p:sp>
      <p:sp>
        <p:nvSpPr>
          <p:cNvPr id="79" name="Rectangle 78">
            <a:extLst>
              <a:ext uri="{FF2B5EF4-FFF2-40B4-BE49-F238E27FC236}">
                <a16:creationId xmlns:a16="http://schemas.microsoft.com/office/drawing/2014/main" id="{C91706F1-BB74-15A6-AEEB-B623EAEF7054}"/>
              </a:ext>
            </a:extLst>
          </p:cNvPr>
          <p:cNvSpPr/>
          <p:nvPr/>
        </p:nvSpPr>
        <p:spPr>
          <a:xfrm>
            <a:off x="6795366" y="4203398"/>
            <a:ext cx="145956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103</a:t>
            </a:r>
          </a:p>
        </p:txBody>
      </p:sp>
      <p:sp>
        <p:nvSpPr>
          <p:cNvPr id="80" name="Rectangle 79">
            <a:extLst>
              <a:ext uri="{FF2B5EF4-FFF2-40B4-BE49-F238E27FC236}">
                <a16:creationId xmlns:a16="http://schemas.microsoft.com/office/drawing/2014/main" id="{60A25A61-F96C-BAED-DD0E-4347EFAAC55C}"/>
              </a:ext>
            </a:extLst>
          </p:cNvPr>
          <p:cNvSpPr/>
          <p:nvPr/>
        </p:nvSpPr>
        <p:spPr>
          <a:xfrm>
            <a:off x="6531826" y="4200781"/>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81" name="Rectangle 80">
            <a:extLst>
              <a:ext uri="{FF2B5EF4-FFF2-40B4-BE49-F238E27FC236}">
                <a16:creationId xmlns:a16="http://schemas.microsoft.com/office/drawing/2014/main" id="{911ACC74-228B-8B4F-1C91-852F6164EAE0}"/>
              </a:ext>
            </a:extLst>
          </p:cNvPr>
          <p:cNvSpPr/>
          <p:nvPr/>
        </p:nvSpPr>
        <p:spPr>
          <a:xfrm>
            <a:off x="5159129" y="421032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2" name="Rectangle 81">
            <a:extLst>
              <a:ext uri="{FF2B5EF4-FFF2-40B4-BE49-F238E27FC236}">
                <a16:creationId xmlns:a16="http://schemas.microsoft.com/office/drawing/2014/main" id="{EF22BE8C-AAFA-9E86-A63F-7B42BAA7A458}"/>
              </a:ext>
            </a:extLst>
          </p:cNvPr>
          <p:cNvSpPr/>
          <p:nvPr/>
        </p:nvSpPr>
        <p:spPr>
          <a:xfrm>
            <a:off x="8396136" y="4195690"/>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83" name="Multiply 10">
            <a:extLst>
              <a:ext uri="{FF2B5EF4-FFF2-40B4-BE49-F238E27FC236}">
                <a16:creationId xmlns:a16="http://schemas.microsoft.com/office/drawing/2014/main" id="{C1E57E8C-31B6-12AF-96C4-3EADA61D79C5}"/>
              </a:ext>
            </a:extLst>
          </p:cNvPr>
          <p:cNvSpPr/>
          <p:nvPr/>
        </p:nvSpPr>
        <p:spPr>
          <a:xfrm>
            <a:off x="9283359" y="4082645"/>
            <a:ext cx="676934" cy="785074"/>
          </a:xfrm>
          <a:prstGeom prst="mathMultiply">
            <a:avLst/>
          </a:prstGeom>
          <a:solidFill>
            <a:srgbClr val="FF0000"/>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4" name="TextBox 83">
            <a:extLst>
              <a:ext uri="{FF2B5EF4-FFF2-40B4-BE49-F238E27FC236}">
                <a16:creationId xmlns:a16="http://schemas.microsoft.com/office/drawing/2014/main" id="{0E3C1689-6FEE-D2C1-B6D0-E5B63B80A889}"/>
              </a:ext>
            </a:extLst>
          </p:cNvPr>
          <p:cNvSpPr txBox="1"/>
          <p:nvPr/>
        </p:nvSpPr>
        <p:spPr>
          <a:xfrm>
            <a:off x="363156" y="4944337"/>
            <a:ext cx="685889" cy="369332"/>
          </a:xfrm>
          <a:prstGeom prst="rect">
            <a:avLst/>
          </a:prstGeom>
          <a:noFill/>
        </p:spPr>
        <p:txBody>
          <a:bodyPr wrap="square" rtlCol="0">
            <a:spAutoFit/>
          </a:bodyPr>
          <a:lstStyle/>
          <a:p>
            <a:r>
              <a:rPr lang="en-US" b="1" u="sng" dirty="0">
                <a:solidFill>
                  <a:srgbClr val="FF0000"/>
                </a:solidFill>
              </a:rPr>
              <a:t>Error</a:t>
            </a:r>
          </a:p>
        </p:txBody>
      </p:sp>
      <p:pic>
        <p:nvPicPr>
          <p:cNvPr id="86" name="Picture 85">
            <a:extLst>
              <a:ext uri="{FF2B5EF4-FFF2-40B4-BE49-F238E27FC236}">
                <a16:creationId xmlns:a16="http://schemas.microsoft.com/office/drawing/2014/main" id="{94F8C8D2-D424-878F-3EF5-1EE86AFF1EE0}"/>
              </a:ext>
            </a:extLst>
          </p:cNvPr>
          <p:cNvPicPr>
            <a:picLocks noChangeAspect="1"/>
          </p:cNvPicPr>
          <p:nvPr/>
        </p:nvPicPr>
        <p:blipFill>
          <a:blip r:embed="rId2"/>
          <a:stretch>
            <a:fillRect/>
          </a:stretch>
        </p:blipFill>
        <p:spPr>
          <a:xfrm>
            <a:off x="1079427" y="4982980"/>
            <a:ext cx="8554628" cy="403485"/>
          </a:xfrm>
          <a:prstGeom prst="rect">
            <a:avLst/>
          </a:prstGeom>
        </p:spPr>
      </p:pic>
      <p:sp>
        <p:nvSpPr>
          <p:cNvPr id="87" name="Rectangle 86">
            <a:extLst>
              <a:ext uri="{FF2B5EF4-FFF2-40B4-BE49-F238E27FC236}">
                <a16:creationId xmlns:a16="http://schemas.microsoft.com/office/drawing/2014/main" id="{9C316D62-C145-CAD2-63AD-341B5372626E}"/>
              </a:ext>
            </a:extLst>
          </p:cNvPr>
          <p:cNvSpPr/>
          <p:nvPr/>
        </p:nvSpPr>
        <p:spPr>
          <a:xfrm>
            <a:off x="7702016" y="2944873"/>
            <a:ext cx="92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7.15</a:t>
            </a:r>
            <a:endParaRPr lang="en-US" dirty="0">
              <a:ln w="0"/>
              <a:solidFill>
                <a:schemeClr val="tx1"/>
              </a:solidFill>
            </a:endParaRPr>
          </a:p>
        </p:txBody>
      </p:sp>
      <p:sp>
        <p:nvSpPr>
          <p:cNvPr id="88" name="Rectangle 87">
            <a:extLst>
              <a:ext uri="{FF2B5EF4-FFF2-40B4-BE49-F238E27FC236}">
                <a16:creationId xmlns:a16="http://schemas.microsoft.com/office/drawing/2014/main" id="{CDB1962F-A923-D1E2-A4E2-1DA86DB213F1}"/>
              </a:ext>
            </a:extLst>
          </p:cNvPr>
          <p:cNvSpPr/>
          <p:nvPr/>
        </p:nvSpPr>
        <p:spPr>
          <a:xfrm>
            <a:off x="7461140" y="2956280"/>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 name="TextBox 2">
            <a:extLst>
              <a:ext uri="{FF2B5EF4-FFF2-40B4-BE49-F238E27FC236}">
                <a16:creationId xmlns:a16="http://schemas.microsoft.com/office/drawing/2014/main" id="{4F6E1E32-DC9F-347B-7D9A-41E49B5BA80B}"/>
              </a:ext>
            </a:extLst>
          </p:cNvPr>
          <p:cNvSpPr txBox="1"/>
          <p:nvPr/>
        </p:nvSpPr>
        <p:spPr>
          <a:xfrm>
            <a:off x="373454" y="5394273"/>
            <a:ext cx="1373525" cy="369332"/>
          </a:xfrm>
          <a:prstGeom prst="rect">
            <a:avLst/>
          </a:prstGeom>
          <a:noFill/>
        </p:spPr>
        <p:txBody>
          <a:bodyPr wrap="square" rtlCol="0">
            <a:spAutoFit/>
          </a:bodyPr>
          <a:lstStyle/>
          <a:p>
            <a:r>
              <a:rPr lang="en-US" b="1" u="sng" dirty="0"/>
              <a:t>Example - 4</a:t>
            </a:r>
          </a:p>
        </p:txBody>
      </p:sp>
      <p:sp>
        <p:nvSpPr>
          <p:cNvPr id="5" name="Rectangle 4">
            <a:extLst>
              <a:ext uri="{FF2B5EF4-FFF2-40B4-BE49-F238E27FC236}">
                <a16:creationId xmlns:a16="http://schemas.microsoft.com/office/drawing/2014/main" id="{01BABD93-FAEC-7C01-78AE-5AD97C77D63C}"/>
              </a:ext>
            </a:extLst>
          </p:cNvPr>
          <p:cNvSpPr/>
          <p:nvPr/>
        </p:nvSpPr>
        <p:spPr>
          <a:xfrm>
            <a:off x="424538" y="5736619"/>
            <a:ext cx="8722217" cy="785074"/>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A4009D4-30EB-6068-745A-4CCB1D225DD2}"/>
              </a:ext>
            </a:extLst>
          </p:cNvPr>
          <p:cNvSpPr/>
          <p:nvPr/>
        </p:nvSpPr>
        <p:spPr>
          <a:xfrm>
            <a:off x="526186" y="590123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INSERT</a:t>
            </a:r>
            <a:endParaRPr lang="en-US" dirty="0">
              <a:solidFill>
                <a:srgbClr val="0000FF"/>
              </a:solidFill>
            </a:endParaRPr>
          </a:p>
        </p:txBody>
      </p:sp>
      <p:sp>
        <p:nvSpPr>
          <p:cNvPr id="7" name="Rectangle 6">
            <a:extLst>
              <a:ext uri="{FF2B5EF4-FFF2-40B4-BE49-F238E27FC236}">
                <a16:creationId xmlns:a16="http://schemas.microsoft.com/office/drawing/2014/main" id="{8B633EC4-630E-E91A-054E-4F5F09B798FA}"/>
              </a:ext>
            </a:extLst>
          </p:cNvPr>
          <p:cNvSpPr/>
          <p:nvPr/>
        </p:nvSpPr>
        <p:spPr>
          <a:xfrm>
            <a:off x="1619669" y="5901231"/>
            <a:ext cx="73355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p>
        </p:txBody>
      </p:sp>
      <p:sp>
        <p:nvSpPr>
          <p:cNvPr id="8" name="Rectangle 7">
            <a:extLst>
              <a:ext uri="{FF2B5EF4-FFF2-40B4-BE49-F238E27FC236}">
                <a16:creationId xmlns:a16="http://schemas.microsoft.com/office/drawing/2014/main" id="{282C532A-B235-5998-8495-EA9B433DC5A9}"/>
              </a:ext>
            </a:extLst>
          </p:cNvPr>
          <p:cNvSpPr/>
          <p:nvPr/>
        </p:nvSpPr>
        <p:spPr>
          <a:xfrm>
            <a:off x="2454272" y="5901231"/>
            <a:ext cx="133247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9" name="Rectangle 8">
            <a:extLst>
              <a:ext uri="{FF2B5EF4-FFF2-40B4-BE49-F238E27FC236}">
                <a16:creationId xmlns:a16="http://schemas.microsoft.com/office/drawing/2014/main" id="{B4708AA2-2468-CB3E-046C-79CBDE9BC940}"/>
              </a:ext>
            </a:extLst>
          </p:cNvPr>
          <p:cNvSpPr/>
          <p:nvPr/>
        </p:nvSpPr>
        <p:spPr>
          <a:xfrm>
            <a:off x="5230568" y="5903697"/>
            <a:ext cx="133247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VALUES</a:t>
            </a:r>
            <a:endParaRPr lang="en-US" dirty="0">
              <a:ln w="0"/>
              <a:solidFill>
                <a:schemeClr val="tx1"/>
              </a:solidFill>
            </a:endParaRPr>
          </a:p>
        </p:txBody>
      </p:sp>
      <p:sp>
        <p:nvSpPr>
          <p:cNvPr id="10" name="Rectangle 9">
            <a:extLst>
              <a:ext uri="{FF2B5EF4-FFF2-40B4-BE49-F238E27FC236}">
                <a16:creationId xmlns:a16="http://schemas.microsoft.com/office/drawing/2014/main" id="{1BD6ACDC-EA15-DB5D-8EE0-594A61A3B987}"/>
              </a:ext>
            </a:extLst>
          </p:cNvPr>
          <p:cNvSpPr/>
          <p:nvPr/>
        </p:nvSpPr>
        <p:spPr>
          <a:xfrm>
            <a:off x="8529135" y="5919104"/>
            <a:ext cx="216267" cy="44037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C541DE84-0EC4-002D-D5B4-FD2BB7C9C478}"/>
              </a:ext>
            </a:extLst>
          </p:cNvPr>
          <p:cNvSpPr/>
          <p:nvPr/>
        </p:nvSpPr>
        <p:spPr>
          <a:xfrm>
            <a:off x="3883747" y="5907034"/>
            <a:ext cx="125106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latin typeface="Consolas" panose="020B0609020204030204" pitchFamily="49" charset="0"/>
              </a:rPr>
              <a:t>RollNo</a:t>
            </a:r>
            <a:endParaRPr lang="en-US" dirty="0">
              <a:ln w="0"/>
              <a:solidFill>
                <a:schemeClr val="tx1"/>
              </a:solidFill>
            </a:endParaRPr>
          </a:p>
        </p:txBody>
      </p:sp>
      <p:sp>
        <p:nvSpPr>
          <p:cNvPr id="12" name="Rectangle 11">
            <a:extLst>
              <a:ext uri="{FF2B5EF4-FFF2-40B4-BE49-F238E27FC236}">
                <a16:creationId xmlns:a16="http://schemas.microsoft.com/office/drawing/2014/main" id="{FE0650BC-4BC0-05DD-8FF9-16A825BFE48B}"/>
              </a:ext>
            </a:extLst>
          </p:cNvPr>
          <p:cNvSpPr/>
          <p:nvPr/>
        </p:nvSpPr>
        <p:spPr>
          <a:xfrm>
            <a:off x="7049028" y="5902280"/>
            <a:ext cx="1041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104</a:t>
            </a:r>
          </a:p>
        </p:txBody>
      </p:sp>
      <p:sp>
        <p:nvSpPr>
          <p:cNvPr id="14" name="Rectangle 13">
            <a:extLst>
              <a:ext uri="{FF2B5EF4-FFF2-40B4-BE49-F238E27FC236}">
                <a16:creationId xmlns:a16="http://schemas.microsoft.com/office/drawing/2014/main" id="{A0BE2834-91EF-4143-1992-811F3E1C0135}"/>
              </a:ext>
            </a:extLst>
          </p:cNvPr>
          <p:cNvSpPr/>
          <p:nvPr/>
        </p:nvSpPr>
        <p:spPr>
          <a:xfrm>
            <a:off x="6681964" y="5901387"/>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sp>
        <p:nvSpPr>
          <p:cNvPr id="27" name="Rectangle 26">
            <a:extLst>
              <a:ext uri="{FF2B5EF4-FFF2-40B4-BE49-F238E27FC236}">
                <a16:creationId xmlns:a16="http://schemas.microsoft.com/office/drawing/2014/main" id="{76E25E56-D41E-98DE-79F9-F85614407957}"/>
              </a:ext>
            </a:extLst>
          </p:cNvPr>
          <p:cNvSpPr/>
          <p:nvPr/>
        </p:nvSpPr>
        <p:spPr>
          <a:xfrm>
            <a:off x="8202583" y="5907034"/>
            <a:ext cx="19150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p>
        </p:txBody>
      </p:sp>
      <p:pic>
        <p:nvPicPr>
          <p:cNvPr id="29" name="Picture 28">
            <a:extLst>
              <a:ext uri="{FF2B5EF4-FFF2-40B4-BE49-F238E27FC236}">
                <a16:creationId xmlns:a16="http://schemas.microsoft.com/office/drawing/2014/main" id="{518EA6DD-6677-871F-5497-3CF1B1412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22" y="5815056"/>
            <a:ext cx="581025" cy="418971"/>
          </a:xfrm>
          <a:prstGeom prst="rect">
            <a:avLst/>
          </a:prstGeom>
        </p:spPr>
      </p:pic>
    </p:spTree>
    <p:extLst>
      <p:ext uri="{BB962C8B-B14F-4D97-AF65-F5344CB8AC3E}">
        <p14:creationId xmlns:p14="http://schemas.microsoft.com/office/powerpoint/2010/main" val="10093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71" grpId="0"/>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7" grpId="0" animBg="1"/>
      <p:bldP spid="88" grpId="0" animBg="1"/>
      <p:bldP spid="3" grpId="0"/>
      <p:bldP spid="5" grpId="0" animBg="1"/>
      <p:bldP spid="6" grpId="0" animBg="1"/>
      <p:bldP spid="7" grpId="0" animBg="1"/>
      <p:bldP spid="8" grpId="0" animBg="1"/>
      <p:bldP spid="9" grpId="0" animBg="1"/>
      <p:bldP spid="10" grpId="0" animBg="1"/>
      <p:bldP spid="11" grpId="0" animBg="1"/>
      <p:bldP spid="12" grpId="0" animBg="1"/>
      <p:bldP spid="14"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32B9-AE55-D288-2902-0FA4EEECA998}"/>
              </a:ext>
            </a:extLst>
          </p:cNvPr>
          <p:cNvSpPr>
            <a:spLocks noGrp="1"/>
          </p:cNvSpPr>
          <p:nvPr>
            <p:ph type="title"/>
          </p:nvPr>
        </p:nvSpPr>
        <p:spPr/>
        <p:txBody>
          <a:bodyPr/>
          <a:lstStyle/>
          <a:p>
            <a:r>
              <a:rPr lang="en-IN" dirty="0"/>
              <a:t>Exercise </a:t>
            </a:r>
          </a:p>
        </p:txBody>
      </p:sp>
      <p:sp>
        <p:nvSpPr>
          <p:cNvPr id="3" name="Content Placeholder 2">
            <a:extLst>
              <a:ext uri="{FF2B5EF4-FFF2-40B4-BE49-F238E27FC236}">
                <a16:creationId xmlns:a16="http://schemas.microsoft.com/office/drawing/2014/main" id="{A95987F8-8183-BB87-EF08-CBFFADB23457}"/>
              </a:ext>
            </a:extLst>
          </p:cNvPr>
          <p:cNvSpPr>
            <a:spLocks noGrp="1"/>
          </p:cNvSpPr>
          <p:nvPr>
            <p:ph idx="1"/>
          </p:nvPr>
        </p:nvSpPr>
        <p:spPr/>
        <p:txBody>
          <a:bodyPr/>
          <a:lstStyle/>
          <a:p>
            <a:r>
              <a:rPr lang="en-IN" dirty="0"/>
              <a:t>Create following table and insert given data.</a:t>
            </a:r>
          </a:p>
        </p:txBody>
      </p:sp>
      <p:graphicFrame>
        <p:nvGraphicFramePr>
          <p:cNvPr id="6" name="Table 5">
            <a:extLst>
              <a:ext uri="{FF2B5EF4-FFF2-40B4-BE49-F238E27FC236}">
                <a16:creationId xmlns:a16="http://schemas.microsoft.com/office/drawing/2014/main" id="{73022025-8144-92B2-3EF8-A41205B2FF5B}"/>
              </a:ext>
            </a:extLst>
          </p:cNvPr>
          <p:cNvGraphicFramePr>
            <a:graphicFrameLocks noGrp="1"/>
          </p:cNvGraphicFramePr>
          <p:nvPr>
            <p:extLst>
              <p:ext uri="{D42A27DB-BD31-4B8C-83A1-F6EECF244321}">
                <p14:modId xmlns:p14="http://schemas.microsoft.com/office/powerpoint/2010/main" val="3164614637"/>
              </p:ext>
            </p:extLst>
          </p:nvPr>
        </p:nvGraphicFramePr>
        <p:xfrm>
          <a:off x="790775" y="3921973"/>
          <a:ext cx="7522859" cy="2560320"/>
        </p:xfrm>
        <a:graphic>
          <a:graphicData uri="http://schemas.openxmlformats.org/drawingml/2006/table">
            <a:tbl>
              <a:tblPr firstRow="1" bandRow="1">
                <a:tableStyleId>{073A0DAA-6AF3-43AB-8588-CEC1D06C72B9}</a:tableStyleId>
              </a:tblPr>
              <a:tblGrid>
                <a:gridCol w="857223">
                  <a:extLst>
                    <a:ext uri="{9D8B030D-6E8A-4147-A177-3AD203B41FA5}">
                      <a16:colId xmlns:a16="http://schemas.microsoft.com/office/drawing/2014/main" val="3494103671"/>
                    </a:ext>
                  </a:extLst>
                </a:gridCol>
                <a:gridCol w="2498025">
                  <a:extLst>
                    <a:ext uri="{9D8B030D-6E8A-4147-A177-3AD203B41FA5}">
                      <a16:colId xmlns:a16="http://schemas.microsoft.com/office/drawing/2014/main" val="3563248749"/>
                    </a:ext>
                  </a:extLst>
                </a:gridCol>
                <a:gridCol w="1601883">
                  <a:extLst>
                    <a:ext uri="{9D8B030D-6E8A-4147-A177-3AD203B41FA5}">
                      <a16:colId xmlns:a16="http://schemas.microsoft.com/office/drawing/2014/main" val="3075158583"/>
                    </a:ext>
                  </a:extLst>
                </a:gridCol>
                <a:gridCol w="1208201">
                  <a:extLst>
                    <a:ext uri="{9D8B030D-6E8A-4147-A177-3AD203B41FA5}">
                      <a16:colId xmlns:a16="http://schemas.microsoft.com/office/drawing/2014/main" val="3754116018"/>
                    </a:ext>
                  </a:extLst>
                </a:gridCol>
                <a:gridCol w="1357527">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Jetpur</a:t>
                      </a:r>
                      <a:endParaRPr lang="en-US" sz="1800" b="0" i="0" u="none" strike="noStrike">
                        <a:solidFill>
                          <a:srgbClr val="000000"/>
                        </a:solidFill>
                        <a:effectLst/>
                        <a:latin typeface="+mn-lt"/>
                      </a:endParaRPr>
                    </a:p>
                  </a:txBody>
                  <a:tcPr anchor="ctr"/>
                </a:tc>
                <a:tc>
                  <a:txBody>
                    <a:bodyPr/>
                    <a:lstStyle/>
                    <a:p>
                      <a:pPr algn="l" fontAlgn="b"/>
                      <a:r>
                        <a:rPr lang="en-US" sz="1800" b="0" u="none" strike="noStrike">
                          <a:solidFill>
                            <a:srgbClr val="000000"/>
                          </a:solidFill>
                          <a:effectLst/>
                        </a:rPr>
                        <a:t>Electrical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9123141578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9223251578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Rajkot</a:t>
                      </a:r>
                      <a:endParaRPr lang="en-US" sz="1800" b="0" i="0" u="none" strike="noStrike">
                        <a:solidFill>
                          <a:srgbClr val="000000"/>
                        </a:solidFill>
                        <a:effectLst/>
                        <a:latin typeface="+mn-lt"/>
                      </a:endParaRPr>
                    </a:p>
                  </a:txBody>
                  <a:tcPr anchor="ctr"/>
                </a:tc>
                <a:tc>
                  <a:txBody>
                    <a:bodyPr/>
                    <a:lstStyle/>
                    <a:p>
                      <a:pPr algn="l" fontAlgn="b"/>
                      <a:r>
                        <a:rPr lang="en-US" sz="1800" b="0" u="none" strike="noStrike">
                          <a:solidFill>
                            <a:srgbClr val="000000"/>
                          </a:solidFill>
                          <a:effectLst/>
                        </a:rPr>
                        <a:t>Computer</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39494">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Jamnagar</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graphicFrame>
        <p:nvGraphicFramePr>
          <p:cNvPr id="8" name="Table 7">
            <a:extLst>
              <a:ext uri="{FF2B5EF4-FFF2-40B4-BE49-F238E27FC236}">
                <a16:creationId xmlns:a16="http://schemas.microsoft.com/office/drawing/2014/main" id="{FAD78B29-3EA7-3756-AF37-9E5D4FE9EAE7}"/>
              </a:ext>
            </a:extLst>
          </p:cNvPr>
          <p:cNvGraphicFramePr>
            <a:graphicFrameLocks noGrp="1"/>
          </p:cNvGraphicFramePr>
          <p:nvPr>
            <p:extLst>
              <p:ext uri="{D42A27DB-BD31-4B8C-83A1-F6EECF244321}">
                <p14:modId xmlns:p14="http://schemas.microsoft.com/office/powerpoint/2010/main" val="610218798"/>
              </p:ext>
            </p:extLst>
          </p:nvPr>
        </p:nvGraphicFramePr>
        <p:xfrm>
          <a:off x="790775" y="1400015"/>
          <a:ext cx="3150152" cy="2354618"/>
        </p:xfrm>
        <a:graphic>
          <a:graphicData uri="http://schemas.openxmlformats.org/drawingml/2006/table">
            <a:tbl>
              <a:tblPr firstRow="1" bandRow="1">
                <a:tableStyleId>{073A0DAA-6AF3-43AB-8588-CEC1D06C72B9}</a:tableStyleId>
              </a:tblPr>
              <a:tblGrid>
                <a:gridCol w="848618">
                  <a:extLst>
                    <a:ext uri="{9D8B030D-6E8A-4147-A177-3AD203B41FA5}">
                      <a16:colId xmlns:a16="http://schemas.microsoft.com/office/drawing/2014/main" val="3351748510"/>
                    </a:ext>
                  </a:extLst>
                </a:gridCol>
                <a:gridCol w="2301534">
                  <a:extLst>
                    <a:ext uri="{9D8B030D-6E8A-4147-A177-3AD203B41FA5}">
                      <a16:colId xmlns:a16="http://schemas.microsoft.com/office/drawing/2014/main" val="4197551419"/>
                    </a:ext>
                  </a:extLst>
                </a:gridCol>
              </a:tblGrid>
              <a:tr h="339568">
                <a:tc gridSpan="2">
                  <a:txBody>
                    <a:bodyPr/>
                    <a:lstStyle/>
                    <a:p>
                      <a:pPr algn="ctr"/>
                      <a:r>
                        <a:rPr lang="en-US" sz="1800" b="1" dirty="0">
                          <a:solidFill>
                            <a:schemeClr val="bg1"/>
                          </a:solidFill>
                        </a:rPr>
                        <a:t>Faculty</a:t>
                      </a:r>
                    </a:p>
                  </a:txBody>
                  <a:tcPr anchor="ctr"/>
                </a:tc>
                <a:tc hMerge="1">
                  <a:txBody>
                    <a:bodyPr/>
                    <a:lstStyle/>
                    <a:p>
                      <a:endParaRPr dirty="0"/>
                    </a:p>
                  </a:txBody>
                  <a:tcPr anchor="ctr"/>
                </a:tc>
                <a:extLst>
                  <a:ext uri="{0D108BD9-81ED-4DB2-BD59-A6C34878D82A}">
                    <a16:rowId xmlns:a16="http://schemas.microsoft.com/office/drawing/2014/main" val="976758332"/>
                  </a:ext>
                </a:extLst>
              </a:tr>
              <a:tr h="345715">
                <a:tc>
                  <a:txBody>
                    <a:bodyPr/>
                    <a:lstStyle/>
                    <a:p>
                      <a:pPr algn="l" fontAlgn="b"/>
                      <a:r>
                        <a:rPr lang="en-US" sz="1800" b="0" u="none" strike="noStrike" dirty="0">
                          <a:solidFill>
                            <a:srgbClr val="000000"/>
                          </a:solidFill>
                          <a:effectLst/>
                        </a:rPr>
                        <a:t>ID</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int</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464979928"/>
                  </a:ext>
                </a:extLst>
              </a:tr>
              <a:tr h="345715">
                <a:tc>
                  <a:txBody>
                    <a:bodyPr/>
                    <a:lstStyle/>
                    <a:p>
                      <a:pPr algn="l" fontAlgn="b"/>
                      <a:r>
                        <a:rPr lang="en-US" sz="1800" b="0" u="none" strike="noStrike" dirty="0">
                          <a:solidFill>
                            <a:srgbClr val="000000"/>
                          </a:solidFill>
                          <a:effectLst/>
                        </a:rPr>
                        <a:t>Name </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Varchar(25)</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5119711"/>
                  </a:ext>
                </a:extLst>
              </a:tr>
              <a:tr h="345715">
                <a:tc>
                  <a:txBody>
                    <a:bodyPr/>
                    <a:lstStyle/>
                    <a:p>
                      <a:pPr algn="l" fontAlgn="b"/>
                      <a:r>
                        <a:rPr lang="en-US" sz="1800" b="0" u="none" strike="noStrike" dirty="0">
                          <a:solidFill>
                            <a:srgbClr val="000000"/>
                          </a:solidFill>
                          <a:effectLst/>
                        </a:rPr>
                        <a:t>Mobile</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Char(10)</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124952988"/>
                  </a:ext>
                </a:extLst>
              </a:tr>
              <a:tr h="412277">
                <a:tc>
                  <a:txBody>
                    <a:bodyPr/>
                    <a:lstStyle/>
                    <a:p>
                      <a:pPr algn="l" fontAlgn="b"/>
                      <a:r>
                        <a:rPr lang="en-US" sz="1800" b="0" u="none" strike="noStrike" dirty="0">
                          <a:solidFill>
                            <a:srgbClr val="000000"/>
                          </a:solidFill>
                          <a:effectLst/>
                        </a:rPr>
                        <a:t>City </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Varchar(15)</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007876597"/>
                  </a:ext>
                </a:extLst>
              </a:tr>
              <a:tr h="479301">
                <a:tc>
                  <a:txBody>
                    <a:bodyPr/>
                    <a:lstStyle/>
                    <a:p>
                      <a:pPr algn="l" fontAlgn="b"/>
                      <a:r>
                        <a:rPr lang="en-US" sz="1800" b="0" u="none" strike="noStrike" dirty="0">
                          <a:solidFill>
                            <a:srgbClr val="000000"/>
                          </a:solidFill>
                          <a:effectLst/>
                        </a:rPr>
                        <a:t>Branch</a:t>
                      </a:r>
                    </a:p>
                  </a:txBody>
                  <a:tcPr anchor="ctr"/>
                </a:tc>
                <a:tc>
                  <a:txBody>
                    <a:bodyPr/>
                    <a:lstStyle/>
                    <a:p>
                      <a:pPr algn="l" fontAlgn="b"/>
                      <a:r>
                        <a:rPr lang="en-US" sz="1800" b="0" u="none" strike="noStrike" dirty="0">
                          <a:solidFill>
                            <a:srgbClr val="000000"/>
                          </a:solidFill>
                          <a:effectLst/>
                        </a:rPr>
                        <a:t>Varchar(15)</a:t>
                      </a:r>
                    </a:p>
                  </a:txBody>
                  <a:tcPr anchor="ctr"/>
                </a:tc>
                <a:extLst>
                  <a:ext uri="{0D108BD9-81ED-4DB2-BD59-A6C34878D82A}">
                    <a16:rowId xmlns:a16="http://schemas.microsoft.com/office/drawing/2014/main" val="3938964914"/>
                  </a:ext>
                </a:extLst>
              </a:tr>
            </a:tbl>
          </a:graphicData>
        </a:graphic>
      </p:graphicFrame>
    </p:spTree>
    <p:extLst>
      <p:ext uri="{BB962C8B-B14F-4D97-AF65-F5344CB8AC3E}">
        <p14:creationId xmlns:p14="http://schemas.microsoft.com/office/powerpoint/2010/main" val="116829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B4C77-DD62-689F-6BAB-5B370C86C27C}"/>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EA39DE04-0EA7-9B1D-174F-B9E8BF6E39FC}"/>
              </a:ext>
            </a:extLst>
          </p:cNvPr>
          <p:cNvSpPr>
            <a:spLocks noGrp="1"/>
          </p:cNvSpPr>
          <p:nvPr>
            <p:ph type="title"/>
          </p:nvPr>
        </p:nvSpPr>
        <p:spPr/>
        <p:txBody>
          <a:bodyPr/>
          <a:lstStyle/>
          <a:p>
            <a:r>
              <a:rPr lang="en-IN" dirty="0"/>
              <a:t>Why DBMS?</a:t>
            </a:r>
          </a:p>
        </p:txBody>
      </p:sp>
    </p:spTree>
    <p:extLst>
      <p:ext uri="{BB962C8B-B14F-4D97-AF65-F5344CB8AC3E}">
        <p14:creationId xmlns:p14="http://schemas.microsoft.com/office/powerpoint/2010/main" val="3985147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FB78-1AE2-3371-0F2B-C2FD7387B16F}"/>
              </a:ext>
            </a:extLst>
          </p:cNvPr>
          <p:cNvSpPr>
            <a:spLocks noGrp="1"/>
          </p:cNvSpPr>
          <p:nvPr>
            <p:ph type="title"/>
          </p:nvPr>
        </p:nvSpPr>
        <p:spPr/>
        <p:txBody>
          <a:bodyPr/>
          <a:lstStyle/>
          <a:p>
            <a:r>
              <a:rPr lang="en-US" dirty="0"/>
              <a:t>Select</a:t>
            </a:r>
            <a:endParaRPr lang="en-IN" dirty="0"/>
          </a:p>
        </p:txBody>
      </p:sp>
      <p:sp>
        <p:nvSpPr>
          <p:cNvPr id="4" name="Content Placeholder 2">
            <a:extLst>
              <a:ext uri="{FF2B5EF4-FFF2-40B4-BE49-F238E27FC236}">
                <a16:creationId xmlns:a16="http://schemas.microsoft.com/office/drawing/2014/main" id="{AA0DEE62-A36C-E101-1C75-636DFEA2998D}"/>
              </a:ext>
            </a:extLst>
          </p:cNvPr>
          <p:cNvSpPr>
            <a:spLocks noGrp="1"/>
          </p:cNvSpPr>
          <p:nvPr>
            <p:ph idx="1"/>
          </p:nvPr>
        </p:nvSpPr>
        <p:spPr>
          <a:xfrm>
            <a:off x="131180" y="863444"/>
            <a:ext cx="9614697" cy="5590565"/>
          </a:xfrm>
        </p:spPr>
        <p:txBody>
          <a:bodyPr/>
          <a:lstStyle/>
          <a:p>
            <a:r>
              <a:rPr lang="en-US" dirty="0"/>
              <a:t>The SELECT statement is used </a:t>
            </a:r>
            <a:r>
              <a:rPr lang="en-US" b="1" dirty="0">
                <a:solidFill>
                  <a:srgbClr val="C00000"/>
                </a:solidFill>
              </a:rPr>
              <a:t>to select data </a:t>
            </a:r>
            <a:r>
              <a:rPr lang="en-US" dirty="0"/>
              <a:t>from a database.</a:t>
            </a:r>
          </a:p>
          <a:p>
            <a:r>
              <a:rPr lang="en-US" dirty="0"/>
              <a:t>The data returned is stored in a result table, called the result-set.</a:t>
            </a:r>
          </a:p>
          <a:p>
            <a:endParaRPr lang="en-IN" dirty="0"/>
          </a:p>
        </p:txBody>
      </p:sp>
      <p:sp>
        <p:nvSpPr>
          <p:cNvPr id="15" name="TextBox 14">
            <a:extLst>
              <a:ext uri="{FF2B5EF4-FFF2-40B4-BE49-F238E27FC236}">
                <a16:creationId xmlns:a16="http://schemas.microsoft.com/office/drawing/2014/main" id="{592B5DEA-0856-AB53-802C-1CAC84C32F0E}"/>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39067D8B-24B8-F5FA-FCF1-F3A6BCE05A9C}"/>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538166-E3E5-560F-627C-4ADFDA65A595}"/>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3D270ED9-F437-28B4-8598-8B0E9CE630FC}"/>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D4EB0372-BDE6-9D29-45F5-089B54DA4CB8}"/>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723DE9B0-E005-A39D-BBDB-E9BF6C3B197F}"/>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A8E820E0-953E-944C-88FB-787406032B37}"/>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DBE8B0A-2B6A-E643-4EB7-D8F7FB8444E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389416AC-01CF-8278-92F4-AD3C080216AA}"/>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A7D85B5F-FE14-0F62-768F-3ECC7672053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CD9866B8-A59D-9EFE-D732-72929C4D0E26}"/>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BBCB853-D6C0-0A4D-1561-50A54CD768E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5" name="Rectangle 4">
            <a:extLst>
              <a:ext uri="{FF2B5EF4-FFF2-40B4-BE49-F238E27FC236}">
                <a16:creationId xmlns:a16="http://schemas.microsoft.com/office/drawing/2014/main" id="{5ACA12FF-B316-B4C9-E30D-07A90D6935EF}"/>
              </a:ext>
            </a:extLst>
          </p:cNvPr>
          <p:cNvSpPr/>
          <p:nvPr/>
        </p:nvSpPr>
        <p:spPr>
          <a:xfrm>
            <a:off x="762001" y="2590800"/>
            <a:ext cx="4800600" cy="9717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9C19B1C-5058-17D6-CF9D-95F28C6A2671}"/>
              </a:ext>
            </a:extLst>
          </p:cNvPr>
          <p:cNvSpPr/>
          <p:nvPr/>
        </p:nvSpPr>
        <p:spPr>
          <a:xfrm>
            <a:off x="914283" y="2857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7" name="Rectangle 6">
            <a:extLst>
              <a:ext uri="{FF2B5EF4-FFF2-40B4-BE49-F238E27FC236}">
                <a16:creationId xmlns:a16="http://schemas.microsoft.com/office/drawing/2014/main" id="{EBFA04B0-1397-5504-3857-F187B0566ACE}"/>
              </a:ext>
            </a:extLst>
          </p:cNvPr>
          <p:cNvSpPr/>
          <p:nvPr/>
        </p:nvSpPr>
        <p:spPr>
          <a:xfrm>
            <a:off x="2007766" y="2857127"/>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8" name="Rectangle 7">
            <a:extLst>
              <a:ext uri="{FF2B5EF4-FFF2-40B4-BE49-F238E27FC236}">
                <a16:creationId xmlns:a16="http://schemas.microsoft.com/office/drawing/2014/main" id="{7F130AAA-2ED4-AE04-BCD9-4815BC17E996}"/>
              </a:ext>
            </a:extLst>
          </p:cNvPr>
          <p:cNvSpPr/>
          <p:nvPr/>
        </p:nvSpPr>
        <p:spPr>
          <a:xfrm>
            <a:off x="3700852" y="2857127"/>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9" name="Rectangle 8">
            <a:extLst>
              <a:ext uri="{FF2B5EF4-FFF2-40B4-BE49-F238E27FC236}">
                <a16:creationId xmlns:a16="http://schemas.microsoft.com/office/drawing/2014/main" id="{5F92428A-9AA4-792F-996D-A3938C02209D}"/>
              </a:ext>
            </a:extLst>
          </p:cNvPr>
          <p:cNvSpPr/>
          <p:nvPr/>
        </p:nvSpPr>
        <p:spPr>
          <a:xfrm>
            <a:off x="2579266" y="2857127"/>
            <a:ext cx="101841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0" name="Rectangle 9">
            <a:extLst>
              <a:ext uri="{FF2B5EF4-FFF2-40B4-BE49-F238E27FC236}">
                <a16:creationId xmlns:a16="http://schemas.microsoft.com/office/drawing/2014/main" id="{F2D1DDED-983F-F292-5482-29D5B96B3327}"/>
              </a:ext>
            </a:extLst>
          </p:cNvPr>
          <p:cNvSpPr/>
          <p:nvPr/>
        </p:nvSpPr>
        <p:spPr>
          <a:xfrm>
            <a:off x="5076450" y="2857127"/>
            <a:ext cx="252489" cy="460192"/>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4416F572-9F09-7099-0E09-8FE6DFBA3E90}"/>
              </a:ext>
            </a:extLst>
          </p:cNvPr>
          <p:cNvSpPr/>
          <p:nvPr/>
        </p:nvSpPr>
        <p:spPr>
          <a:xfrm>
            <a:off x="762000" y="4133699"/>
            <a:ext cx="4800600" cy="9717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69B3675-47E8-4771-5232-6E35DA5AF1B9}"/>
              </a:ext>
            </a:extLst>
          </p:cNvPr>
          <p:cNvSpPr/>
          <p:nvPr/>
        </p:nvSpPr>
        <p:spPr>
          <a:xfrm>
            <a:off x="914282" y="440002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3" name="Rectangle 12">
            <a:extLst>
              <a:ext uri="{FF2B5EF4-FFF2-40B4-BE49-F238E27FC236}">
                <a16:creationId xmlns:a16="http://schemas.microsoft.com/office/drawing/2014/main" id="{CD45BA3A-23E8-DCC6-60AA-CB71694C3BF7}"/>
              </a:ext>
            </a:extLst>
          </p:cNvPr>
          <p:cNvSpPr/>
          <p:nvPr/>
        </p:nvSpPr>
        <p:spPr>
          <a:xfrm>
            <a:off x="2007765" y="4400026"/>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4" name="Rectangle 13">
            <a:extLst>
              <a:ext uri="{FF2B5EF4-FFF2-40B4-BE49-F238E27FC236}">
                <a16:creationId xmlns:a16="http://schemas.microsoft.com/office/drawing/2014/main" id="{3D7BD701-23D7-8FA5-F62E-E60B08DE7701}"/>
              </a:ext>
            </a:extLst>
          </p:cNvPr>
          <p:cNvSpPr/>
          <p:nvPr/>
        </p:nvSpPr>
        <p:spPr>
          <a:xfrm>
            <a:off x="2579265" y="4400026"/>
            <a:ext cx="101841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27" name="Rectangle 26">
            <a:extLst>
              <a:ext uri="{FF2B5EF4-FFF2-40B4-BE49-F238E27FC236}">
                <a16:creationId xmlns:a16="http://schemas.microsoft.com/office/drawing/2014/main" id="{245C4B92-ACE4-2A18-458E-BDE5DE4452A5}"/>
              </a:ext>
            </a:extLst>
          </p:cNvPr>
          <p:cNvSpPr/>
          <p:nvPr/>
        </p:nvSpPr>
        <p:spPr>
          <a:xfrm>
            <a:off x="5154434" y="4400026"/>
            <a:ext cx="252489" cy="460192"/>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D7C4FA98-CD70-A05E-CA39-F554B0F38249}"/>
              </a:ext>
            </a:extLst>
          </p:cNvPr>
          <p:cNvSpPr/>
          <p:nvPr/>
        </p:nvSpPr>
        <p:spPr>
          <a:xfrm>
            <a:off x="3700851" y="4390949"/>
            <a:ext cx="136131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9" name="TextBox 28">
            <a:extLst>
              <a:ext uri="{FF2B5EF4-FFF2-40B4-BE49-F238E27FC236}">
                <a16:creationId xmlns:a16="http://schemas.microsoft.com/office/drawing/2014/main" id="{D6BDD448-B87E-10B2-5CAB-BFC626B525AE}"/>
              </a:ext>
            </a:extLst>
          </p:cNvPr>
          <p:cNvSpPr txBox="1"/>
          <p:nvPr/>
        </p:nvSpPr>
        <p:spPr>
          <a:xfrm>
            <a:off x="309953" y="3757457"/>
            <a:ext cx="723900" cy="367400"/>
          </a:xfrm>
          <a:prstGeom prst="rect">
            <a:avLst/>
          </a:prstGeom>
          <a:noFill/>
        </p:spPr>
        <p:txBody>
          <a:bodyPr wrap="square" rtlCol="0">
            <a:spAutoFit/>
          </a:bodyPr>
          <a:lstStyle/>
          <a:p>
            <a:r>
              <a:rPr lang="en-US" b="1" u="sng" dirty="0"/>
              <a:t>E.g.</a:t>
            </a:r>
          </a:p>
        </p:txBody>
      </p:sp>
      <p:sp>
        <p:nvSpPr>
          <p:cNvPr id="30" name="TextBox 29">
            <a:extLst>
              <a:ext uri="{FF2B5EF4-FFF2-40B4-BE49-F238E27FC236}">
                <a16:creationId xmlns:a16="http://schemas.microsoft.com/office/drawing/2014/main" id="{BF8067DB-2C13-AAB5-6420-F4A4B51D1E03}"/>
              </a:ext>
            </a:extLst>
          </p:cNvPr>
          <p:cNvSpPr txBox="1"/>
          <p:nvPr/>
        </p:nvSpPr>
        <p:spPr>
          <a:xfrm>
            <a:off x="309952" y="2178500"/>
            <a:ext cx="3157237" cy="369332"/>
          </a:xfrm>
          <a:prstGeom prst="rect">
            <a:avLst/>
          </a:prstGeom>
          <a:noFill/>
        </p:spPr>
        <p:txBody>
          <a:bodyPr wrap="square" rtlCol="0">
            <a:spAutoFit/>
          </a:bodyPr>
          <a:lstStyle/>
          <a:p>
            <a:r>
              <a:rPr lang="en-US" b="1" u="sng" dirty="0"/>
              <a:t>Syntax to display all the data :-</a:t>
            </a:r>
          </a:p>
        </p:txBody>
      </p:sp>
      <p:graphicFrame>
        <p:nvGraphicFramePr>
          <p:cNvPr id="31" name="Content Placeholder 11">
            <a:extLst>
              <a:ext uri="{FF2B5EF4-FFF2-40B4-BE49-F238E27FC236}">
                <a16:creationId xmlns:a16="http://schemas.microsoft.com/office/drawing/2014/main" id="{D1B71E7B-022C-37F4-4539-BA7946059018}"/>
              </a:ext>
            </a:extLst>
          </p:cNvPr>
          <p:cNvGraphicFramePr>
            <a:graphicFrameLocks/>
          </p:cNvGraphicFramePr>
          <p:nvPr>
            <p:extLst>
              <p:ext uri="{D42A27DB-BD31-4B8C-83A1-F6EECF244321}">
                <p14:modId xmlns:p14="http://schemas.microsoft.com/office/powerpoint/2010/main" val="1831719604"/>
              </p:ext>
            </p:extLst>
          </p:nvPr>
        </p:nvGraphicFramePr>
        <p:xfrm>
          <a:off x="6694845" y="2613153"/>
          <a:ext cx="2511390" cy="210931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22019">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Student_Info</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45292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4047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89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12945">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310053">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955828730"/>
                  </a:ext>
                </a:extLst>
              </a:tr>
            </a:tbl>
          </a:graphicData>
        </a:graphic>
      </p:graphicFrame>
      <p:sp>
        <p:nvSpPr>
          <p:cNvPr id="32" name="TextBox 31">
            <a:extLst>
              <a:ext uri="{FF2B5EF4-FFF2-40B4-BE49-F238E27FC236}">
                <a16:creationId xmlns:a16="http://schemas.microsoft.com/office/drawing/2014/main" id="{3FA57E23-B7A6-F77B-CFDF-A619407DF2B7}"/>
              </a:ext>
            </a:extLst>
          </p:cNvPr>
          <p:cNvSpPr txBox="1"/>
          <p:nvPr/>
        </p:nvSpPr>
        <p:spPr>
          <a:xfrm>
            <a:off x="6570201" y="2230007"/>
            <a:ext cx="1073934" cy="369332"/>
          </a:xfrm>
          <a:prstGeom prst="rect">
            <a:avLst/>
          </a:prstGeom>
          <a:noFill/>
        </p:spPr>
        <p:txBody>
          <a:bodyPr wrap="square" rtlCol="0">
            <a:spAutoFit/>
          </a:bodyPr>
          <a:lstStyle/>
          <a:p>
            <a:r>
              <a:rPr lang="en-US" b="1" u="sng" dirty="0"/>
              <a:t>Output :</a:t>
            </a:r>
          </a:p>
        </p:txBody>
      </p:sp>
      <p:pic>
        <p:nvPicPr>
          <p:cNvPr id="3" name="Picture 2">
            <a:extLst>
              <a:ext uri="{FF2B5EF4-FFF2-40B4-BE49-F238E27FC236}">
                <a16:creationId xmlns:a16="http://schemas.microsoft.com/office/drawing/2014/main" id="{E31BE122-95F5-95B4-179C-4E4160EAE365}"/>
              </a:ext>
            </a:extLst>
          </p:cNvPr>
          <p:cNvPicPr>
            <a:picLocks noChangeAspect="1"/>
          </p:cNvPicPr>
          <p:nvPr/>
        </p:nvPicPr>
        <p:blipFill>
          <a:blip r:embed="rId2"/>
          <a:stretch>
            <a:fillRect/>
          </a:stretch>
        </p:blipFill>
        <p:spPr>
          <a:xfrm>
            <a:off x="4647719" y="5454594"/>
            <a:ext cx="1013430" cy="971701"/>
          </a:xfrm>
          <a:prstGeom prst="rect">
            <a:avLst/>
          </a:prstGeom>
        </p:spPr>
      </p:pic>
      <p:sp>
        <p:nvSpPr>
          <p:cNvPr id="33" name="Cloud Callout 7">
            <a:extLst>
              <a:ext uri="{FF2B5EF4-FFF2-40B4-BE49-F238E27FC236}">
                <a16:creationId xmlns:a16="http://schemas.microsoft.com/office/drawing/2014/main" id="{A9F2E09D-3883-0B2E-3865-0D4D94035351}"/>
              </a:ext>
            </a:extLst>
          </p:cNvPr>
          <p:cNvSpPr/>
          <p:nvPr/>
        </p:nvSpPr>
        <p:spPr>
          <a:xfrm>
            <a:off x="5812405" y="5219571"/>
            <a:ext cx="3709707" cy="1068068"/>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How to retrieve inserted data from table?</a:t>
            </a:r>
          </a:p>
          <a:p>
            <a:endParaRPr lang="en-US" dirty="0">
              <a:solidFill>
                <a:schemeClr val="tx1"/>
              </a:solidFill>
            </a:endParaRPr>
          </a:p>
        </p:txBody>
      </p:sp>
    </p:spTree>
    <p:extLst>
      <p:ext uri="{BB962C8B-B14F-4D97-AF65-F5344CB8AC3E}">
        <p14:creationId xmlns:p14="http://schemas.microsoft.com/office/powerpoint/2010/main" val="38120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19"/>
                                        </p:tgtEl>
                                        <p:attrNameLst>
                                          <p:attrName>fillcolor</p:attrName>
                                        </p:attrNameLst>
                                      </p:cBhvr>
                                      <p:to>
                                        <a:srgbClr val="00B050"/>
                                      </p:to>
                                    </p:animClr>
                                    <p:set>
                                      <p:cBhvr>
                                        <p:cTn id="15" dur="2000" fill="hold"/>
                                        <p:tgtEl>
                                          <p:spTgt spid="19"/>
                                        </p:tgtEl>
                                        <p:attrNameLst>
                                          <p:attrName>fill.type</p:attrName>
                                        </p:attrNameLst>
                                      </p:cBhvr>
                                      <p:to>
                                        <p:strVal val="solid"/>
                                      </p:to>
                                    </p:set>
                                    <p:set>
                                      <p:cBhvr>
                                        <p:cTn id="16" dur="2000" fill="hold"/>
                                        <p:tgtEl>
                                          <p:spTgt spid="19"/>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0"/>
                                  </p:iterate>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0"/>
                                  </p:iterate>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0"/>
                                  </p:iterate>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7" grpId="0" animBg="1"/>
      <p:bldP spid="28" grpId="0" animBg="1"/>
      <p:bldP spid="29" grpId="0"/>
      <p:bldP spid="30" grpId="0"/>
      <p:bldP spid="32" grpId="0"/>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FB78-1AE2-3371-0F2B-C2FD7387B16F}"/>
              </a:ext>
            </a:extLst>
          </p:cNvPr>
          <p:cNvSpPr>
            <a:spLocks noGrp="1"/>
          </p:cNvSpPr>
          <p:nvPr>
            <p:ph type="title"/>
          </p:nvPr>
        </p:nvSpPr>
        <p:spPr/>
        <p:txBody>
          <a:bodyPr/>
          <a:lstStyle/>
          <a:p>
            <a:r>
              <a:rPr lang="en-US" dirty="0"/>
              <a:t>Select</a:t>
            </a:r>
            <a:endParaRPr lang="en-IN" dirty="0"/>
          </a:p>
        </p:txBody>
      </p:sp>
      <p:sp>
        <p:nvSpPr>
          <p:cNvPr id="4" name="Content Placeholder 2">
            <a:extLst>
              <a:ext uri="{FF2B5EF4-FFF2-40B4-BE49-F238E27FC236}">
                <a16:creationId xmlns:a16="http://schemas.microsoft.com/office/drawing/2014/main" id="{AA0DEE62-A36C-E101-1C75-636DFEA2998D}"/>
              </a:ext>
            </a:extLst>
          </p:cNvPr>
          <p:cNvSpPr>
            <a:spLocks noGrp="1"/>
          </p:cNvSpPr>
          <p:nvPr>
            <p:ph idx="1"/>
          </p:nvPr>
        </p:nvSpPr>
        <p:spPr>
          <a:xfrm>
            <a:off x="131180" y="863444"/>
            <a:ext cx="9614697" cy="5590565"/>
          </a:xfrm>
        </p:spPr>
        <p:txBody>
          <a:bodyPr/>
          <a:lstStyle/>
          <a:p>
            <a:r>
              <a:rPr lang="en-US" dirty="0">
                <a:solidFill>
                  <a:srgbClr val="C00000"/>
                </a:solidFill>
              </a:rPr>
              <a:t>SELECT specific Columns</a:t>
            </a:r>
            <a:endParaRPr lang="en-IN" dirty="0">
              <a:solidFill>
                <a:srgbClr val="C00000"/>
              </a:solidFill>
            </a:endParaRPr>
          </a:p>
        </p:txBody>
      </p:sp>
      <p:sp>
        <p:nvSpPr>
          <p:cNvPr id="15" name="TextBox 14">
            <a:extLst>
              <a:ext uri="{FF2B5EF4-FFF2-40B4-BE49-F238E27FC236}">
                <a16:creationId xmlns:a16="http://schemas.microsoft.com/office/drawing/2014/main" id="{592B5DEA-0856-AB53-802C-1CAC84C32F0E}"/>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39067D8B-24B8-F5FA-FCF1-F3A6BCE05A9C}"/>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538166-E3E5-560F-627C-4ADFDA65A595}"/>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3D270ED9-F437-28B4-8598-8B0E9CE630FC}"/>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D4EB0372-BDE6-9D29-45F5-089B54DA4CB8}"/>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723DE9B0-E005-A39D-BBDB-E9BF6C3B197F}"/>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A8E820E0-953E-944C-88FB-787406032B37}"/>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DBE8B0A-2B6A-E643-4EB7-D8F7FB8444E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389416AC-01CF-8278-92F4-AD3C080216AA}"/>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A7D85B5F-FE14-0F62-768F-3ECC7672053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CD9866B8-A59D-9EFE-D732-72929C4D0E26}"/>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BBCB853-D6C0-0A4D-1561-50A54CD768E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5" name="Rectangle 4">
            <a:extLst>
              <a:ext uri="{FF2B5EF4-FFF2-40B4-BE49-F238E27FC236}">
                <a16:creationId xmlns:a16="http://schemas.microsoft.com/office/drawing/2014/main" id="{A81B6745-2A01-6204-3D00-E0B3A34AC342}"/>
              </a:ext>
            </a:extLst>
          </p:cNvPr>
          <p:cNvSpPr/>
          <p:nvPr/>
        </p:nvSpPr>
        <p:spPr>
          <a:xfrm>
            <a:off x="754369" y="2021134"/>
            <a:ext cx="4800599" cy="13716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AD8FFFA-39C7-13E8-DD80-DBAE5ACDAFA9}"/>
              </a:ext>
            </a:extLst>
          </p:cNvPr>
          <p:cNvSpPr/>
          <p:nvPr/>
        </p:nvSpPr>
        <p:spPr>
          <a:xfrm>
            <a:off x="906651" y="221126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7" name="Rectangle 6">
            <a:extLst>
              <a:ext uri="{FF2B5EF4-FFF2-40B4-BE49-F238E27FC236}">
                <a16:creationId xmlns:a16="http://schemas.microsoft.com/office/drawing/2014/main" id="{0876C9C2-AAB7-97F7-68DE-082FBCE777DE}"/>
              </a:ext>
            </a:extLst>
          </p:cNvPr>
          <p:cNvSpPr/>
          <p:nvPr/>
        </p:nvSpPr>
        <p:spPr>
          <a:xfrm>
            <a:off x="2000133" y="2764235"/>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8BF1874A-F1E9-81F6-8E43-43D1B2322B50}"/>
              </a:ext>
            </a:extLst>
          </p:cNvPr>
          <p:cNvSpPr/>
          <p:nvPr/>
        </p:nvSpPr>
        <p:spPr>
          <a:xfrm>
            <a:off x="906651" y="276423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9" name="Rectangle 8">
            <a:extLst>
              <a:ext uri="{FF2B5EF4-FFF2-40B4-BE49-F238E27FC236}">
                <a16:creationId xmlns:a16="http://schemas.microsoft.com/office/drawing/2014/main" id="{377F2459-58AD-A257-664B-CBC57054BD51}"/>
              </a:ext>
            </a:extLst>
          </p:cNvPr>
          <p:cNvSpPr/>
          <p:nvPr/>
        </p:nvSpPr>
        <p:spPr>
          <a:xfrm>
            <a:off x="3375730" y="2764234"/>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7C4B37CD-FEB7-B0CE-9BD7-B0B926C2935F}"/>
              </a:ext>
            </a:extLst>
          </p:cNvPr>
          <p:cNvSpPr txBox="1"/>
          <p:nvPr/>
        </p:nvSpPr>
        <p:spPr>
          <a:xfrm>
            <a:off x="302320" y="3697534"/>
            <a:ext cx="4262048" cy="369332"/>
          </a:xfrm>
          <a:prstGeom prst="rect">
            <a:avLst/>
          </a:prstGeom>
          <a:noFill/>
        </p:spPr>
        <p:txBody>
          <a:bodyPr wrap="square" rtlCol="0">
            <a:spAutoFit/>
          </a:bodyPr>
          <a:lstStyle/>
          <a:p>
            <a:r>
              <a:rPr lang="en-US" b="1" u="sng" dirty="0"/>
              <a:t>E.g. Display name and </a:t>
            </a:r>
            <a:r>
              <a:rPr lang="en-US" b="1" u="sng" dirty="0" err="1"/>
              <a:t>spi</a:t>
            </a:r>
            <a:r>
              <a:rPr lang="en-US" b="1" u="sng" dirty="0"/>
              <a:t> of all students:-</a:t>
            </a:r>
          </a:p>
        </p:txBody>
      </p:sp>
      <p:graphicFrame>
        <p:nvGraphicFramePr>
          <p:cNvPr id="11" name="Content Placeholder 11">
            <a:extLst>
              <a:ext uri="{FF2B5EF4-FFF2-40B4-BE49-F238E27FC236}">
                <a16:creationId xmlns:a16="http://schemas.microsoft.com/office/drawing/2014/main" id="{669A5B31-493A-3D05-17F3-FECB92054B07}"/>
              </a:ext>
            </a:extLst>
          </p:cNvPr>
          <p:cNvGraphicFramePr>
            <a:graphicFrameLocks/>
          </p:cNvGraphicFramePr>
          <p:nvPr>
            <p:extLst>
              <p:ext uri="{D42A27DB-BD31-4B8C-83A1-F6EECF244321}">
                <p14:modId xmlns:p14="http://schemas.microsoft.com/office/powerpoint/2010/main" val="3376162317"/>
              </p:ext>
            </p:extLst>
          </p:nvPr>
        </p:nvGraphicFramePr>
        <p:xfrm>
          <a:off x="6198323" y="4367307"/>
          <a:ext cx="1752600" cy="1639649"/>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432595">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27910">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286870">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296137">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29613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119307752"/>
                  </a:ext>
                </a:extLst>
              </a:tr>
            </a:tbl>
          </a:graphicData>
        </a:graphic>
      </p:graphicFrame>
      <p:sp>
        <p:nvSpPr>
          <p:cNvPr id="12" name="TextBox 11">
            <a:extLst>
              <a:ext uri="{FF2B5EF4-FFF2-40B4-BE49-F238E27FC236}">
                <a16:creationId xmlns:a16="http://schemas.microsoft.com/office/drawing/2014/main" id="{58438C56-1022-B5F9-D835-784F9F097DAD}"/>
              </a:ext>
            </a:extLst>
          </p:cNvPr>
          <p:cNvSpPr txBox="1"/>
          <p:nvPr/>
        </p:nvSpPr>
        <p:spPr>
          <a:xfrm>
            <a:off x="6085869" y="4031455"/>
            <a:ext cx="1093792" cy="369332"/>
          </a:xfrm>
          <a:prstGeom prst="rect">
            <a:avLst/>
          </a:prstGeom>
          <a:noFill/>
        </p:spPr>
        <p:txBody>
          <a:bodyPr wrap="square" rtlCol="0">
            <a:spAutoFit/>
          </a:bodyPr>
          <a:lstStyle/>
          <a:p>
            <a:r>
              <a:rPr lang="en-US" b="1" u="sng" dirty="0"/>
              <a:t>Output :</a:t>
            </a:r>
          </a:p>
        </p:txBody>
      </p:sp>
      <p:sp>
        <p:nvSpPr>
          <p:cNvPr id="13" name="Rectangle 12">
            <a:extLst>
              <a:ext uri="{FF2B5EF4-FFF2-40B4-BE49-F238E27FC236}">
                <a16:creationId xmlns:a16="http://schemas.microsoft.com/office/drawing/2014/main" id="{A67D9DB9-4344-306E-56BB-BDC3B907B1A7}"/>
              </a:ext>
            </a:extLst>
          </p:cNvPr>
          <p:cNvSpPr/>
          <p:nvPr/>
        </p:nvSpPr>
        <p:spPr>
          <a:xfrm>
            <a:off x="2000133" y="2215299"/>
            <a:ext cx="1067202"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a:t>
            </a:r>
            <a:endParaRPr lang="en-US" dirty="0">
              <a:ln w="0"/>
              <a:solidFill>
                <a:schemeClr val="tx1"/>
              </a:solidFill>
            </a:endParaRPr>
          </a:p>
        </p:txBody>
      </p:sp>
      <p:sp>
        <p:nvSpPr>
          <p:cNvPr id="14" name="Rectangle 13">
            <a:extLst>
              <a:ext uri="{FF2B5EF4-FFF2-40B4-BE49-F238E27FC236}">
                <a16:creationId xmlns:a16="http://schemas.microsoft.com/office/drawing/2014/main" id="{E01C9E08-FEEB-6205-68A2-FF66DF6F012E}"/>
              </a:ext>
            </a:extLst>
          </p:cNvPr>
          <p:cNvSpPr/>
          <p:nvPr/>
        </p:nvSpPr>
        <p:spPr>
          <a:xfrm>
            <a:off x="3435300" y="2206294"/>
            <a:ext cx="1067202"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Column2</a:t>
            </a:r>
            <a:endParaRPr lang="en-US" dirty="0">
              <a:ln w="0"/>
              <a:solidFill>
                <a:schemeClr val="tx1"/>
              </a:solidFill>
            </a:endParaRPr>
          </a:p>
        </p:txBody>
      </p:sp>
      <p:sp>
        <p:nvSpPr>
          <p:cNvPr id="27" name="Rectangle 26">
            <a:extLst>
              <a:ext uri="{FF2B5EF4-FFF2-40B4-BE49-F238E27FC236}">
                <a16:creationId xmlns:a16="http://schemas.microsoft.com/office/drawing/2014/main" id="{32BCBFD1-A329-4874-B7E8-613AB0C8B88F}"/>
              </a:ext>
            </a:extLst>
          </p:cNvPr>
          <p:cNvSpPr/>
          <p:nvPr/>
        </p:nvSpPr>
        <p:spPr>
          <a:xfrm>
            <a:off x="3171844" y="2211261"/>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789ED596-5C5B-274D-3C42-55F5FF8B3E5B}"/>
              </a:ext>
            </a:extLst>
          </p:cNvPr>
          <p:cNvSpPr/>
          <p:nvPr/>
        </p:nvSpPr>
        <p:spPr>
          <a:xfrm>
            <a:off x="4603837" y="2206294"/>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9" name="Rectangle 28">
            <a:extLst>
              <a:ext uri="{FF2B5EF4-FFF2-40B4-BE49-F238E27FC236}">
                <a16:creationId xmlns:a16="http://schemas.microsoft.com/office/drawing/2014/main" id="{13EEB2C2-BE7C-D621-B067-C7BFD4C5E403}"/>
              </a:ext>
            </a:extLst>
          </p:cNvPr>
          <p:cNvSpPr/>
          <p:nvPr/>
        </p:nvSpPr>
        <p:spPr>
          <a:xfrm>
            <a:off x="4934541" y="2430784"/>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30" name="Rectangle 29">
            <a:extLst>
              <a:ext uri="{FF2B5EF4-FFF2-40B4-BE49-F238E27FC236}">
                <a16:creationId xmlns:a16="http://schemas.microsoft.com/office/drawing/2014/main" id="{2E6E2E1C-2FA9-B12F-57AD-FE63B9A2779E}"/>
              </a:ext>
            </a:extLst>
          </p:cNvPr>
          <p:cNvSpPr/>
          <p:nvPr/>
        </p:nvSpPr>
        <p:spPr>
          <a:xfrm>
            <a:off x="732154" y="4135834"/>
            <a:ext cx="4800599" cy="1371600"/>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DA2BF026-A848-3918-B01C-FCF65CD97BA1}"/>
              </a:ext>
            </a:extLst>
          </p:cNvPr>
          <p:cNvSpPr/>
          <p:nvPr/>
        </p:nvSpPr>
        <p:spPr>
          <a:xfrm>
            <a:off x="884436" y="432596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32" name="Rectangle 31">
            <a:extLst>
              <a:ext uri="{FF2B5EF4-FFF2-40B4-BE49-F238E27FC236}">
                <a16:creationId xmlns:a16="http://schemas.microsoft.com/office/drawing/2014/main" id="{E8D712A7-3E1D-8CE0-4822-018224FB3885}"/>
              </a:ext>
            </a:extLst>
          </p:cNvPr>
          <p:cNvSpPr/>
          <p:nvPr/>
        </p:nvSpPr>
        <p:spPr>
          <a:xfrm>
            <a:off x="1977918" y="4878935"/>
            <a:ext cx="10894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48" name="Rectangle 47">
            <a:extLst>
              <a:ext uri="{FF2B5EF4-FFF2-40B4-BE49-F238E27FC236}">
                <a16:creationId xmlns:a16="http://schemas.microsoft.com/office/drawing/2014/main" id="{0FFD49E7-3BFA-1C25-EDBA-15A21010541F}"/>
              </a:ext>
            </a:extLst>
          </p:cNvPr>
          <p:cNvSpPr/>
          <p:nvPr/>
        </p:nvSpPr>
        <p:spPr>
          <a:xfrm>
            <a:off x="884436" y="487893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49" name="Rectangle 48">
            <a:extLst>
              <a:ext uri="{FF2B5EF4-FFF2-40B4-BE49-F238E27FC236}">
                <a16:creationId xmlns:a16="http://schemas.microsoft.com/office/drawing/2014/main" id="{9FD59801-7A06-9126-0D5A-413760FDB74B}"/>
              </a:ext>
            </a:extLst>
          </p:cNvPr>
          <p:cNvSpPr/>
          <p:nvPr/>
        </p:nvSpPr>
        <p:spPr>
          <a:xfrm>
            <a:off x="3170501" y="4870687"/>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0" name="Rectangle 49">
            <a:extLst>
              <a:ext uri="{FF2B5EF4-FFF2-40B4-BE49-F238E27FC236}">
                <a16:creationId xmlns:a16="http://schemas.microsoft.com/office/drawing/2014/main" id="{68ED6A55-2383-3167-0336-7DD4DF7336F1}"/>
              </a:ext>
            </a:extLst>
          </p:cNvPr>
          <p:cNvSpPr/>
          <p:nvPr/>
        </p:nvSpPr>
        <p:spPr>
          <a:xfrm>
            <a:off x="1977918" y="4329999"/>
            <a:ext cx="833850"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Name</a:t>
            </a:r>
            <a:endParaRPr lang="en-US" dirty="0">
              <a:ln w="0"/>
              <a:solidFill>
                <a:schemeClr val="tx1"/>
              </a:solidFill>
            </a:endParaRPr>
          </a:p>
        </p:txBody>
      </p:sp>
      <p:sp>
        <p:nvSpPr>
          <p:cNvPr id="51" name="Rectangle 50">
            <a:extLst>
              <a:ext uri="{FF2B5EF4-FFF2-40B4-BE49-F238E27FC236}">
                <a16:creationId xmlns:a16="http://schemas.microsoft.com/office/drawing/2014/main" id="{796E4548-40F9-5898-5914-5887C26E6448}"/>
              </a:ext>
            </a:extLst>
          </p:cNvPr>
          <p:cNvSpPr/>
          <p:nvPr/>
        </p:nvSpPr>
        <p:spPr>
          <a:xfrm>
            <a:off x="3178390" y="4320994"/>
            <a:ext cx="673560"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SPI</a:t>
            </a:r>
            <a:endParaRPr lang="en-US" dirty="0">
              <a:ln w="0"/>
              <a:solidFill>
                <a:schemeClr val="tx1"/>
              </a:solidFill>
            </a:endParaRPr>
          </a:p>
        </p:txBody>
      </p:sp>
      <p:sp>
        <p:nvSpPr>
          <p:cNvPr id="52" name="Rectangle 51">
            <a:extLst>
              <a:ext uri="{FF2B5EF4-FFF2-40B4-BE49-F238E27FC236}">
                <a16:creationId xmlns:a16="http://schemas.microsoft.com/office/drawing/2014/main" id="{2CC01D48-2426-40FE-6314-2488086EF8B0}"/>
              </a:ext>
            </a:extLst>
          </p:cNvPr>
          <p:cNvSpPr/>
          <p:nvPr/>
        </p:nvSpPr>
        <p:spPr>
          <a:xfrm>
            <a:off x="2914934" y="4325961"/>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pic>
        <p:nvPicPr>
          <p:cNvPr id="54" name="Picture 53">
            <a:extLst>
              <a:ext uri="{FF2B5EF4-FFF2-40B4-BE49-F238E27FC236}">
                <a16:creationId xmlns:a16="http://schemas.microsoft.com/office/drawing/2014/main" id="{46BC353C-46F3-6B3B-1844-E430B70773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098044" y="3663383"/>
            <a:ext cx="422103" cy="381000"/>
          </a:xfrm>
          <a:prstGeom prst="rect">
            <a:avLst/>
          </a:prstGeom>
        </p:spPr>
      </p:pic>
      <p:graphicFrame>
        <p:nvGraphicFramePr>
          <p:cNvPr id="3" name="Content Placeholder 11">
            <a:extLst>
              <a:ext uri="{FF2B5EF4-FFF2-40B4-BE49-F238E27FC236}">
                <a16:creationId xmlns:a16="http://schemas.microsoft.com/office/drawing/2014/main" id="{DC549D42-6B4D-EAA4-5884-4588DBE8E9BF}"/>
              </a:ext>
            </a:extLst>
          </p:cNvPr>
          <p:cNvGraphicFramePr>
            <a:graphicFrameLocks/>
          </p:cNvGraphicFramePr>
          <p:nvPr>
            <p:extLst>
              <p:ext uri="{D42A27DB-BD31-4B8C-83A1-F6EECF244321}">
                <p14:modId xmlns:p14="http://schemas.microsoft.com/office/powerpoint/2010/main" val="1747673245"/>
              </p:ext>
            </p:extLst>
          </p:nvPr>
        </p:nvGraphicFramePr>
        <p:xfrm>
          <a:off x="6085869" y="1385202"/>
          <a:ext cx="2511390" cy="210931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22019">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Student_Info</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45292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4047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89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12945">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310053">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955828730"/>
                  </a:ext>
                </a:extLst>
              </a:tr>
            </a:tbl>
          </a:graphicData>
        </a:graphic>
      </p:graphicFrame>
    </p:spTree>
    <p:extLst>
      <p:ext uri="{BB962C8B-B14F-4D97-AF65-F5344CB8AC3E}">
        <p14:creationId xmlns:p14="http://schemas.microsoft.com/office/powerpoint/2010/main" val="242264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0"/>
                                  </p:iterate>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2" grpId="0"/>
      <p:bldP spid="13" grpId="0" animBg="1"/>
      <p:bldP spid="14" grpId="0" animBg="1"/>
      <p:bldP spid="27" grpId="0" animBg="1"/>
      <p:bldP spid="28" grpId="0" animBg="1"/>
      <p:bldP spid="29" grpId="0" animBg="1"/>
      <p:bldP spid="30" grpId="0" animBg="1"/>
      <p:bldP spid="31" grpId="0" animBg="1"/>
      <p:bldP spid="32" grpId="0" animBg="1"/>
      <p:bldP spid="48" grpId="0" animBg="1"/>
      <p:bldP spid="49" grpId="0" animBg="1"/>
      <p:bldP spid="50" grpId="0" animBg="1"/>
      <p:bldP spid="51" grpId="0" animBg="1"/>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FB78-1AE2-3371-0F2B-C2FD7387B16F}"/>
              </a:ext>
            </a:extLst>
          </p:cNvPr>
          <p:cNvSpPr>
            <a:spLocks noGrp="1"/>
          </p:cNvSpPr>
          <p:nvPr>
            <p:ph type="title"/>
          </p:nvPr>
        </p:nvSpPr>
        <p:spPr/>
        <p:txBody>
          <a:bodyPr/>
          <a:lstStyle/>
          <a:p>
            <a:r>
              <a:rPr lang="en-US" dirty="0"/>
              <a:t>Select</a:t>
            </a:r>
            <a:endParaRPr lang="en-IN" dirty="0"/>
          </a:p>
        </p:txBody>
      </p:sp>
      <p:sp>
        <p:nvSpPr>
          <p:cNvPr id="4" name="Content Placeholder 2">
            <a:extLst>
              <a:ext uri="{FF2B5EF4-FFF2-40B4-BE49-F238E27FC236}">
                <a16:creationId xmlns:a16="http://schemas.microsoft.com/office/drawing/2014/main" id="{AA0DEE62-A36C-E101-1C75-636DFEA2998D}"/>
              </a:ext>
            </a:extLst>
          </p:cNvPr>
          <p:cNvSpPr>
            <a:spLocks noGrp="1"/>
          </p:cNvSpPr>
          <p:nvPr>
            <p:ph idx="1"/>
          </p:nvPr>
        </p:nvSpPr>
        <p:spPr>
          <a:xfrm>
            <a:off x="131180" y="863444"/>
            <a:ext cx="9614697" cy="5590565"/>
          </a:xfrm>
        </p:spPr>
        <p:txBody>
          <a:bodyPr/>
          <a:lstStyle/>
          <a:p>
            <a:r>
              <a:rPr lang="en-US" dirty="0">
                <a:solidFill>
                  <a:srgbClr val="C00000"/>
                </a:solidFill>
              </a:rPr>
              <a:t>SELECT with condition</a:t>
            </a:r>
            <a:endParaRPr lang="en-IN" dirty="0">
              <a:solidFill>
                <a:srgbClr val="C00000"/>
              </a:solidFill>
            </a:endParaRPr>
          </a:p>
        </p:txBody>
      </p:sp>
      <p:sp>
        <p:nvSpPr>
          <p:cNvPr id="15" name="TextBox 14">
            <a:extLst>
              <a:ext uri="{FF2B5EF4-FFF2-40B4-BE49-F238E27FC236}">
                <a16:creationId xmlns:a16="http://schemas.microsoft.com/office/drawing/2014/main" id="{592B5DEA-0856-AB53-802C-1CAC84C32F0E}"/>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39067D8B-24B8-F5FA-FCF1-F3A6BCE05A9C}"/>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538166-E3E5-560F-627C-4ADFDA65A595}"/>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3D270ED9-F437-28B4-8598-8B0E9CE630FC}"/>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D4EB0372-BDE6-9D29-45F5-089B54DA4CB8}"/>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723DE9B0-E005-A39D-BBDB-E9BF6C3B197F}"/>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A8E820E0-953E-944C-88FB-787406032B37}"/>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DBE8B0A-2B6A-E643-4EB7-D8F7FB8444E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389416AC-01CF-8278-92F4-AD3C080216AA}"/>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A7D85B5F-FE14-0F62-768F-3ECC7672053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CD9866B8-A59D-9EFE-D732-72929C4D0E26}"/>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BBCB853-D6C0-0A4D-1561-50A54CD768E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04DF8154-9458-A31E-EB0B-3EA9DA82D9C7}"/>
              </a:ext>
            </a:extLst>
          </p:cNvPr>
          <p:cNvSpPr/>
          <p:nvPr/>
        </p:nvSpPr>
        <p:spPr>
          <a:xfrm>
            <a:off x="733721" y="1907528"/>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A429407D-94C1-A8D5-B60D-B3F7A3A266DD}"/>
              </a:ext>
            </a:extLst>
          </p:cNvPr>
          <p:cNvSpPr/>
          <p:nvPr/>
        </p:nvSpPr>
        <p:spPr>
          <a:xfrm>
            <a:off x="886003" y="209765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34" name="Rectangle 33">
            <a:extLst>
              <a:ext uri="{FF2B5EF4-FFF2-40B4-BE49-F238E27FC236}">
                <a16:creationId xmlns:a16="http://schemas.microsoft.com/office/drawing/2014/main" id="{8A16E02C-D7CB-30EE-9C01-CE1094CA74D0}"/>
              </a:ext>
            </a:extLst>
          </p:cNvPr>
          <p:cNvSpPr/>
          <p:nvPr/>
        </p:nvSpPr>
        <p:spPr>
          <a:xfrm>
            <a:off x="1979485" y="265063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35" name="Rectangle 34">
            <a:extLst>
              <a:ext uri="{FF2B5EF4-FFF2-40B4-BE49-F238E27FC236}">
                <a16:creationId xmlns:a16="http://schemas.microsoft.com/office/drawing/2014/main" id="{B0AA709D-A425-86E8-43C8-E32EA6C37DAF}"/>
              </a:ext>
            </a:extLst>
          </p:cNvPr>
          <p:cNvSpPr/>
          <p:nvPr/>
        </p:nvSpPr>
        <p:spPr>
          <a:xfrm>
            <a:off x="886003" y="2650630"/>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36" name="Rectangle 35">
            <a:extLst>
              <a:ext uri="{FF2B5EF4-FFF2-40B4-BE49-F238E27FC236}">
                <a16:creationId xmlns:a16="http://schemas.microsoft.com/office/drawing/2014/main" id="{83DE1CF4-A84A-C826-2C8C-3B18B1724695}"/>
              </a:ext>
            </a:extLst>
          </p:cNvPr>
          <p:cNvSpPr/>
          <p:nvPr/>
        </p:nvSpPr>
        <p:spPr>
          <a:xfrm>
            <a:off x="3326586" y="3193385"/>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7" name="TextBox 36">
            <a:extLst>
              <a:ext uri="{FF2B5EF4-FFF2-40B4-BE49-F238E27FC236}">
                <a16:creationId xmlns:a16="http://schemas.microsoft.com/office/drawing/2014/main" id="{FA554141-0F3A-D078-A9F5-B8F41FBBE8B1}"/>
              </a:ext>
            </a:extLst>
          </p:cNvPr>
          <p:cNvSpPr txBox="1"/>
          <p:nvPr/>
        </p:nvSpPr>
        <p:spPr>
          <a:xfrm>
            <a:off x="281672" y="4130929"/>
            <a:ext cx="5328848" cy="369332"/>
          </a:xfrm>
          <a:prstGeom prst="rect">
            <a:avLst/>
          </a:prstGeom>
          <a:noFill/>
        </p:spPr>
        <p:txBody>
          <a:bodyPr wrap="square" rtlCol="0">
            <a:spAutoFit/>
          </a:bodyPr>
          <a:lstStyle/>
          <a:p>
            <a:r>
              <a:rPr lang="en-US" b="1" u="sng" dirty="0"/>
              <a:t>E.g. Display all the students whose SPI is more than 8</a:t>
            </a:r>
          </a:p>
        </p:txBody>
      </p:sp>
      <p:sp>
        <p:nvSpPr>
          <p:cNvPr id="38" name="TextBox 37">
            <a:extLst>
              <a:ext uri="{FF2B5EF4-FFF2-40B4-BE49-F238E27FC236}">
                <a16:creationId xmlns:a16="http://schemas.microsoft.com/office/drawing/2014/main" id="{654FEA23-B02A-AE4F-F741-C2BD3084A986}"/>
              </a:ext>
            </a:extLst>
          </p:cNvPr>
          <p:cNvSpPr txBox="1"/>
          <p:nvPr/>
        </p:nvSpPr>
        <p:spPr>
          <a:xfrm>
            <a:off x="281672" y="1419029"/>
            <a:ext cx="3576248" cy="369332"/>
          </a:xfrm>
          <a:prstGeom prst="rect">
            <a:avLst/>
          </a:prstGeom>
          <a:noFill/>
        </p:spPr>
        <p:txBody>
          <a:bodyPr wrap="square" rtlCol="0">
            <a:spAutoFit/>
          </a:bodyPr>
          <a:lstStyle/>
          <a:p>
            <a:r>
              <a:rPr lang="en-US" b="1" u="sng" dirty="0"/>
              <a:t>Syntax</a:t>
            </a:r>
          </a:p>
        </p:txBody>
      </p:sp>
      <p:sp>
        <p:nvSpPr>
          <p:cNvPr id="39" name="Rectangle 38">
            <a:extLst>
              <a:ext uri="{FF2B5EF4-FFF2-40B4-BE49-F238E27FC236}">
                <a16:creationId xmlns:a16="http://schemas.microsoft.com/office/drawing/2014/main" id="{137903F3-C008-51B7-8E7E-3AAE7649E929}"/>
              </a:ext>
            </a:extLst>
          </p:cNvPr>
          <p:cNvSpPr/>
          <p:nvPr/>
        </p:nvSpPr>
        <p:spPr>
          <a:xfrm>
            <a:off x="1977654" y="2117230"/>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40" name="Rectangle 39">
            <a:extLst>
              <a:ext uri="{FF2B5EF4-FFF2-40B4-BE49-F238E27FC236}">
                <a16:creationId xmlns:a16="http://schemas.microsoft.com/office/drawing/2014/main" id="{304A9D23-1717-799A-7444-156812CA74E3}"/>
              </a:ext>
            </a:extLst>
          </p:cNvPr>
          <p:cNvSpPr/>
          <p:nvPr/>
        </p:nvSpPr>
        <p:spPr>
          <a:xfrm>
            <a:off x="1963951" y="3193479"/>
            <a:ext cx="1272431"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41" name="Rectangle 40">
            <a:extLst>
              <a:ext uri="{FF2B5EF4-FFF2-40B4-BE49-F238E27FC236}">
                <a16:creationId xmlns:a16="http://schemas.microsoft.com/office/drawing/2014/main" id="{F5571008-F8F4-1449-6243-C1E6AD06E4B5}"/>
              </a:ext>
            </a:extLst>
          </p:cNvPr>
          <p:cNvSpPr/>
          <p:nvPr/>
        </p:nvSpPr>
        <p:spPr>
          <a:xfrm>
            <a:off x="886003" y="3203604"/>
            <a:ext cx="99031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42" name="Rectangle 41">
            <a:extLst>
              <a:ext uri="{FF2B5EF4-FFF2-40B4-BE49-F238E27FC236}">
                <a16:creationId xmlns:a16="http://schemas.microsoft.com/office/drawing/2014/main" id="{E19AC869-6129-F6CB-AE92-CB7613CAC99A}"/>
              </a:ext>
            </a:extLst>
          </p:cNvPr>
          <p:cNvSpPr/>
          <p:nvPr/>
        </p:nvSpPr>
        <p:spPr>
          <a:xfrm>
            <a:off x="733720" y="4459928"/>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48E2037E-24A7-153E-740E-DC64CC362B71}"/>
              </a:ext>
            </a:extLst>
          </p:cNvPr>
          <p:cNvSpPr/>
          <p:nvPr/>
        </p:nvSpPr>
        <p:spPr>
          <a:xfrm>
            <a:off x="886002" y="465005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44" name="Rectangle 43">
            <a:extLst>
              <a:ext uri="{FF2B5EF4-FFF2-40B4-BE49-F238E27FC236}">
                <a16:creationId xmlns:a16="http://schemas.microsoft.com/office/drawing/2014/main" id="{615F1ACB-5289-7BB8-E772-CD710CF18827}"/>
              </a:ext>
            </a:extLst>
          </p:cNvPr>
          <p:cNvSpPr/>
          <p:nvPr/>
        </p:nvSpPr>
        <p:spPr>
          <a:xfrm>
            <a:off x="1979484" y="520303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45" name="Rectangle 44">
            <a:extLst>
              <a:ext uri="{FF2B5EF4-FFF2-40B4-BE49-F238E27FC236}">
                <a16:creationId xmlns:a16="http://schemas.microsoft.com/office/drawing/2014/main" id="{87AB66B8-4EA7-E8C5-928F-263EC7824F3E}"/>
              </a:ext>
            </a:extLst>
          </p:cNvPr>
          <p:cNvSpPr/>
          <p:nvPr/>
        </p:nvSpPr>
        <p:spPr>
          <a:xfrm>
            <a:off x="886002" y="5203030"/>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46" name="Rectangle 45">
            <a:extLst>
              <a:ext uri="{FF2B5EF4-FFF2-40B4-BE49-F238E27FC236}">
                <a16:creationId xmlns:a16="http://schemas.microsoft.com/office/drawing/2014/main" id="{5DF51411-FEF5-1B10-048F-3C7B73A0EB57}"/>
              </a:ext>
            </a:extLst>
          </p:cNvPr>
          <p:cNvSpPr/>
          <p:nvPr/>
        </p:nvSpPr>
        <p:spPr>
          <a:xfrm>
            <a:off x="3326585" y="5745785"/>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7" name="Rectangle 46">
            <a:extLst>
              <a:ext uri="{FF2B5EF4-FFF2-40B4-BE49-F238E27FC236}">
                <a16:creationId xmlns:a16="http://schemas.microsoft.com/office/drawing/2014/main" id="{59AF5EE6-FE45-7F00-70C2-1B3525479D97}"/>
              </a:ext>
            </a:extLst>
          </p:cNvPr>
          <p:cNvSpPr/>
          <p:nvPr/>
        </p:nvSpPr>
        <p:spPr>
          <a:xfrm>
            <a:off x="1977653" y="4669630"/>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55" name="Rectangle 54">
            <a:extLst>
              <a:ext uri="{FF2B5EF4-FFF2-40B4-BE49-F238E27FC236}">
                <a16:creationId xmlns:a16="http://schemas.microsoft.com/office/drawing/2014/main" id="{2D68BBCD-0FE2-EA06-D309-A4876B610C18}"/>
              </a:ext>
            </a:extLst>
          </p:cNvPr>
          <p:cNvSpPr/>
          <p:nvPr/>
        </p:nvSpPr>
        <p:spPr>
          <a:xfrm>
            <a:off x="1963950" y="5745879"/>
            <a:ext cx="1272431"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SPI&gt;8</a:t>
            </a:r>
          </a:p>
        </p:txBody>
      </p:sp>
      <p:sp>
        <p:nvSpPr>
          <p:cNvPr id="56" name="Rectangle 55">
            <a:extLst>
              <a:ext uri="{FF2B5EF4-FFF2-40B4-BE49-F238E27FC236}">
                <a16:creationId xmlns:a16="http://schemas.microsoft.com/office/drawing/2014/main" id="{40FB1368-8087-DEF6-C5A1-4D6FF6EB3E35}"/>
              </a:ext>
            </a:extLst>
          </p:cNvPr>
          <p:cNvSpPr/>
          <p:nvPr/>
        </p:nvSpPr>
        <p:spPr>
          <a:xfrm>
            <a:off x="886002" y="5756004"/>
            <a:ext cx="99031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57" name="Content Placeholder 11">
            <a:extLst>
              <a:ext uri="{FF2B5EF4-FFF2-40B4-BE49-F238E27FC236}">
                <a16:creationId xmlns:a16="http://schemas.microsoft.com/office/drawing/2014/main" id="{77D53F5F-7903-6193-207B-12B66D7C5026}"/>
              </a:ext>
            </a:extLst>
          </p:cNvPr>
          <p:cNvGraphicFramePr>
            <a:graphicFrameLocks/>
          </p:cNvGraphicFramePr>
          <p:nvPr>
            <p:extLst>
              <p:ext uri="{D42A27DB-BD31-4B8C-83A1-F6EECF244321}">
                <p14:modId xmlns:p14="http://schemas.microsoft.com/office/powerpoint/2010/main" val="3559580159"/>
              </p:ext>
            </p:extLst>
          </p:nvPr>
        </p:nvGraphicFramePr>
        <p:xfrm>
          <a:off x="6191809" y="4945855"/>
          <a:ext cx="2511390" cy="1110342"/>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70114">
                <a:tc>
                  <a:txBody>
                    <a:bodyPr/>
                    <a:lstStyle/>
                    <a:p>
                      <a:pPr marL="0" algn="l" defTabSz="914400" rtl="0" eaLnBrk="1" fontAlgn="b" latinLnBrk="0" hangingPunct="1"/>
                      <a:r>
                        <a:rPr lang="en-US" sz="1600"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bl>
          </a:graphicData>
        </a:graphic>
      </p:graphicFrame>
      <p:sp>
        <p:nvSpPr>
          <p:cNvPr id="58" name="TextBox 57">
            <a:extLst>
              <a:ext uri="{FF2B5EF4-FFF2-40B4-BE49-F238E27FC236}">
                <a16:creationId xmlns:a16="http://schemas.microsoft.com/office/drawing/2014/main" id="{6CCF276B-5887-2BD4-8E7F-1747839BF367}"/>
              </a:ext>
            </a:extLst>
          </p:cNvPr>
          <p:cNvSpPr txBox="1"/>
          <p:nvPr/>
        </p:nvSpPr>
        <p:spPr>
          <a:xfrm>
            <a:off x="6035853" y="4509324"/>
            <a:ext cx="1073934" cy="369332"/>
          </a:xfrm>
          <a:prstGeom prst="rect">
            <a:avLst/>
          </a:prstGeom>
          <a:noFill/>
        </p:spPr>
        <p:txBody>
          <a:bodyPr wrap="square" rtlCol="0">
            <a:spAutoFit/>
          </a:bodyPr>
          <a:lstStyle/>
          <a:p>
            <a:r>
              <a:rPr lang="en-US" b="1" u="sng" dirty="0"/>
              <a:t>Output :</a:t>
            </a:r>
          </a:p>
        </p:txBody>
      </p:sp>
      <p:pic>
        <p:nvPicPr>
          <p:cNvPr id="60" name="Picture 59">
            <a:extLst>
              <a:ext uri="{FF2B5EF4-FFF2-40B4-BE49-F238E27FC236}">
                <a16:creationId xmlns:a16="http://schemas.microsoft.com/office/drawing/2014/main" id="{08AB4614-3FBC-C27B-FBFB-0058869ED5D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190168" y="3868177"/>
            <a:ext cx="422103" cy="381000"/>
          </a:xfrm>
          <a:prstGeom prst="rect">
            <a:avLst/>
          </a:prstGeom>
        </p:spPr>
      </p:pic>
      <p:graphicFrame>
        <p:nvGraphicFramePr>
          <p:cNvPr id="5" name="Content Placeholder 11">
            <a:extLst>
              <a:ext uri="{FF2B5EF4-FFF2-40B4-BE49-F238E27FC236}">
                <a16:creationId xmlns:a16="http://schemas.microsoft.com/office/drawing/2014/main" id="{79B45961-79FF-92E9-C7FF-761969E213FF}"/>
              </a:ext>
            </a:extLst>
          </p:cNvPr>
          <p:cNvGraphicFramePr>
            <a:graphicFrameLocks/>
          </p:cNvGraphicFramePr>
          <p:nvPr>
            <p:extLst>
              <p:ext uri="{D42A27DB-BD31-4B8C-83A1-F6EECF244321}">
                <p14:modId xmlns:p14="http://schemas.microsoft.com/office/powerpoint/2010/main" val="2155537129"/>
              </p:ext>
            </p:extLst>
          </p:nvPr>
        </p:nvGraphicFramePr>
        <p:xfrm>
          <a:off x="6085869" y="1385202"/>
          <a:ext cx="2511390" cy="210931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22019">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Student_Info</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45292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4047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89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12945">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310053">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955828730"/>
                  </a:ext>
                </a:extLst>
              </a:tr>
            </a:tbl>
          </a:graphicData>
        </a:graphic>
      </p:graphicFrame>
    </p:spTree>
    <p:extLst>
      <p:ext uri="{BB962C8B-B14F-4D97-AF65-F5344CB8AC3E}">
        <p14:creationId xmlns:p14="http://schemas.microsoft.com/office/powerpoint/2010/main" val="2680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animBg="1"/>
      <p:bldP spid="45" grpId="0" animBg="1"/>
      <p:bldP spid="46" grpId="0" animBg="1"/>
      <p:bldP spid="47" grpId="0" animBg="1"/>
      <p:bldP spid="55" grpId="0" animBg="1"/>
      <p:bldP spid="56" grpId="0" animBg="1"/>
      <p:bldP spid="5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FB78-1AE2-3371-0F2B-C2FD7387B16F}"/>
              </a:ext>
            </a:extLst>
          </p:cNvPr>
          <p:cNvSpPr>
            <a:spLocks noGrp="1"/>
          </p:cNvSpPr>
          <p:nvPr>
            <p:ph type="title"/>
          </p:nvPr>
        </p:nvSpPr>
        <p:spPr/>
        <p:txBody>
          <a:bodyPr/>
          <a:lstStyle/>
          <a:p>
            <a:r>
              <a:rPr lang="en-US" dirty="0"/>
              <a:t>Select</a:t>
            </a:r>
            <a:endParaRPr lang="en-IN" dirty="0"/>
          </a:p>
        </p:txBody>
      </p:sp>
      <p:sp>
        <p:nvSpPr>
          <p:cNvPr id="4" name="Content Placeholder 2">
            <a:extLst>
              <a:ext uri="{FF2B5EF4-FFF2-40B4-BE49-F238E27FC236}">
                <a16:creationId xmlns:a16="http://schemas.microsoft.com/office/drawing/2014/main" id="{AA0DEE62-A36C-E101-1C75-636DFEA2998D}"/>
              </a:ext>
            </a:extLst>
          </p:cNvPr>
          <p:cNvSpPr>
            <a:spLocks noGrp="1"/>
          </p:cNvSpPr>
          <p:nvPr>
            <p:ph idx="1"/>
          </p:nvPr>
        </p:nvSpPr>
        <p:spPr>
          <a:xfrm>
            <a:off x="131180" y="863444"/>
            <a:ext cx="9614697" cy="5590565"/>
          </a:xfrm>
        </p:spPr>
        <p:txBody>
          <a:bodyPr/>
          <a:lstStyle/>
          <a:p>
            <a:r>
              <a:rPr lang="en-US" dirty="0">
                <a:solidFill>
                  <a:srgbClr val="C00000"/>
                </a:solidFill>
              </a:rPr>
              <a:t>SELECT with condition</a:t>
            </a:r>
            <a:endParaRPr lang="en-IN" dirty="0">
              <a:solidFill>
                <a:srgbClr val="C00000"/>
              </a:solidFill>
            </a:endParaRPr>
          </a:p>
        </p:txBody>
      </p:sp>
      <p:sp>
        <p:nvSpPr>
          <p:cNvPr id="15" name="TextBox 14">
            <a:extLst>
              <a:ext uri="{FF2B5EF4-FFF2-40B4-BE49-F238E27FC236}">
                <a16:creationId xmlns:a16="http://schemas.microsoft.com/office/drawing/2014/main" id="{592B5DEA-0856-AB53-802C-1CAC84C32F0E}"/>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39067D8B-24B8-F5FA-FCF1-F3A6BCE05A9C}"/>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3538166-E3E5-560F-627C-4ADFDA65A595}"/>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3D270ED9-F437-28B4-8598-8B0E9CE630FC}"/>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D4EB0372-BDE6-9D29-45F5-089B54DA4CB8}"/>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723DE9B0-E005-A39D-BBDB-E9BF6C3B197F}"/>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A8E820E0-953E-944C-88FB-787406032B37}"/>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DBE8B0A-2B6A-E643-4EB7-D8F7FB8444E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389416AC-01CF-8278-92F4-AD3C080216AA}"/>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A7D85B5F-FE14-0F62-768F-3ECC7672053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CD9866B8-A59D-9EFE-D732-72929C4D0E26}"/>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BBCB853-D6C0-0A4D-1561-50A54CD768EE}"/>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04DF8154-9458-A31E-EB0B-3EA9DA82D9C7}"/>
              </a:ext>
            </a:extLst>
          </p:cNvPr>
          <p:cNvSpPr/>
          <p:nvPr/>
        </p:nvSpPr>
        <p:spPr>
          <a:xfrm>
            <a:off x="733721" y="1769651"/>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A429407D-94C1-A8D5-B60D-B3F7A3A266DD}"/>
              </a:ext>
            </a:extLst>
          </p:cNvPr>
          <p:cNvSpPr/>
          <p:nvPr/>
        </p:nvSpPr>
        <p:spPr>
          <a:xfrm>
            <a:off x="886003" y="195977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34" name="Rectangle 33">
            <a:extLst>
              <a:ext uri="{FF2B5EF4-FFF2-40B4-BE49-F238E27FC236}">
                <a16:creationId xmlns:a16="http://schemas.microsoft.com/office/drawing/2014/main" id="{8A16E02C-D7CB-30EE-9C01-CE1094CA74D0}"/>
              </a:ext>
            </a:extLst>
          </p:cNvPr>
          <p:cNvSpPr/>
          <p:nvPr/>
        </p:nvSpPr>
        <p:spPr>
          <a:xfrm>
            <a:off x="1979485" y="251275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35" name="Rectangle 34">
            <a:extLst>
              <a:ext uri="{FF2B5EF4-FFF2-40B4-BE49-F238E27FC236}">
                <a16:creationId xmlns:a16="http://schemas.microsoft.com/office/drawing/2014/main" id="{B0AA709D-A425-86E8-43C8-E32EA6C37DAF}"/>
              </a:ext>
            </a:extLst>
          </p:cNvPr>
          <p:cNvSpPr/>
          <p:nvPr/>
        </p:nvSpPr>
        <p:spPr>
          <a:xfrm>
            <a:off x="886003" y="251275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36" name="Rectangle 35">
            <a:extLst>
              <a:ext uri="{FF2B5EF4-FFF2-40B4-BE49-F238E27FC236}">
                <a16:creationId xmlns:a16="http://schemas.microsoft.com/office/drawing/2014/main" id="{83DE1CF4-A84A-C826-2C8C-3B18B1724695}"/>
              </a:ext>
            </a:extLst>
          </p:cNvPr>
          <p:cNvSpPr/>
          <p:nvPr/>
        </p:nvSpPr>
        <p:spPr>
          <a:xfrm>
            <a:off x="3326586" y="3055508"/>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7" name="TextBox 36">
            <a:extLst>
              <a:ext uri="{FF2B5EF4-FFF2-40B4-BE49-F238E27FC236}">
                <a16:creationId xmlns:a16="http://schemas.microsoft.com/office/drawing/2014/main" id="{FA554141-0F3A-D078-A9F5-B8F41FBBE8B1}"/>
              </a:ext>
            </a:extLst>
          </p:cNvPr>
          <p:cNvSpPr txBox="1"/>
          <p:nvPr/>
        </p:nvSpPr>
        <p:spPr>
          <a:xfrm>
            <a:off x="281672" y="3752552"/>
            <a:ext cx="5328848" cy="369332"/>
          </a:xfrm>
          <a:prstGeom prst="rect">
            <a:avLst/>
          </a:prstGeom>
          <a:noFill/>
        </p:spPr>
        <p:txBody>
          <a:bodyPr wrap="square" rtlCol="0">
            <a:spAutoFit/>
          </a:bodyPr>
          <a:lstStyle/>
          <a:p>
            <a:r>
              <a:rPr lang="en-US" b="1" u="sng" dirty="0"/>
              <a:t>E.g. Display all the students whose SPI is NULL</a:t>
            </a:r>
          </a:p>
        </p:txBody>
      </p:sp>
      <p:sp>
        <p:nvSpPr>
          <p:cNvPr id="38" name="TextBox 37">
            <a:extLst>
              <a:ext uri="{FF2B5EF4-FFF2-40B4-BE49-F238E27FC236}">
                <a16:creationId xmlns:a16="http://schemas.microsoft.com/office/drawing/2014/main" id="{654FEA23-B02A-AE4F-F741-C2BD3084A986}"/>
              </a:ext>
            </a:extLst>
          </p:cNvPr>
          <p:cNvSpPr txBox="1"/>
          <p:nvPr/>
        </p:nvSpPr>
        <p:spPr>
          <a:xfrm>
            <a:off x="281672" y="1419029"/>
            <a:ext cx="3576248" cy="369332"/>
          </a:xfrm>
          <a:prstGeom prst="rect">
            <a:avLst/>
          </a:prstGeom>
          <a:noFill/>
        </p:spPr>
        <p:txBody>
          <a:bodyPr wrap="square" rtlCol="0">
            <a:spAutoFit/>
          </a:bodyPr>
          <a:lstStyle/>
          <a:p>
            <a:r>
              <a:rPr lang="en-US" b="1" u="sng" dirty="0"/>
              <a:t>Syntax</a:t>
            </a:r>
          </a:p>
        </p:txBody>
      </p:sp>
      <p:sp>
        <p:nvSpPr>
          <p:cNvPr id="39" name="Rectangle 38">
            <a:extLst>
              <a:ext uri="{FF2B5EF4-FFF2-40B4-BE49-F238E27FC236}">
                <a16:creationId xmlns:a16="http://schemas.microsoft.com/office/drawing/2014/main" id="{137903F3-C008-51B7-8E7E-3AAE7649E929}"/>
              </a:ext>
            </a:extLst>
          </p:cNvPr>
          <p:cNvSpPr/>
          <p:nvPr/>
        </p:nvSpPr>
        <p:spPr>
          <a:xfrm>
            <a:off x="1977654" y="1979353"/>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40" name="Rectangle 39">
            <a:extLst>
              <a:ext uri="{FF2B5EF4-FFF2-40B4-BE49-F238E27FC236}">
                <a16:creationId xmlns:a16="http://schemas.microsoft.com/office/drawing/2014/main" id="{304A9D23-1717-799A-7444-156812CA74E3}"/>
              </a:ext>
            </a:extLst>
          </p:cNvPr>
          <p:cNvSpPr/>
          <p:nvPr/>
        </p:nvSpPr>
        <p:spPr>
          <a:xfrm>
            <a:off x="1963951" y="3055602"/>
            <a:ext cx="1272431"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41" name="Rectangle 40">
            <a:extLst>
              <a:ext uri="{FF2B5EF4-FFF2-40B4-BE49-F238E27FC236}">
                <a16:creationId xmlns:a16="http://schemas.microsoft.com/office/drawing/2014/main" id="{F5571008-F8F4-1449-6243-C1E6AD06E4B5}"/>
              </a:ext>
            </a:extLst>
          </p:cNvPr>
          <p:cNvSpPr/>
          <p:nvPr/>
        </p:nvSpPr>
        <p:spPr>
          <a:xfrm>
            <a:off x="886003" y="3065727"/>
            <a:ext cx="99031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42" name="Rectangle 41">
            <a:extLst>
              <a:ext uri="{FF2B5EF4-FFF2-40B4-BE49-F238E27FC236}">
                <a16:creationId xmlns:a16="http://schemas.microsoft.com/office/drawing/2014/main" id="{E19AC869-6129-F6CB-AE92-CB7613CAC99A}"/>
              </a:ext>
            </a:extLst>
          </p:cNvPr>
          <p:cNvSpPr/>
          <p:nvPr/>
        </p:nvSpPr>
        <p:spPr>
          <a:xfrm>
            <a:off x="733721" y="4131297"/>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48E2037E-24A7-153E-740E-DC64CC362B71}"/>
              </a:ext>
            </a:extLst>
          </p:cNvPr>
          <p:cNvSpPr/>
          <p:nvPr/>
        </p:nvSpPr>
        <p:spPr>
          <a:xfrm>
            <a:off x="886003" y="432142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44" name="Rectangle 43">
            <a:extLst>
              <a:ext uri="{FF2B5EF4-FFF2-40B4-BE49-F238E27FC236}">
                <a16:creationId xmlns:a16="http://schemas.microsoft.com/office/drawing/2014/main" id="{615F1ACB-5289-7BB8-E772-CD710CF18827}"/>
              </a:ext>
            </a:extLst>
          </p:cNvPr>
          <p:cNvSpPr/>
          <p:nvPr/>
        </p:nvSpPr>
        <p:spPr>
          <a:xfrm>
            <a:off x="1979485" y="4874399"/>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45" name="Rectangle 44">
            <a:extLst>
              <a:ext uri="{FF2B5EF4-FFF2-40B4-BE49-F238E27FC236}">
                <a16:creationId xmlns:a16="http://schemas.microsoft.com/office/drawing/2014/main" id="{87AB66B8-4EA7-E8C5-928F-263EC7824F3E}"/>
              </a:ext>
            </a:extLst>
          </p:cNvPr>
          <p:cNvSpPr/>
          <p:nvPr/>
        </p:nvSpPr>
        <p:spPr>
          <a:xfrm>
            <a:off x="886003" y="487439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46" name="Rectangle 45">
            <a:extLst>
              <a:ext uri="{FF2B5EF4-FFF2-40B4-BE49-F238E27FC236}">
                <a16:creationId xmlns:a16="http://schemas.microsoft.com/office/drawing/2014/main" id="{5DF51411-FEF5-1B10-048F-3C7B73A0EB57}"/>
              </a:ext>
            </a:extLst>
          </p:cNvPr>
          <p:cNvSpPr/>
          <p:nvPr/>
        </p:nvSpPr>
        <p:spPr>
          <a:xfrm>
            <a:off x="3588782" y="5444807"/>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7" name="Rectangle 46">
            <a:extLst>
              <a:ext uri="{FF2B5EF4-FFF2-40B4-BE49-F238E27FC236}">
                <a16:creationId xmlns:a16="http://schemas.microsoft.com/office/drawing/2014/main" id="{59AF5EE6-FE45-7F00-70C2-1B3525479D97}"/>
              </a:ext>
            </a:extLst>
          </p:cNvPr>
          <p:cNvSpPr/>
          <p:nvPr/>
        </p:nvSpPr>
        <p:spPr>
          <a:xfrm>
            <a:off x="1977654" y="4340999"/>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55" name="Rectangle 54">
            <a:extLst>
              <a:ext uri="{FF2B5EF4-FFF2-40B4-BE49-F238E27FC236}">
                <a16:creationId xmlns:a16="http://schemas.microsoft.com/office/drawing/2014/main" id="{2D68BBCD-0FE2-EA06-D309-A4876B610C18}"/>
              </a:ext>
            </a:extLst>
          </p:cNvPr>
          <p:cNvSpPr/>
          <p:nvPr/>
        </p:nvSpPr>
        <p:spPr>
          <a:xfrm>
            <a:off x="2170016" y="5442876"/>
            <a:ext cx="1272431"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SPI=NULL</a:t>
            </a:r>
          </a:p>
        </p:txBody>
      </p:sp>
      <p:sp>
        <p:nvSpPr>
          <p:cNvPr id="56" name="Rectangle 55">
            <a:extLst>
              <a:ext uri="{FF2B5EF4-FFF2-40B4-BE49-F238E27FC236}">
                <a16:creationId xmlns:a16="http://schemas.microsoft.com/office/drawing/2014/main" id="{40FB1368-8087-DEF6-C5A1-4D6FF6EB3E35}"/>
              </a:ext>
            </a:extLst>
          </p:cNvPr>
          <p:cNvSpPr/>
          <p:nvPr/>
        </p:nvSpPr>
        <p:spPr>
          <a:xfrm>
            <a:off x="886003" y="5427373"/>
            <a:ext cx="99031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57" name="Content Placeholder 11">
            <a:extLst>
              <a:ext uri="{FF2B5EF4-FFF2-40B4-BE49-F238E27FC236}">
                <a16:creationId xmlns:a16="http://schemas.microsoft.com/office/drawing/2014/main" id="{77D53F5F-7903-6193-207B-12B66D7C5026}"/>
              </a:ext>
            </a:extLst>
          </p:cNvPr>
          <p:cNvGraphicFramePr>
            <a:graphicFrameLocks/>
          </p:cNvGraphicFramePr>
          <p:nvPr>
            <p:extLst>
              <p:ext uri="{D42A27DB-BD31-4B8C-83A1-F6EECF244321}">
                <p14:modId xmlns:p14="http://schemas.microsoft.com/office/powerpoint/2010/main" val="3944541748"/>
              </p:ext>
            </p:extLst>
          </p:nvPr>
        </p:nvGraphicFramePr>
        <p:xfrm>
          <a:off x="6167727" y="4308526"/>
          <a:ext cx="2511390" cy="76023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38054">
                <a:tc>
                  <a:txBody>
                    <a:bodyPr/>
                    <a:lstStyle/>
                    <a:p>
                      <a:pPr marL="0" algn="l" defTabSz="914400" rtl="0" eaLnBrk="1" fontAlgn="b" latinLnBrk="0" hangingPunct="1"/>
                      <a:r>
                        <a:rPr lang="en-US" sz="1600"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42218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836710165"/>
                  </a:ext>
                </a:extLst>
              </a:tr>
            </a:tbl>
          </a:graphicData>
        </a:graphic>
      </p:graphicFrame>
      <p:sp>
        <p:nvSpPr>
          <p:cNvPr id="58" name="TextBox 57">
            <a:extLst>
              <a:ext uri="{FF2B5EF4-FFF2-40B4-BE49-F238E27FC236}">
                <a16:creationId xmlns:a16="http://schemas.microsoft.com/office/drawing/2014/main" id="{6CCF276B-5887-2BD4-8E7F-1747839BF367}"/>
              </a:ext>
            </a:extLst>
          </p:cNvPr>
          <p:cNvSpPr txBox="1"/>
          <p:nvPr/>
        </p:nvSpPr>
        <p:spPr>
          <a:xfrm>
            <a:off x="6011771" y="3871994"/>
            <a:ext cx="1073934" cy="369332"/>
          </a:xfrm>
          <a:prstGeom prst="rect">
            <a:avLst/>
          </a:prstGeom>
          <a:noFill/>
        </p:spPr>
        <p:txBody>
          <a:bodyPr wrap="square" rtlCol="0">
            <a:spAutoFit/>
          </a:bodyPr>
          <a:lstStyle/>
          <a:p>
            <a:r>
              <a:rPr lang="en-US" b="1" u="sng" dirty="0"/>
              <a:t>Output :</a:t>
            </a:r>
          </a:p>
        </p:txBody>
      </p:sp>
      <p:pic>
        <p:nvPicPr>
          <p:cNvPr id="60" name="Picture 59">
            <a:extLst>
              <a:ext uri="{FF2B5EF4-FFF2-40B4-BE49-F238E27FC236}">
                <a16:creationId xmlns:a16="http://schemas.microsoft.com/office/drawing/2014/main" id="{08AB4614-3FBC-C27B-FBFB-0058869ED5D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124247" y="3653887"/>
            <a:ext cx="422103" cy="381000"/>
          </a:xfrm>
          <a:prstGeom prst="rect">
            <a:avLst/>
          </a:prstGeom>
        </p:spPr>
      </p:pic>
      <p:graphicFrame>
        <p:nvGraphicFramePr>
          <p:cNvPr id="5" name="Content Placeholder 11">
            <a:extLst>
              <a:ext uri="{FF2B5EF4-FFF2-40B4-BE49-F238E27FC236}">
                <a16:creationId xmlns:a16="http://schemas.microsoft.com/office/drawing/2014/main" id="{79B45961-79FF-92E9-C7FF-761969E213FF}"/>
              </a:ext>
            </a:extLst>
          </p:cNvPr>
          <p:cNvGraphicFramePr>
            <a:graphicFrameLocks/>
          </p:cNvGraphicFramePr>
          <p:nvPr/>
        </p:nvGraphicFramePr>
        <p:xfrm>
          <a:off x="6085869" y="1385202"/>
          <a:ext cx="2511390" cy="2109318"/>
        </p:xfrm>
        <a:graphic>
          <a:graphicData uri="http://schemas.openxmlformats.org/drawingml/2006/table">
            <a:tbl>
              <a:tblPr firstRow="1" bandRow="1">
                <a:tableStyleId>{5C22544A-7EE6-4342-B048-85BDC9FD1C3A}</a:tableStyleId>
              </a:tblPr>
              <a:tblGrid>
                <a:gridCol w="758790">
                  <a:extLst>
                    <a:ext uri="{9D8B030D-6E8A-4147-A177-3AD203B41FA5}">
                      <a16:colId xmlns:a16="http://schemas.microsoft.com/office/drawing/2014/main" val="3673608313"/>
                    </a:ext>
                  </a:extLst>
                </a:gridCol>
                <a:gridCol w="914400">
                  <a:extLst>
                    <a:ext uri="{9D8B030D-6E8A-4147-A177-3AD203B41FA5}">
                      <a16:colId xmlns:a16="http://schemas.microsoft.com/office/drawing/2014/main" val="1434806160"/>
                    </a:ext>
                  </a:extLst>
                </a:gridCol>
                <a:gridCol w="838200">
                  <a:extLst>
                    <a:ext uri="{9D8B030D-6E8A-4147-A177-3AD203B41FA5}">
                      <a16:colId xmlns:a16="http://schemas.microsoft.com/office/drawing/2014/main" val="3487458896"/>
                    </a:ext>
                  </a:extLst>
                </a:gridCol>
              </a:tblGrid>
              <a:tr h="322019">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Student_Info</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45292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4047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898">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12945">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3"/>
                  </a:ext>
                </a:extLst>
              </a:tr>
              <a:tr h="310053">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3955828730"/>
                  </a:ext>
                </a:extLst>
              </a:tr>
            </a:tbl>
          </a:graphicData>
        </a:graphic>
      </p:graphicFrame>
      <p:sp>
        <p:nvSpPr>
          <p:cNvPr id="6" name="Multiply 10">
            <a:extLst>
              <a:ext uri="{FF2B5EF4-FFF2-40B4-BE49-F238E27FC236}">
                <a16:creationId xmlns:a16="http://schemas.microsoft.com/office/drawing/2014/main" id="{BF5976BD-7099-7569-F02C-139E2774E0F8}"/>
              </a:ext>
            </a:extLst>
          </p:cNvPr>
          <p:cNvSpPr/>
          <p:nvPr/>
        </p:nvSpPr>
        <p:spPr>
          <a:xfrm>
            <a:off x="2372756" y="5638594"/>
            <a:ext cx="676934" cy="785074"/>
          </a:xfrm>
          <a:prstGeom prst="mathMultiply">
            <a:avLst/>
          </a:prstGeom>
          <a:solidFill>
            <a:srgbClr val="FF0000"/>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94557B7-FB83-651D-354D-58213751C4A5}"/>
              </a:ext>
            </a:extLst>
          </p:cNvPr>
          <p:cNvSpPr/>
          <p:nvPr/>
        </p:nvSpPr>
        <p:spPr>
          <a:xfrm>
            <a:off x="1967882" y="5434796"/>
            <a:ext cx="1566556" cy="457200"/>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  </a:t>
            </a:r>
            <a:r>
              <a:rPr lang="en-IN" dirty="0">
                <a:solidFill>
                  <a:srgbClr val="808080"/>
                </a:solidFill>
                <a:latin typeface="Consolas" panose="020B0609020204030204" pitchFamily="49" charset="0"/>
              </a:rPr>
              <a:t>IS</a:t>
            </a:r>
            <a:r>
              <a:rPr lang="en-IN" dirty="0">
                <a:solidFill>
                  <a:srgbClr val="000000"/>
                </a:solidFill>
                <a:latin typeface="Consolas" panose="020B0609020204030204" pitchFamily="49" charset="0"/>
              </a:rPr>
              <a:t> </a:t>
            </a:r>
            <a:r>
              <a:rPr lang="en-IN" dirty="0">
                <a:solidFill>
                  <a:srgbClr val="808080"/>
                </a:solidFill>
                <a:latin typeface="Consolas" panose="020B0609020204030204" pitchFamily="49" charset="0"/>
              </a:rPr>
              <a:t>NULL</a:t>
            </a:r>
            <a:endParaRPr lang="en-US" dirty="0">
              <a:ln w="0"/>
              <a:solidFill>
                <a:schemeClr val="tx1"/>
              </a:solidFill>
            </a:endParaRPr>
          </a:p>
        </p:txBody>
      </p:sp>
      <p:pic>
        <p:nvPicPr>
          <p:cNvPr id="8" name="Picture 7">
            <a:extLst>
              <a:ext uri="{FF2B5EF4-FFF2-40B4-BE49-F238E27FC236}">
                <a16:creationId xmlns:a16="http://schemas.microsoft.com/office/drawing/2014/main" id="{AF090481-5D69-1D5E-8001-57A2987B1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9948" y="5908156"/>
            <a:ext cx="581025" cy="418971"/>
          </a:xfrm>
          <a:prstGeom prst="rect">
            <a:avLst/>
          </a:prstGeom>
        </p:spPr>
      </p:pic>
      <p:sp>
        <p:nvSpPr>
          <p:cNvPr id="9" name="Rectangle 1">
            <a:extLst>
              <a:ext uri="{FF2B5EF4-FFF2-40B4-BE49-F238E27FC236}">
                <a16:creationId xmlns:a16="http://schemas.microsoft.com/office/drawing/2014/main" id="{05F942B0-9540-E177-6653-3D1EFF0314A4}"/>
              </a:ext>
            </a:extLst>
          </p:cNvPr>
          <p:cNvSpPr>
            <a:spLocks noChangeArrowheads="1"/>
          </p:cNvSpPr>
          <p:nvPr/>
        </p:nvSpPr>
        <p:spPr bwMode="auto">
          <a:xfrm rot="10800000" flipV="1">
            <a:off x="5940433" y="5337998"/>
            <a:ext cx="385122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C00000"/>
                </a:solidFill>
                <a:effectLst/>
                <a:latin typeface="+mn-lt"/>
              </a:rPr>
              <a:t>NULL is not a value. As such, it cannot be evaluated with the equality (=) operator. Instead, it should be checked explicitly with the </a:t>
            </a:r>
            <a:r>
              <a:rPr kumimoji="0" lang="en-US" altLang="en-US" b="1" i="0" u="none" strike="noStrike" cap="none" normalizeH="0" baseline="0" dirty="0">
                <a:ln>
                  <a:noFill/>
                </a:ln>
                <a:effectLst/>
                <a:latin typeface="+mn-lt"/>
              </a:rPr>
              <a:t>IS</a:t>
            </a:r>
            <a:r>
              <a:rPr kumimoji="0" lang="en-US" altLang="en-US" b="1" i="0" u="none" strike="noStrike" cap="none" normalizeH="0" baseline="0" dirty="0">
                <a:ln>
                  <a:noFill/>
                </a:ln>
                <a:solidFill>
                  <a:srgbClr val="C00000"/>
                </a:solidFill>
                <a:effectLst/>
                <a:latin typeface="+mn-lt"/>
              </a:rPr>
              <a:t> operator </a:t>
            </a:r>
          </a:p>
        </p:txBody>
      </p:sp>
    </p:spTree>
    <p:extLst>
      <p:ext uri="{BB962C8B-B14F-4D97-AF65-F5344CB8AC3E}">
        <p14:creationId xmlns:p14="http://schemas.microsoft.com/office/powerpoint/2010/main" val="288404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5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down)">
                                      <p:cBhvr>
                                        <p:cTn id="60" dur="500"/>
                                        <p:tgtEl>
                                          <p:spTgt spid="6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wipe(up)">
                                      <p:cBhvr>
                                        <p:cTn id="66" dur="500"/>
                                        <p:tgtEl>
                                          <p:spTgt spid="5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animBg="1"/>
      <p:bldP spid="43" grpId="0" animBg="1"/>
      <p:bldP spid="44" grpId="0" animBg="1"/>
      <p:bldP spid="45" grpId="0" animBg="1"/>
      <p:bldP spid="46" grpId="0" animBg="1"/>
      <p:bldP spid="47" grpId="0" animBg="1"/>
      <p:bldP spid="55" grpId="0" animBg="1"/>
      <p:bldP spid="55" grpId="1" animBg="1"/>
      <p:bldP spid="56" grpId="0" animBg="1"/>
      <p:bldP spid="58" grpId="0"/>
      <p:bldP spid="6" grpId="0" animBg="1"/>
      <p:bldP spid="6" grpId="1" animBg="1"/>
      <p:bldP spid="7"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a:t>
            </a:r>
            <a:r>
              <a:rPr lang="en-US" dirty="0"/>
              <a:t>Top (N)</a:t>
            </a:r>
            <a:endParaRPr lang="en-IN" dirty="0"/>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5EA883D7-1EB7-F5CF-56DB-2ABDA8BE935C}"/>
              </a:ext>
            </a:extLst>
          </p:cNvPr>
          <p:cNvSpPr/>
          <p:nvPr/>
        </p:nvSpPr>
        <p:spPr>
          <a:xfrm>
            <a:off x="762001" y="1523999"/>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1E706F8-08C4-1D01-B1C2-7B9FC5F5B200}"/>
              </a:ext>
            </a:extLst>
          </p:cNvPr>
          <p:cNvSpPr/>
          <p:nvPr/>
        </p:nvSpPr>
        <p:spPr>
          <a:xfrm>
            <a:off x="91428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775D0398-30C1-B4BB-3F49-ABC9065C4B0F}"/>
              </a:ext>
            </a:extLst>
          </p:cNvPr>
          <p:cNvSpPr/>
          <p:nvPr/>
        </p:nvSpPr>
        <p:spPr>
          <a:xfrm>
            <a:off x="200776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7" name="Rectangle 6">
            <a:extLst>
              <a:ext uri="{FF2B5EF4-FFF2-40B4-BE49-F238E27FC236}">
                <a16:creationId xmlns:a16="http://schemas.microsoft.com/office/drawing/2014/main" id="{547D52B1-E2DD-F205-1C3D-7C07209A2E55}"/>
              </a:ext>
            </a:extLst>
          </p:cNvPr>
          <p:cNvSpPr/>
          <p:nvPr/>
        </p:nvSpPr>
        <p:spPr>
          <a:xfrm>
            <a:off x="91428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8" name="Rectangle 7">
            <a:extLst>
              <a:ext uri="{FF2B5EF4-FFF2-40B4-BE49-F238E27FC236}">
                <a16:creationId xmlns:a16="http://schemas.microsoft.com/office/drawing/2014/main" id="{9C791416-91E6-BF87-511F-40737AFBAF98}"/>
              </a:ext>
            </a:extLst>
          </p:cNvPr>
          <p:cNvSpPr/>
          <p:nvPr/>
        </p:nvSpPr>
        <p:spPr>
          <a:xfrm>
            <a:off x="3354866" y="2809856"/>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TextBox 8">
            <a:extLst>
              <a:ext uri="{FF2B5EF4-FFF2-40B4-BE49-F238E27FC236}">
                <a16:creationId xmlns:a16="http://schemas.microsoft.com/office/drawing/2014/main" id="{A7B56729-4302-8FA1-0C54-2700024A4604}"/>
              </a:ext>
            </a:extLst>
          </p:cNvPr>
          <p:cNvSpPr txBox="1"/>
          <p:nvPr/>
        </p:nvSpPr>
        <p:spPr>
          <a:xfrm>
            <a:off x="309952" y="3747400"/>
            <a:ext cx="5481248" cy="369332"/>
          </a:xfrm>
          <a:prstGeom prst="rect">
            <a:avLst/>
          </a:prstGeom>
          <a:noFill/>
        </p:spPr>
        <p:txBody>
          <a:bodyPr wrap="square" rtlCol="0">
            <a:spAutoFit/>
          </a:bodyPr>
          <a:lstStyle/>
          <a:p>
            <a:r>
              <a:rPr lang="en-US" b="1" u="sng" dirty="0"/>
              <a:t>E.g. Display first two students whose </a:t>
            </a:r>
            <a:r>
              <a:rPr lang="en-US" b="1" u="sng" dirty="0" err="1"/>
              <a:t>spi</a:t>
            </a:r>
            <a:r>
              <a:rPr lang="en-US" b="1" u="sng" dirty="0"/>
              <a:t> is more than 7</a:t>
            </a:r>
          </a:p>
        </p:txBody>
      </p:sp>
      <p:sp>
        <p:nvSpPr>
          <p:cNvPr id="10" name="TextBox 9">
            <a:extLst>
              <a:ext uri="{FF2B5EF4-FFF2-40B4-BE49-F238E27FC236}">
                <a16:creationId xmlns:a16="http://schemas.microsoft.com/office/drawing/2014/main" id="{4066C301-A0B2-502B-12B8-ABB1206F8590}"/>
              </a:ext>
            </a:extLst>
          </p:cNvPr>
          <p:cNvSpPr txBox="1"/>
          <p:nvPr/>
        </p:nvSpPr>
        <p:spPr>
          <a:xfrm>
            <a:off x="309952" y="1035500"/>
            <a:ext cx="3576248" cy="369332"/>
          </a:xfrm>
          <a:prstGeom prst="rect">
            <a:avLst/>
          </a:prstGeom>
          <a:noFill/>
        </p:spPr>
        <p:txBody>
          <a:bodyPr wrap="square" rtlCol="0">
            <a:spAutoFit/>
          </a:bodyPr>
          <a:lstStyle/>
          <a:p>
            <a:r>
              <a:rPr lang="en-US" b="1" u="sng" dirty="0"/>
              <a:t>Syntax to Display first N rows:-</a:t>
            </a:r>
          </a:p>
        </p:txBody>
      </p:sp>
      <p:sp>
        <p:nvSpPr>
          <p:cNvPr id="11" name="Rectangle 10">
            <a:extLst>
              <a:ext uri="{FF2B5EF4-FFF2-40B4-BE49-F238E27FC236}">
                <a16:creationId xmlns:a16="http://schemas.microsoft.com/office/drawing/2014/main" id="{EB39AF6E-0D8A-1B5D-0DD9-E782A0A8A8EF}"/>
              </a:ext>
            </a:extLst>
          </p:cNvPr>
          <p:cNvSpPr/>
          <p:nvPr/>
        </p:nvSpPr>
        <p:spPr>
          <a:xfrm>
            <a:off x="3303114" y="1733831"/>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2" name="Rectangle 11">
            <a:extLst>
              <a:ext uri="{FF2B5EF4-FFF2-40B4-BE49-F238E27FC236}">
                <a16:creationId xmlns:a16="http://schemas.microsoft.com/office/drawing/2014/main" id="{51C1EF90-48F0-476B-0B3B-E8FE25A64519}"/>
              </a:ext>
            </a:extLst>
          </p:cNvPr>
          <p:cNvSpPr/>
          <p:nvPr/>
        </p:nvSpPr>
        <p:spPr>
          <a:xfrm>
            <a:off x="1992231" y="280995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13" name="Rectangle 12">
            <a:extLst>
              <a:ext uri="{FF2B5EF4-FFF2-40B4-BE49-F238E27FC236}">
                <a16:creationId xmlns:a16="http://schemas.microsoft.com/office/drawing/2014/main" id="{CFBBD532-FA1E-87FD-DD39-E6403DD2A689}"/>
              </a:ext>
            </a:extLst>
          </p:cNvPr>
          <p:cNvSpPr/>
          <p:nvPr/>
        </p:nvSpPr>
        <p:spPr>
          <a:xfrm>
            <a:off x="914283" y="28200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4" name="Rectangle 13">
            <a:extLst>
              <a:ext uri="{FF2B5EF4-FFF2-40B4-BE49-F238E27FC236}">
                <a16:creationId xmlns:a16="http://schemas.microsoft.com/office/drawing/2014/main" id="{23A295B7-7248-D866-BA94-2FBA218F1142}"/>
              </a:ext>
            </a:extLst>
          </p:cNvPr>
          <p:cNvSpPr/>
          <p:nvPr/>
        </p:nvSpPr>
        <p:spPr>
          <a:xfrm>
            <a:off x="762000" y="4076399"/>
            <a:ext cx="48005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F3C100-666D-389A-08D6-416ADE2D23CF}"/>
              </a:ext>
            </a:extLst>
          </p:cNvPr>
          <p:cNvSpPr/>
          <p:nvPr/>
        </p:nvSpPr>
        <p:spPr>
          <a:xfrm>
            <a:off x="914282" y="42665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28" name="Rectangle 27">
            <a:extLst>
              <a:ext uri="{FF2B5EF4-FFF2-40B4-BE49-F238E27FC236}">
                <a16:creationId xmlns:a16="http://schemas.microsoft.com/office/drawing/2014/main" id="{7A8C395D-1ADA-DAB5-0C0B-121111FE11D9}"/>
              </a:ext>
            </a:extLst>
          </p:cNvPr>
          <p:cNvSpPr/>
          <p:nvPr/>
        </p:nvSpPr>
        <p:spPr>
          <a:xfrm>
            <a:off x="2007764" y="48195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9" name="Rectangle 28">
            <a:extLst>
              <a:ext uri="{FF2B5EF4-FFF2-40B4-BE49-F238E27FC236}">
                <a16:creationId xmlns:a16="http://schemas.microsoft.com/office/drawing/2014/main" id="{56673B63-586C-0F43-3754-0A149CF53602}"/>
              </a:ext>
            </a:extLst>
          </p:cNvPr>
          <p:cNvSpPr/>
          <p:nvPr/>
        </p:nvSpPr>
        <p:spPr>
          <a:xfrm>
            <a:off x="914282" y="48195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30" name="Rectangle 29">
            <a:extLst>
              <a:ext uri="{FF2B5EF4-FFF2-40B4-BE49-F238E27FC236}">
                <a16:creationId xmlns:a16="http://schemas.microsoft.com/office/drawing/2014/main" id="{E824594D-1CA7-359C-2FC8-EA583E8A2F78}"/>
              </a:ext>
            </a:extLst>
          </p:cNvPr>
          <p:cNvSpPr/>
          <p:nvPr/>
        </p:nvSpPr>
        <p:spPr>
          <a:xfrm>
            <a:off x="3354865" y="5362256"/>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1" name="Rectangle 30">
            <a:extLst>
              <a:ext uri="{FF2B5EF4-FFF2-40B4-BE49-F238E27FC236}">
                <a16:creationId xmlns:a16="http://schemas.microsoft.com/office/drawing/2014/main" id="{B1F23A72-270E-2C09-F592-B08E7BFC2123}"/>
              </a:ext>
            </a:extLst>
          </p:cNvPr>
          <p:cNvSpPr/>
          <p:nvPr/>
        </p:nvSpPr>
        <p:spPr>
          <a:xfrm>
            <a:off x="3272232" y="4262836"/>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32" name="Rectangle 31">
            <a:extLst>
              <a:ext uri="{FF2B5EF4-FFF2-40B4-BE49-F238E27FC236}">
                <a16:creationId xmlns:a16="http://schemas.microsoft.com/office/drawing/2014/main" id="{9DB80BE8-FE78-C8F3-6955-6BD0B55BF650}"/>
              </a:ext>
            </a:extLst>
          </p:cNvPr>
          <p:cNvSpPr/>
          <p:nvPr/>
        </p:nvSpPr>
        <p:spPr>
          <a:xfrm>
            <a:off x="1992230" y="536235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SPI&gt;7</a:t>
            </a:r>
          </a:p>
        </p:txBody>
      </p:sp>
      <p:sp>
        <p:nvSpPr>
          <p:cNvPr id="33" name="Rectangle 32">
            <a:extLst>
              <a:ext uri="{FF2B5EF4-FFF2-40B4-BE49-F238E27FC236}">
                <a16:creationId xmlns:a16="http://schemas.microsoft.com/office/drawing/2014/main" id="{742DA60A-2A04-F4A5-E445-B1BEEA71A242}"/>
              </a:ext>
            </a:extLst>
          </p:cNvPr>
          <p:cNvSpPr/>
          <p:nvPr/>
        </p:nvSpPr>
        <p:spPr>
          <a:xfrm>
            <a:off x="914282" y="53724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34" name="TextBox 33">
            <a:extLst>
              <a:ext uri="{FF2B5EF4-FFF2-40B4-BE49-F238E27FC236}">
                <a16:creationId xmlns:a16="http://schemas.microsoft.com/office/drawing/2014/main" id="{B31D9A08-D776-B54D-470B-37EEF31939A8}"/>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35" name="Content Placeholder 11">
            <a:extLst>
              <a:ext uri="{FF2B5EF4-FFF2-40B4-BE49-F238E27FC236}">
                <a16:creationId xmlns:a16="http://schemas.microsoft.com/office/drawing/2014/main" id="{8CD1B975-20B7-AA1F-4102-6C4C8E42694C}"/>
              </a:ext>
            </a:extLst>
          </p:cNvPr>
          <p:cNvGraphicFramePr>
            <a:graphicFrameLocks/>
          </p:cNvGraphicFramePr>
          <p:nvPr>
            <p:extLst>
              <p:ext uri="{D42A27DB-BD31-4B8C-83A1-F6EECF244321}">
                <p14:modId xmlns:p14="http://schemas.microsoft.com/office/powerpoint/2010/main" val="697688406"/>
              </p:ext>
            </p:extLst>
          </p:nvPr>
        </p:nvGraphicFramePr>
        <p:xfrm>
          <a:off x="6220089" y="1075196"/>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36" name="Picture 35">
            <a:extLst>
              <a:ext uri="{FF2B5EF4-FFF2-40B4-BE49-F238E27FC236}">
                <a16:creationId xmlns:a16="http://schemas.microsoft.com/office/drawing/2014/main" id="{E8545513-3709-9159-31C8-D9F66C61EA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264540" y="3767952"/>
            <a:ext cx="422103" cy="381000"/>
          </a:xfrm>
          <a:prstGeom prst="rect">
            <a:avLst/>
          </a:prstGeom>
        </p:spPr>
      </p:pic>
      <p:sp>
        <p:nvSpPr>
          <p:cNvPr id="37" name="Rectangle 36">
            <a:extLst>
              <a:ext uri="{FF2B5EF4-FFF2-40B4-BE49-F238E27FC236}">
                <a16:creationId xmlns:a16="http://schemas.microsoft.com/office/drawing/2014/main" id="{BC4BFC59-605A-5060-06E7-85C6F2C355A9}"/>
              </a:ext>
            </a:extLst>
          </p:cNvPr>
          <p:cNvSpPr/>
          <p:nvPr/>
        </p:nvSpPr>
        <p:spPr>
          <a:xfrm>
            <a:off x="2731613" y="1724252"/>
            <a:ext cx="468333"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n</a:t>
            </a:r>
          </a:p>
        </p:txBody>
      </p:sp>
      <p:sp>
        <p:nvSpPr>
          <p:cNvPr id="38" name="Rectangle 37">
            <a:extLst>
              <a:ext uri="{FF2B5EF4-FFF2-40B4-BE49-F238E27FC236}">
                <a16:creationId xmlns:a16="http://schemas.microsoft.com/office/drawing/2014/main" id="{EDB66DFC-62C4-4A31-73C9-2A69F1BB6161}"/>
              </a:ext>
            </a:extLst>
          </p:cNvPr>
          <p:cNvSpPr/>
          <p:nvPr/>
        </p:nvSpPr>
        <p:spPr>
          <a:xfrm>
            <a:off x="2005933" y="1727943"/>
            <a:ext cx="622512"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TOP</a:t>
            </a:r>
          </a:p>
        </p:txBody>
      </p:sp>
      <p:sp>
        <p:nvSpPr>
          <p:cNvPr id="39" name="Rectangle 38">
            <a:extLst>
              <a:ext uri="{FF2B5EF4-FFF2-40B4-BE49-F238E27FC236}">
                <a16:creationId xmlns:a16="http://schemas.microsoft.com/office/drawing/2014/main" id="{D733A515-31A0-202F-2530-15F835FBA80B}"/>
              </a:ext>
            </a:extLst>
          </p:cNvPr>
          <p:cNvSpPr/>
          <p:nvPr/>
        </p:nvSpPr>
        <p:spPr>
          <a:xfrm>
            <a:off x="2717910" y="4262836"/>
            <a:ext cx="468333"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2</a:t>
            </a:r>
          </a:p>
        </p:txBody>
      </p:sp>
      <p:sp>
        <p:nvSpPr>
          <p:cNvPr id="40" name="Rectangle 39">
            <a:extLst>
              <a:ext uri="{FF2B5EF4-FFF2-40B4-BE49-F238E27FC236}">
                <a16:creationId xmlns:a16="http://schemas.microsoft.com/office/drawing/2014/main" id="{EF8446C3-B83F-1F07-703C-2766B1B441F8}"/>
              </a:ext>
            </a:extLst>
          </p:cNvPr>
          <p:cNvSpPr/>
          <p:nvPr/>
        </p:nvSpPr>
        <p:spPr>
          <a:xfrm>
            <a:off x="1992230" y="4266527"/>
            <a:ext cx="622512"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TOP</a:t>
            </a:r>
          </a:p>
        </p:txBody>
      </p:sp>
      <p:graphicFrame>
        <p:nvGraphicFramePr>
          <p:cNvPr id="41" name="Content Placeholder 11">
            <a:extLst>
              <a:ext uri="{FF2B5EF4-FFF2-40B4-BE49-F238E27FC236}">
                <a16:creationId xmlns:a16="http://schemas.microsoft.com/office/drawing/2014/main" id="{95067D76-C70E-DD50-499A-AFDA2B33FD8D}"/>
              </a:ext>
            </a:extLst>
          </p:cNvPr>
          <p:cNvGraphicFramePr>
            <a:graphicFrameLocks/>
          </p:cNvGraphicFramePr>
          <p:nvPr>
            <p:extLst>
              <p:ext uri="{D42A27DB-BD31-4B8C-83A1-F6EECF244321}">
                <p14:modId xmlns:p14="http://schemas.microsoft.com/office/powerpoint/2010/main" val="1066614646"/>
              </p:ext>
            </p:extLst>
          </p:nvPr>
        </p:nvGraphicFramePr>
        <p:xfrm>
          <a:off x="6166036" y="4554715"/>
          <a:ext cx="2619111" cy="1373485"/>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784041172"/>
                  </a:ext>
                </a:extLst>
              </a:tr>
            </a:tbl>
          </a:graphicData>
        </a:graphic>
      </p:graphicFrame>
    </p:spTree>
    <p:extLst>
      <p:ext uri="{BB962C8B-B14F-4D97-AF65-F5344CB8AC3E}">
        <p14:creationId xmlns:p14="http://schemas.microsoft.com/office/powerpoint/2010/main" val="44995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P spid="11" grpId="0" animBg="1"/>
      <p:bldP spid="12" grpId="0" animBg="1"/>
      <p:bldP spid="13" grpId="0" animBg="1"/>
      <p:bldP spid="14" grpId="0" animBg="1"/>
      <p:bldP spid="27" grpId="0" animBg="1"/>
      <p:bldP spid="28" grpId="0" animBg="1"/>
      <p:bldP spid="29" grpId="0" animBg="1"/>
      <p:bldP spid="30" grpId="0" animBg="1"/>
      <p:bldP spid="31" grpId="0" animBg="1"/>
      <p:bldP spid="32" grpId="0" animBg="1"/>
      <p:bldP spid="33" grpId="0" animBg="1"/>
      <p:bldP spid="34" grpId="0"/>
      <p:bldP spid="37" grpId="0" animBg="1"/>
      <p:bldP spid="38" grpId="0" animBg="1"/>
      <p:bldP spid="39" grpId="0" animBg="1"/>
      <p:bldP spid="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a:t>
            </a:r>
            <a:r>
              <a:rPr lang="en-US" dirty="0"/>
              <a:t>Top (%)</a:t>
            </a:r>
            <a:endParaRPr lang="en-IN" dirty="0"/>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5EA883D7-1EB7-F5CF-56DB-2ABDA8BE935C}"/>
              </a:ext>
            </a:extLst>
          </p:cNvPr>
          <p:cNvSpPr/>
          <p:nvPr/>
        </p:nvSpPr>
        <p:spPr>
          <a:xfrm>
            <a:off x="762001" y="1524000"/>
            <a:ext cx="4800599" cy="1409604"/>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1E706F8-08C4-1D01-B1C2-7B9FC5F5B200}"/>
              </a:ext>
            </a:extLst>
          </p:cNvPr>
          <p:cNvSpPr/>
          <p:nvPr/>
        </p:nvSpPr>
        <p:spPr>
          <a:xfrm>
            <a:off x="91428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775D0398-30C1-B4BB-3F49-ABC9065C4B0F}"/>
              </a:ext>
            </a:extLst>
          </p:cNvPr>
          <p:cNvSpPr/>
          <p:nvPr/>
        </p:nvSpPr>
        <p:spPr>
          <a:xfrm>
            <a:off x="200776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7" name="Rectangle 6">
            <a:extLst>
              <a:ext uri="{FF2B5EF4-FFF2-40B4-BE49-F238E27FC236}">
                <a16:creationId xmlns:a16="http://schemas.microsoft.com/office/drawing/2014/main" id="{547D52B1-E2DD-F205-1C3D-7C07209A2E55}"/>
              </a:ext>
            </a:extLst>
          </p:cNvPr>
          <p:cNvSpPr/>
          <p:nvPr/>
        </p:nvSpPr>
        <p:spPr>
          <a:xfrm>
            <a:off x="91428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9" name="TextBox 8">
            <a:extLst>
              <a:ext uri="{FF2B5EF4-FFF2-40B4-BE49-F238E27FC236}">
                <a16:creationId xmlns:a16="http://schemas.microsoft.com/office/drawing/2014/main" id="{A7B56729-4302-8FA1-0C54-2700024A4604}"/>
              </a:ext>
            </a:extLst>
          </p:cNvPr>
          <p:cNvSpPr txBox="1"/>
          <p:nvPr/>
        </p:nvSpPr>
        <p:spPr>
          <a:xfrm>
            <a:off x="309952" y="3747400"/>
            <a:ext cx="5481248" cy="369332"/>
          </a:xfrm>
          <a:prstGeom prst="rect">
            <a:avLst/>
          </a:prstGeom>
          <a:noFill/>
        </p:spPr>
        <p:txBody>
          <a:bodyPr wrap="square" rtlCol="0">
            <a:spAutoFit/>
          </a:bodyPr>
          <a:lstStyle/>
          <a:p>
            <a:r>
              <a:rPr lang="en-US" b="1" u="sng" dirty="0"/>
              <a:t>E.g. Display top 20% records</a:t>
            </a:r>
          </a:p>
        </p:txBody>
      </p:sp>
      <p:sp>
        <p:nvSpPr>
          <p:cNvPr id="10" name="TextBox 9">
            <a:extLst>
              <a:ext uri="{FF2B5EF4-FFF2-40B4-BE49-F238E27FC236}">
                <a16:creationId xmlns:a16="http://schemas.microsoft.com/office/drawing/2014/main" id="{4066C301-A0B2-502B-12B8-ABB1206F8590}"/>
              </a:ext>
            </a:extLst>
          </p:cNvPr>
          <p:cNvSpPr txBox="1"/>
          <p:nvPr/>
        </p:nvSpPr>
        <p:spPr>
          <a:xfrm>
            <a:off x="309952" y="1035500"/>
            <a:ext cx="3576248" cy="369332"/>
          </a:xfrm>
          <a:prstGeom prst="rect">
            <a:avLst/>
          </a:prstGeom>
          <a:noFill/>
        </p:spPr>
        <p:txBody>
          <a:bodyPr wrap="square" rtlCol="0">
            <a:spAutoFit/>
          </a:bodyPr>
          <a:lstStyle/>
          <a:p>
            <a:r>
              <a:rPr lang="en-US" b="1" u="sng" dirty="0"/>
              <a:t>Syntax to Display Top N  % rows:-</a:t>
            </a:r>
          </a:p>
        </p:txBody>
      </p:sp>
      <p:sp>
        <p:nvSpPr>
          <p:cNvPr id="11" name="Rectangle 10">
            <a:extLst>
              <a:ext uri="{FF2B5EF4-FFF2-40B4-BE49-F238E27FC236}">
                <a16:creationId xmlns:a16="http://schemas.microsoft.com/office/drawing/2014/main" id="{EB39AF6E-0D8A-1B5D-0DD9-E782A0A8A8EF}"/>
              </a:ext>
            </a:extLst>
          </p:cNvPr>
          <p:cNvSpPr/>
          <p:nvPr/>
        </p:nvSpPr>
        <p:spPr>
          <a:xfrm>
            <a:off x="4784071" y="1724252"/>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2" name="Rectangle 11">
            <a:extLst>
              <a:ext uri="{FF2B5EF4-FFF2-40B4-BE49-F238E27FC236}">
                <a16:creationId xmlns:a16="http://schemas.microsoft.com/office/drawing/2014/main" id="{51C1EF90-48F0-476B-0B3B-E8FE25A64519}"/>
              </a:ext>
            </a:extLst>
          </p:cNvPr>
          <p:cNvSpPr/>
          <p:nvPr/>
        </p:nvSpPr>
        <p:spPr>
          <a:xfrm>
            <a:off x="3353272" y="1724252"/>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PERCENT</a:t>
            </a:r>
            <a:endParaRPr lang="en-US" b="1" dirty="0">
              <a:ln w="0"/>
              <a:solidFill>
                <a:schemeClr val="tx1"/>
              </a:solidFill>
            </a:endParaRPr>
          </a:p>
        </p:txBody>
      </p:sp>
      <p:sp>
        <p:nvSpPr>
          <p:cNvPr id="14" name="Rectangle 13">
            <a:extLst>
              <a:ext uri="{FF2B5EF4-FFF2-40B4-BE49-F238E27FC236}">
                <a16:creationId xmlns:a16="http://schemas.microsoft.com/office/drawing/2014/main" id="{23A295B7-7248-D866-BA94-2FBA218F1142}"/>
              </a:ext>
            </a:extLst>
          </p:cNvPr>
          <p:cNvSpPr/>
          <p:nvPr/>
        </p:nvSpPr>
        <p:spPr>
          <a:xfrm>
            <a:off x="762000" y="4076399"/>
            <a:ext cx="4800599" cy="148043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F3C100-666D-389A-08D6-416ADE2D23CF}"/>
              </a:ext>
            </a:extLst>
          </p:cNvPr>
          <p:cNvSpPr/>
          <p:nvPr/>
        </p:nvSpPr>
        <p:spPr>
          <a:xfrm>
            <a:off x="914282" y="42665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28" name="Rectangle 27">
            <a:extLst>
              <a:ext uri="{FF2B5EF4-FFF2-40B4-BE49-F238E27FC236}">
                <a16:creationId xmlns:a16="http://schemas.microsoft.com/office/drawing/2014/main" id="{7A8C395D-1ADA-DAB5-0C0B-121111FE11D9}"/>
              </a:ext>
            </a:extLst>
          </p:cNvPr>
          <p:cNvSpPr/>
          <p:nvPr/>
        </p:nvSpPr>
        <p:spPr>
          <a:xfrm>
            <a:off x="2007764" y="48195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9" name="Rectangle 28">
            <a:extLst>
              <a:ext uri="{FF2B5EF4-FFF2-40B4-BE49-F238E27FC236}">
                <a16:creationId xmlns:a16="http://schemas.microsoft.com/office/drawing/2014/main" id="{56673B63-586C-0F43-3754-0A149CF53602}"/>
              </a:ext>
            </a:extLst>
          </p:cNvPr>
          <p:cNvSpPr/>
          <p:nvPr/>
        </p:nvSpPr>
        <p:spPr>
          <a:xfrm>
            <a:off x="914282" y="48195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30" name="Rectangle 29">
            <a:extLst>
              <a:ext uri="{FF2B5EF4-FFF2-40B4-BE49-F238E27FC236}">
                <a16:creationId xmlns:a16="http://schemas.microsoft.com/office/drawing/2014/main" id="{E824594D-1CA7-359C-2FC8-EA583E8A2F78}"/>
              </a:ext>
            </a:extLst>
          </p:cNvPr>
          <p:cNvSpPr/>
          <p:nvPr/>
        </p:nvSpPr>
        <p:spPr>
          <a:xfrm>
            <a:off x="3381827" y="4837460"/>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1" name="Rectangle 30">
            <a:extLst>
              <a:ext uri="{FF2B5EF4-FFF2-40B4-BE49-F238E27FC236}">
                <a16:creationId xmlns:a16="http://schemas.microsoft.com/office/drawing/2014/main" id="{B1F23A72-270E-2C09-F592-B08E7BFC2123}"/>
              </a:ext>
            </a:extLst>
          </p:cNvPr>
          <p:cNvSpPr/>
          <p:nvPr/>
        </p:nvSpPr>
        <p:spPr>
          <a:xfrm>
            <a:off x="4736972" y="4262836"/>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34" name="TextBox 33">
            <a:extLst>
              <a:ext uri="{FF2B5EF4-FFF2-40B4-BE49-F238E27FC236}">
                <a16:creationId xmlns:a16="http://schemas.microsoft.com/office/drawing/2014/main" id="{B31D9A08-D776-B54D-470B-37EEF31939A8}"/>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35" name="Content Placeholder 11">
            <a:extLst>
              <a:ext uri="{FF2B5EF4-FFF2-40B4-BE49-F238E27FC236}">
                <a16:creationId xmlns:a16="http://schemas.microsoft.com/office/drawing/2014/main" id="{8CD1B975-20B7-AA1F-4102-6C4C8E42694C}"/>
              </a:ext>
            </a:extLst>
          </p:cNvPr>
          <p:cNvGraphicFramePr>
            <a:graphicFrameLocks/>
          </p:cNvGraphicFramePr>
          <p:nvPr/>
        </p:nvGraphicFramePr>
        <p:xfrm>
          <a:off x="6220089" y="1075196"/>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36" name="Picture 35">
            <a:extLst>
              <a:ext uri="{FF2B5EF4-FFF2-40B4-BE49-F238E27FC236}">
                <a16:creationId xmlns:a16="http://schemas.microsoft.com/office/drawing/2014/main" id="{E8545513-3709-9159-31C8-D9F66C61EA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264540" y="3767952"/>
            <a:ext cx="422103" cy="381000"/>
          </a:xfrm>
          <a:prstGeom prst="rect">
            <a:avLst/>
          </a:prstGeom>
        </p:spPr>
      </p:pic>
      <p:sp>
        <p:nvSpPr>
          <p:cNvPr id="37" name="Rectangle 36">
            <a:extLst>
              <a:ext uri="{FF2B5EF4-FFF2-40B4-BE49-F238E27FC236}">
                <a16:creationId xmlns:a16="http://schemas.microsoft.com/office/drawing/2014/main" id="{BC4BFC59-605A-5060-06E7-85C6F2C355A9}"/>
              </a:ext>
            </a:extLst>
          </p:cNvPr>
          <p:cNvSpPr/>
          <p:nvPr/>
        </p:nvSpPr>
        <p:spPr>
          <a:xfrm>
            <a:off x="2731613" y="1724252"/>
            <a:ext cx="468333"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n</a:t>
            </a:r>
          </a:p>
        </p:txBody>
      </p:sp>
      <p:sp>
        <p:nvSpPr>
          <p:cNvPr id="38" name="Rectangle 37">
            <a:extLst>
              <a:ext uri="{FF2B5EF4-FFF2-40B4-BE49-F238E27FC236}">
                <a16:creationId xmlns:a16="http://schemas.microsoft.com/office/drawing/2014/main" id="{EDB66DFC-62C4-4A31-73C9-2A69F1BB6161}"/>
              </a:ext>
            </a:extLst>
          </p:cNvPr>
          <p:cNvSpPr/>
          <p:nvPr/>
        </p:nvSpPr>
        <p:spPr>
          <a:xfrm>
            <a:off x="2005933" y="1727943"/>
            <a:ext cx="622512"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TOP</a:t>
            </a:r>
          </a:p>
        </p:txBody>
      </p:sp>
      <p:sp>
        <p:nvSpPr>
          <p:cNvPr id="39" name="Rectangle 38">
            <a:extLst>
              <a:ext uri="{FF2B5EF4-FFF2-40B4-BE49-F238E27FC236}">
                <a16:creationId xmlns:a16="http://schemas.microsoft.com/office/drawing/2014/main" id="{D733A515-31A0-202F-2530-15F835FBA80B}"/>
              </a:ext>
            </a:extLst>
          </p:cNvPr>
          <p:cNvSpPr/>
          <p:nvPr/>
        </p:nvSpPr>
        <p:spPr>
          <a:xfrm>
            <a:off x="2717910" y="4262836"/>
            <a:ext cx="468333"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20</a:t>
            </a:r>
          </a:p>
        </p:txBody>
      </p:sp>
      <p:sp>
        <p:nvSpPr>
          <p:cNvPr id="40" name="Rectangle 39">
            <a:extLst>
              <a:ext uri="{FF2B5EF4-FFF2-40B4-BE49-F238E27FC236}">
                <a16:creationId xmlns:a16="http://schemas.microsoft.com/office/drawing/2014/main" id="{EF8446C3-B83F-1F07-703C-2766B1B441F8}"/>
              </a:ext>
            </a:extLst>
          </p:cNvPr>
          <p:cNvSpPr/>
          <p:nvPr/>
        </p:nvSpPr>
        <p:spPr>
          <a:xfrm>
            <a:off x="1992230" y="4266527"/>
            <a:ext cx="622512"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TOP</a:t>
            </a:r>
          </a:p>
        </p:txBody>
      </p:sp>
      <p:graphicFrame>
        <p:nvGraphicFramePr>
          <p:cNvPr id="41" name="Content Placeholder 11">
            <a:extLst>
              <a:ext uri="{FF2B5EF4-FFF2-40B4-BE49-F238E27FC236}">
                <a16:creationId xmlns:a16="http://schemas.microsoft.com/office/drawing/2014/main" id="{95067D76-C70E-DD50-499A-AFDA2B33FD8D}"/>
              </a:ext>
            </a:extLst>
          </p:cNvPr>
          <p:cNvGraphicFramePr>
            <a:graphicFrameLocks/>
          </p:cNvGraphicFramePr>
          <p:nvPr>
            <p:extLst>
              <p:ext uri="{D42A27DB-BD31-4B8C-83A1-F6EECF244321}">
                <p14:modId xmlns:p14="http://schemas.microsoft.com/office/powerpoint/2010/main" val="2012192324"/>
              </p:ext>
            </p:extLst>
          </p:nvPr>
        </p:nvGraphicFramePr>
        <p:xfrm>
          <a:off x="6166036" y="4554717"/>
          <a:ext cx="2619111" cy="89223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194197">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283515">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55359">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bl>
          </a:graphicData>
        </a:graphic>
      </p:graphicFrame>
      <p:sp>
        <p:nvSpPr>
          <p:cNvPr id="42" name="Rectangle 41">
            <a:extLst>
              <a:ext uri="{FF2B5EF4-FFF2-40B4-BE49-F238E27FC236}">
                <a16:creationId xmlns:a16="http://schemas.microsoft.com/office/drawing/2014/main" id="{0FB0F0F9-C3B9-DA66-3E9C-B26638971E0C}"/>
              </a:ext>
            </a:extLst>
          </p:cNvPr>
          <p:cNvSpPr/>
          <p:nvPr/>
        </p:nvSpPr>
        <p:spPr>
          <a:xfrm>
            <a:off x="3354864" y="2275796"/>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3" name="Rectangle 42">
            <a:extLst>
              <a:ext uri="{FF2B5EF4-FFF2-40B4-BE49-F238E27FC236}">
                <a16:creationId xmlns:a16="http://schemas.microsoft.com/office/drawing/2014/main" id="{06665FD9-290A-D72A-3CF9-5EAF48D2BE07}"/>
              </a:ext>
            </a:extLst>
          </p:cNvPr>
          <p:cNvSpPr/>
          <p:nvPr/>
        </p:nvSpPr>
        <p:spPr>
          <a:xfrm>
            <a:off x="3325392" y="4258086"/>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PERCENT</a:t>
            </a:r>
            <a:endParaRPr lang="en-US" b="1" dirty="0">
              <a:ln w="0"/>
              <a:solidFill>
                <a:schemeClr val="tx1"/>
              </a:solidFill>
            </a:endParaRPr>
          </a:p>
        </p:txBody>
      </p:sp>
    </p:spTree>
    <p:extLst>
      <p:ext uri="{BB962C8B-B14F-4D97-AF65-F5344CB8AC3E}">
        <p14:creationId xmlns:p14="http://schemas.microsoft.com/office/powerpoint/2010/main" val="239611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P spid="10" grpId="0"/>
      <p:bldP spid="11" grpId="0" animBg="1"/>
      <p:bldP spid="12" grpId="0" animBg="1"/>
      <p:bldP spid="14" grpId="0" animBg="1"/>
      <p:bldP spid="27" grpId="0" animBg="1"/>
      <p:bldP spid="28" grpId="0" animBg="1"/>
      <p:bldP spid="29" grpId="0" animBg="1"/>
      <p:bldP spid="30" grpId="0" animBg="1"/>
      <p:bldP spid="31" grpId="0" animBg="1"/>
      <p:bldP spid="34" grpId="0"/>
      <p:bldP spid="37" grpId="0" animBg="1"/>
      <p:bldP spid="38" grpId="0" animBg="1"/>
      <p:bldP spid="39" grpId="0" animBg="1"/>
      <p:bldP spid="40" grpId="0" animBg="1"/>
      <p:bldP spid="42" grpId="0" animBg="1"/>
      <p:bldP spid="4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a:t>
            </a:r>
            <a:r>
              <a:rPr lang="en-US" sz="3400" b="1" kern="1200" dirty="0">
                <a:solidFill>
                  <a:srgbClr val="373737"/>
                </a:solidFill>
                <a:effectLst/>
                <a:latin typeface="Roboto Condensed" panose="02000000000000000000" pitchFamily="2" charset="0"/>
                <a:ea typeface="+mj-ea"/>
                <a:cs typeface="+mj-cs"/>
              </a:rPr>
              <a:t>Distinct</a:t>
            </a:r>
            <a:endParaRPr lang="en-IN" dirty="0"/>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4EE1CB10-A99B-6C26-311A-6ADD7FDC1E37}"/>
              </a:ext>
            </a:extLst>
          </p:cNvPr>
          <p:cNvSpPr/>
          <p:nvPr/>
        </p:nvSpPr>
        <p:spPr>
          <a:xfrm>
            <a:off x="762001" y="1524000"/>
            <a:ext cx="4800599" cy="1456906"/>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AAC7426C-45E7-476D-D208-9D9424EA94D6}"/>
              </a:ext>
            </a:extLst>
          </p:cNvPr>
          <p:cNvSpPr/>
          <p:nvPr/>
        </p:nvSpPr>
        <p:spPr>
          <a:xfrm>
            <a:off x="91428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148F303B-3B1D-FF2A-2749-1298F05A629E}"/>
              </a:ext>
            </a:extLst>
          </p:cNvPr>
          <p:cNvSpPr/>
          <p:nvPr/>
        </p:nvSpPr>
        <p:spPr>
          <a:xfrm>
            <a:off x="200776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7" name="Rectangle 6">
            <a:extLst>
              <a:ext uri="{FF2B5EF4-FFF2-40B4-BE49-F238E27FC236}">
                <a16:creationId xmlns:a16="http://schemas.microsoft.com/office/drawing/2014/main" id="{D34A5FB9-7A9E-718A-59A3-B7955088BE02}"/>
              </a:ext>
            </a:extLst>
          </p:cNvPr>
          <p:cNvSpPr/>
          <p:nvPr/>
        </p:nvSpPr>
        <p:spPr>
          <a:xfrm>
            <a:off x="91428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8" name="Rectangle 7">
            <a:extLst>
              <a:ext uri="{FF2B5EF4-FFF2-40B4-BE49-F238E27FC236}">
                <a16:creationId xmlns:a16="http://schemas.microsoft.com/office/drawing/2014/main" id="{061CFCD3-9684-64A5-C8DF-61D1BD996673}"/>
              </a:ext>
            </a:extLst>
          </p:cNvPr>
          <p:cNvSpPr/>
          <p:nvPr/>
        </p:nvSpPr>
        <p:spPr>
          <a:xfrm>
            <a:off x="3354865" y="2276626"/>
            <a:ext cx="150335"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TextBox 8">
            <a:extLst>
              <a:ext uri="{FF2B5EF4-FFF2-40B4-BE49-F238E27FC236}">
                <a16:creationId xmlns:a16="http://schemas.microsoft.com/office/drawing/2014/main" id="{43CC0BC6-BA34-749C-2BD6-C84FFF0EB724}"/>
              </a:ext>
            </a:extLst>
          </p:cNvPr>
          <p:cNvSpPr txBox="1"/>
          <p:nvPr/>
        </p:nvSpPr>
        <p:spPr>
          <a:xfrm>
            <a:off x="309952" y="3747400"/>
            <a:ext cx="5481248" cy="369332"/>
          </a:xfrm>
          <a:prstGeom prst="rect">
            <a:avLst/>
          </a:prstGeom>
          <a:noFill/>
        </p:spPr>
        <p:txBody>
          <a:bodyPr wrap="square" rtlCol="0">
            <a:spAutoFit/>
          </a:bodyPr>
          <a:lstStyle/>
          <a:p>
            <a:r>
              <a:rPr lang="en-US" b="1" u="sng" dirty="0"/>
              <a:t>E.g. Display all unique branch from student table.</a:t>
            </a:r>
          </a:p>
        </p:txBody>
      </p:sp>
      <p:sp>
        <p:nvSpPr>
          <p:cNvPr id="10" name="TextBox 9">
            <a:extLst>
              <a:ext uri="{FF2B5EF4-FFF2-40B4-BE49-F238E27FC236}">
                <a16:creationId xmlns:a16="http://schemas.microsoft.com/office/drawing/2014/main" id="{77E58A8A-6F12-A0B8-0D7E-F55999B50BDF}"/>
              </a:ext>
            </a:extLst>
          </p:cNvPr>
          <p:cNvSpPr txBox="1"/>
          <p:nvPr/>
        </p:nvSpPr>
        <p:spPr>
          <a:xfrm>
            <a:off x="309952" y="1035500"/>
            <a:ext cx="3576248" cy="369332"/>
          </a:xfrm>
          <a:prstGeom prst="rect">
            <a:avLst/>
          </a:prstGeom>
          <a:noFill/>
        </p:spPr>
        <p:txBody>
          <a:bodyPr wrap="square" rtlCol="0">
            <a:spAutoFit/>
          </a:bodyPr>
          <a:lstStyle/>
          <a:p>
            <a:r>
              <a:rPr lang="en-US" b="1" u="sng" dirty="0"/>
              <a:t>Syntax to Display Unique records:-</a:t>
            </a:r>
          </a:p>
        </p:txBody>
      </p:sp>
      <p:sp>
        <p:nvSpPr>
          <p:cNvPr id="11" name="Rectangle 10">
            <a:extLst>
              <a:ext uri="{FF2B5EF4-FFF2-40B4-BE49-F238E27FC236}">
                <a16:creationId xmlns:a16="http://schemas.microsoft.com/office/drawing/2014/main" id="{DB423266-88BF-CEEA-3743-FC37109E3C87}"/>
              </a:ext>
            </a:extLst>
          </p:cNvPr>
          <p:cNvSpPr/>
          <p:nvPr/>
        </p:nvSpPr>
        <p:spPr>
          <a:xfrm>
            <a:off x="3354865" y="1714127"/>
            <a:ext cx="115372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Columns</a:t>
            </a:r>
          </a:p>
        </p:txBody>
      </p:sp>
      <p:sp>
        <p:nvSpPr>
          <p:cNvPr id="12" name="Rectangle 11">
            <a:extLst>
              <a:ext uri="{FF2B5EF4-FFF2-40B4-BE49-F238E27FC236}">
                <a16:creationId xmlns:a16="http://schemas.microsoft.com/office/drawing/2014/main" id="{186EF57B-5E0B-89FD-E779-DF33A54ABE17}"/>
              </a:ext>
            </a:extLst>
          </p:cNvPr>
          <p:cNvSpPr/>
          <p:nvPr/>
        </p:nvSpPr>
        <p:spPr>
          <a:xfrm>
            <a:off x="762000" y="4076399"/>
            <a:ext cx="4800599" cy="14862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A9E3173F-EE71-5D52-8BBD-BF7E7FD7A24A}"/>
              </a:ext>
            </a:extLst>
          </p:cNvPr>
          <p:cNvSpPr/>
          <p:nvPr/>
        </p:nvSpPr>
        <p:spPr>
          <a:xfrm>
            <a:off x="914282" y="42665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4" name="Rectangle 13">
            <a:extLst>
              <a:ext uri="{FF2B5EF4-FFF2-40B4-BE49-F238E27FC236}">
                <a16:creationId xmlns:a16="http://schemas.microsoft.com/office/drawing/2014/main" id="{86A993DF-FA17-7FB4-0AA8-D7D7CEF9BFBE}"/>
              </a:ext>
            </a:extLst>
          </p:cNvPr>
          <p:cNvSpPr/>
          <p:nvPr/>
        </p:nvSpPr>
        <p:spPr>
          <a:xfrm>
            <a:off x="2007764" y="48195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7" name="Rectangle 26">
            <a:extLst>
              <a:ext uri="{FF2B5EF4-FFF2-40B4-BE49-F238E27FC236}">
                <a16:creationId xmlns:a16="http://schemas.microsoft.com/office/drawing/2014/main" id="{E504E054-47CB-3B65-1618-53D0F1CF7102}"/>
              </a:ext>
            </a:extLst>
          </p:cNvPr>
          <p:cNvSpPr/>
          <p:nvPr/>
        </p:nvSpPr>
        <p:spPr>
          <a:xfrm>
            <a:off x="914282" y="48195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28" name="Rectangle 27">
            <a:extLst>
              <a:ext uri="{FF2B5EF4-FFF2-40B4-BE49-F238E27FC236}">
                <a16:creationId xmlns:a16="http://schemas.microsoft.com/office/drawing/2014/main" id="{D42B03FE-5B50-204E-6078-E69BA31ED601}"/>
              </a:ext>
            </a:extLst>
          </p:cNvPr>
          <p:cNvSpPr/>
          <p:nvPr/>
        </p:nvSpPr>
        <p:spPr>
          <a:xfrm>
            <a:off x="3357092" y="4819501"/>
            <a:ext cx="14810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9" name="Rectangle 28">
            <a:extLst>
              <a:ext uri="{FF2B5EF4-FFF2-40B4-BE49-F238E27FC236}">
                <a16:creationId xmlns:a16="http://schemas.microsoft.com/office/drawing/2014/main" id="{BA30C161-CC41-C21B-AB0A-A5D707F8ED2E}"/>
              </a:ext>
            </a:extLst>
          </p:cNvPr>
          <p:cNvSpPr/>
          <p:nvPr/>
        </p:nvSpPr>
        <p:spPr>
          <a:xfrm>
            <a:off x="3349670" y="4266000"/>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Branch</a:t>
            </a:r>
          </a:p>
        </p:txBody>
      </p:sp>
      <p:sp>
        <p:nvSpPr>
          <p:cNvPr id="30" name="TextBox 29">
            <a:extLst>
              <a:ext uri="{FF2B5EF4-FFF2-40B4-BE49-F238E27FC236}">
                <a16:creationId xmlns:a16="http://schemas.microsoft.com/office/drawing/2014/main" id="{91528A56-6B2D-E774-5BC2-A260DFA28808}"/>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31" name="Content Placeholder 11">
            <a:extLst>
              <a:ext uri="{FF2B5EF4-FFF2-40B4-BE49-F238E27FC236}">
                <a16:creationId xmlns:a16="http://schemas.microsoft.com/office/drawing/2014/main" id="{B82E5334-AD48-6F3D-F8A9-DC04FCF119A6}"/>
              </a:ext>
            </a:extLst>
          </p:cNvPr>
          <p:cNvGraphicFramePr>
            <a:graphicFrameLocks/>
          </p:cNvGraphicFramePr>
          <p:nvPr>
            <p:extLst>
              <p:ext uri="{D42A27DB-BD31-4B8C-83A1-F6EECF244321}">
                <p14:modId xmlns:p14="http://schemas.microsoft.com/office/powerpoint/2010/main" val="4098107869"/>
              </p:ext>
            </p:extLst>
          </p:nvPr>
        </p:nvGraphicFramePr>
        <p:xfrm>
          <a:off x="6220089" y="1075196"/>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32" name="Picture 31">
            <a:extLst>
              <a:ext uri="{FF2B5EF4-FFF2-40B4-BE49-F238E27FC236}">
                <a16:creationId xmlns:a16="http://schemas.microsoft.com/office/drawing/2014/main" id="{774E08EE-1480-E0D4-7E1B-AFD0302FBC1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264540" y="3767952"/>
            <a:ext cx="422103" cy="381000"/>
          </a:xfrm>
          <a:prstGeom prst="rect">
            <a:avLst/>
          </a:prstGeom>
        </p:spPr>
      </p:pic>
      <p:sp>
        <p:nvSpPr>
          <p:cNvPr id="33" name="Rectangle 32">
            <a:extLst>
              <a:ext uri="{FF2B5EF4-FFF2-40B4-BE49-F238E27FC236}">
                <a16:creationId xmlns:a16="http://schemas.microsoft.com/office/drawing/2014/main" id="{2E5DEB09-546F-40D9-92F9-7614EEF89FE3}"/>
              </a:ext>
            </a:extLst>
          </p:cNvPr>
          <p:cNvSpPr/>
          <p:nvPr/>
        </p:nvSpPr>
        <p:spPr>
          <a:xfrm>
            <a:off x="2005933" y="1727943"/>
            <a:ext cx="125872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DISTINCT</a:t>
            </a:r>
          </a:p>
        </p:txBody>
      </p:sp>
      <p:sp>
        <p:nvSpPr>
          <p:cNvPr id="34" name="Rectangle 33">
            <a:extLst>
              <a:ext uri="{FF2B5EF4-FFF2-40B4-BE49-F238E27FC236}">
                <a16:creationId xmlns:a16="http://schemas.microsoft.com/office/drawing/2014/main" id="{864DA45C-95AD-273C-A45A-B53CE1445046}"/>
              </a:ext>
            </a:extLst>
          </p:cNvPr>
          <p:cNvSpPr/>
          <p:nvPr/>
        </p:nvSpPr>
        <p:spPr>
          <a:xfrm>
            <a:off x="1992229" y="4266527"/>
            <a:ext cx="1272431"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rgbClr val="0000FF"/>
                </a:solidFill>
              </a:rPr>
              <a:t>DISTINCT</a:t>
            </a:r>
          </a:p>
        </p:txBody>
      </p:sp>
      <p:graphicFrame>
        <p:nvGraphicFramePr>
          <p:cNvPr id="35" name="Content Placeholder 11">
            <a:extLst>
              <a:ext uri="{FF2B5EF4-FFF2-40B4-BE49-F238E27FC236}">
                <a16:creationId xmlns:a16="http://schemas.microsoft.com/office/drawing/2014/main" id="{AFCC6688-24A0-86D9-7142-79BD880B2BF4}"/>
              </a:ext>
            </a:extLst>
          </p:cNvPr>
          <p:cNvGraphicFramePr>
            <a:graphicFrameLocks/>
          </p:cNvGraphicFramePr>
          <p:nvPr>
            <p:extLst>
              <p:ext uri="{D42A27DB-BD31-4B8C-83A1-F6EECF244321}">
                <p14:modId xmlns:p14="http://schemas.microsoft.com/office/powerpoint/2010/main" val="3453655595"/>
              </p:ext>
            </p:extLst>
          </p:nvPr>
        </p:nvGraphicFramePr>
        <p:xfrm>
          <a:off x="7161559" y="4231578"/>
          <a:ext cx="736170" cy="2113713"/>
        </p:xfrm>
        <a:graphic>
          <a:graphicData uri="http://schemas.openxmlformats.org/drawingml/2006/table">
            <a:tbl>
              <a:tblPr firstRow="1" bandRow="1">
                <a:tableStyleId>{5C22544A-7EE6-4342-B048-85BDC9FD1C3A}</a:tableStyleId>
              </a:tblPr>
              <a:tblGrid>
                <a:gridCol w="736170">
                  <a:extLst>
                    <a:ext uri="{9D8B030D-6E8A-4147-A177-3AD203B41FA5}">
                      <a16:colId xmlns:a16="http://schemas.microsoft.com/office/drawing/2014/main" val="3469217163"/>
                    </a:ext>
                  </a:extLst>
                </a:gridCol>
              </a:tblGrid>
              <a:tr h="263143">
                <a:tc>
                  <a:txBody>
                    <a:bodyPr/>
                    <a:lstStyle/>
                    <a:p>
                      <a:pPr marL="0" algn="ctr"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ctr"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ctr"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84041172"/>
                  </a:ext>
                </a:extLst>
              </a:tr>
              <a:tr h="3701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10003"/>
                  </a:ext>
                </a:extLst>
              </a:tr>
              <a:tr h="37011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773964503"/>
                  </a:ext>
                </a:extLst>
              </a:tr>
            </a:tbl>
          </a:graphicData>
        </a:graphic>
      </p:graphicFrame>
      <p:sp>
        <p:nvSpPr>
          <p:cNvPr id="36" name="Rectangle 35">
            <a:extLst>
              <a:ext uri="{FF2B5EF4-FFF2-40B4-BE49-F238E27FC236}">
                <a16:creationId xmlns:a16="http://schemas.microsoft.com/office/drawing/2014/main" id="{F6680738-F61B-4F98-2D20-FAABD2BF1A8E}"/>
              </a:ext>
            </a:extLst>
          </p:cNvPr>
          <p:cNvSpPr/>
          <p:nvPr/>
        </p:nvSpPr>
        <p:spPr>
          <a:xfrm>
            <a:off x="516950" y="6158754"/>
            <a:ext cx="4906698" cy="1865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By default DISTINCT give result in ascending order.</a:t>
            </a:r>
          </a:p>
        </p:txBody>
      </p:sp>
    </p:spTree>
    <p:extLst>
      <p:ext uri="{BB962C8B-B14F-4D97-AF65-F5344CB8AC3E}">
        <p14:creationId xmlns:p14="http://schemas.microsoft.com/office/powerpoint/2010/main" val="252297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P spid="11" grpId="0" animBg="1"/>
      <p:bldP spid="12" grpId="0" animBg="1"/>
      <p:bldP spid="13" grpId="0" animBg="1"/>
      <p:bldP spid="14" grpId="0" animBg="1"/>
      <p:bldP spid="27" grpId="0" animBg="1"/>
      <p:bldP spid="28" grpId="0" animBg="1"/>
      <p:bldP spid="29" grpId="0" animBg="1"/>
      <p:bldP spid="30" grpId="0"/>
      <p:bldP spid="33" grpId="0" animBg="1"/>
      <p:bldP spid="34" grpId="0" animBg="1"/>
      <p:bldP spid="3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193C-137D-3733-812C-54EFECAFDA9D}"/>
              </a:ext>
            </a:extLst>
          </p:cNvPr>
          <p:cNvSpPr>
            <a:spLocks noGrp="1"/>
          </p:cNvSpPr>
          <p:nvPr>
            <p:ph type="title"/>
          </p:nvPr>
        </p:nvSpPr>
        <p:spPr/>
        <p:txBody>
          <a:bodyPr>
            <a:normAutofit/>
          </a:bodyPr>
          <a:lstStyle/>
          <a:p>
            <a:r>
              <a:rPr lang="en-US" dirty="0"/>
              <a:t>Exercise-1: Select</a:t>
            </a:r>
            <a:endParaRPr lang="en-IN" dirty="0"/>
          </a:p>
        </p:txBody>
      </p:sp>
      <p:sp>
        <p:nvSpPr>
          <p:cNvPr id="3" name="Content Placeholder 2">
            <a:extLst>
              <a:ext uri="{FF2B5EF4-FFF2-40B4-BE49-F238E27FC236}">
                <a16:creationId xmlns:a16="http://schemas.microsoft.com/office/drawing/2014/main" id="{93DE8641-C353-A794-7BC7-9C1126A787D4}"/>
              </a:ext>
            </a:extLst>
          </p:cNvPr>
          <p:cNvSpPr>
            <a:spLocks noGrp="1"/>
          </p:cNvSpPr>
          <p:nvPr>
            <p:ph idx="1"/>
          </p:nvPr>
        </p:nvSpPr>
        <p:spPr>
          <a:xfrm>
            <a:off x="131180" y="791724"/>
            <a:ext cx="11929641" cy="5590565"/>
          </a:xfrm>
        </p:spPr>
        <p:txBody>
          <a:bodyPr/>
          <a:lstStyle/>
          <a:p>
            <a:r>
              <a:rPr lang="en-IN" sz="1600" dirty="0"/>
              <a:t>Display all data from faculty table.</a:t>
            </a:r>
          </a:p>
          <a:p>
            <a:r>
              <a:rPr lang="en-IN" sz="1600" dirty="0"/>
              <a:t>Display name and branch.</a:t>
            </a:r>
          </a:p>
          <a:p>
            <a:r>
              <a:rPr lang="en-IN" sz="1600" dirty="0"/>
              <a:t>Display id, name and mobile of faculty.</a:t>
            </a:r>
          </a:p>
          <a:p>
            <a:r>
              <a:rPr lang="en-IN" sz="1600" dirty="0"/>
              <a:t>Display faculty from Rajkot city.</a:t>
            </a:r>
          </a:p>
          <a:p>
            <a:r>
              <a:rPr lang="en-IN" sz="1600" dirty="0"/>
              <a:t>Display faculty name whose id is less then 300.</a:t>
            </a:r>
          </a:p>
          <a:p>
            <a:r>
              <a:rPr lang="en-IN" sz="1600" dirty="0"/>
              <a:t>Display faculty of computer branch only.</a:t>
            </a:r>
          </a:p>
          <a:p>
            <a:r>
              <a:rPr lang="en-IN" sz="1600" dirty="0"/>
              <a:t>Display whose mobile number is null.</a:t>
            </a:r>
          </a:p>
          <a:p>
            <a:r>
              <a:rPr lang="en-IN" sz="1600" dirty="0"/>
              <a:t>Display top 2 records.</a:t>
            </a:r>
          </a:p>
          <a:p>
            <a:r>
              <a:rPr lang="en-IN" sz="1600" dirty="0"/>
              <a:t>Display top 10% records.</a:t>
            </a:r>
          </a:p>
          <a:p>
            <a:r>
              <a:rPr lang="en-IN" sz="1600" dirty="0"/>
              <a:t>Display unique branch.</a:t>
            </a:r>
          </a:p>
          <a:p>
            <a:r>
              <a:rPr lang="en-IN" sz="1600" dirty="0"/>
              <a:t>Display unique cities.</a:t>
            </a:r>
          </a:p>
          <a:p>
            <a:r>
              <a:rPr lang="en-IN" sz="1600" dirty="0"/>
              <a:t>Display faculty from computer department who belongs to ‘Rajkot’ city.</a:t>
            </a:r>
          </a:p>
          <a:p>
            <a:r>
              <a:rPr lang="en-IN" sz="1600" dirty="0"/>
              <a:t>Display faculty from civil department whose ID is greater then 300</a:t>
            </a:r>
          </a:p>
          <a:p>
            <a:r>
              <a:rPr lang="en-IN" sz="1600" dirty="0"/>
              <a:t>Display faculty from electrical or civil department (Use OR , IN)</a:t>
            </a:r>
          </a:p>
          <a:p>
            <a:r>
              <a:rPr lang="en-IN" sz="1600" dirty="0"/>
              <a:t>Display faculty from Computer or Civil department (Use OR, IN)</a:t>
            </a:r>
          </a:p>
          <a:p>
            <a:r>
              <a:rPr lang="en-IN" sz="1600" dirty="0"/>
              <a:t>Display faculty who does not belong to Baroda city</a:t>
            </a:r>
          </a:p>
          <a:p>
            <a:r>
              <a:rPr lang="en-IN" sz="1600" dirty="0"/>
              <a:t>Display faculty whose id is between 100 to 400.</a:t>
            </a:r>
          </a:p>
        </p:txBody>
      </p:sp>
      <p:graphicFrame>
        <p:nvGraphicFramePr>
          <p:cNvPr id="5" name="Table 4">
            <a:extLst>
              <a:ext uri="{FF2B5EF4-FFF2-40B4-BE49-F238E27FC236}">
                <a16:creationId xmlns:a16="http://schemas.microsoft.com/office/drawing/2014/main" id="{560BEE14-C7CB-F117-DC5C-CA1605ABDC2C}"/>
              </a:ext>
            </a:extLst>
          </p:cNvPr>
          <p:cNvGraphicFramePr>
            <a:graphicFrameLocks noGrp="1"/>
          </p:cNvGraphicFramePr>
          <p:nvPr>
            <p:extLst>
              <p:ext uri="{D42A27DB-BD31-4B8C-83A1-F6EECF244321}">
                <p14:modId xmlns:p14="http://schemas.microsoft.com/office/powerpoint/2010/main" val="1458993777"/>
              </p:ext>
            </p:extLst>
          </p:nvPr>
        </p:nvGraphicFramePr>
        <p:xfrm>
          <a:off x="4537961" y="1241839"/>
          <a:ext cx="7522859" cy="2560320"/>
        </p:xfrm>
        <a:graphic>
          <a:graphicData uri="http://schemas.openxmlformats.org/drawingml/2006/table">
            <a:tbl>
              <a:tblPr firstRow="1" bandRow="1">
                <a:tableStyleId>{073A0DAA-6AF3-43AB-8588-CEC1D06C72B9}</a:tableStyleId>
              </a:tblPr>
              <a:tblGrid>
                <a:gridCol w="857223">
                  <a:extLst>
                    <a:ext uri="{9D8B030D-6E8A-4147-A177-3AD203B41FA5}">
                      <a16:colId xmlns:a16="http://schemas.microsoft.com/office/drawing/2014/main" val="3494103671"/>
                    </a:ext>
                  </a:extLst>
                </a:gridCol>
                <a:gridCol w="2498025">
                  <a:extLst>
                    <a:ext uri="{9D8B030D-6E8A-4147-A177-3AD203B41FA5}">
                      <a16:colId xmlns:a16="http://schemas.microsoft.com/office/drawing/2014/main" val="3563248749"/>
                    </a:ext>
                  </a:extLst>
                </a:gridCol>
                <a:gridCol w="1601883">
                  <a:extLst>
                    <a:ext uri="{9D8B030D-6E8A-4147-A177-3AD203B41FA5}">
                      <a16:colId xmlns:a16="http://schemas.microsoft.com/office/drawing/2014/main" val="3075158583"/>
                    </a:ext>
                  </a:extLst>
                </a:gridCol>
                <a:gridCol w="1208201">
                  <a:extLst>
                    <a:ext uri="{9D8B030D-6E8A-4147-A177-3AD203B41FA5}">
                      <a16:colId xmlns:a16="http://schemas.microsoft.com/office/drawing/2014/main" val="3754116018"/>
                    </a:ext>
                  </a:extLst>
                </a:gridCol>
                <a:gridCol w="1357527">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Jetpur</a:t>
                      </a:r>
                      <a:endParaRPr lang="en-US" sz="1800" b="0" i="0" u="none" strike="noStrike">
                        <a:solidFill>
                          <a:srgbClr val="000000"/>
                        </a:solidFill>
                        <a:effectLst/>
                        <a:latin typeface="+mn-lt"/>
                      </a:endParaRPr>
                    </a:p>
                  </a:txBody>
                  <a:tcPr anchor="ctr"/>
                </a:tc>
                <a:tc>
                  <a:txBody>
                    <a:bodyPr/>
                    <a:lstStyle/>
                    <a:p>
                      <a:pPr algn="l" fontAlgn="b"/>
                      <a:r>
                        <a:rPr lang="en-US" sz="1800" b="0" u="none" strike="noStrike">
                          <a:solidFill>
                            <a:srgbClr val="000000"/>
                          </a:solidFill>
                          <a:effectLst/>
                        </a:rPr>
                        <a:t>Electrical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9123141578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9223251578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Computer</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a:solidFill>
                            <a:srgbClr val="000000"/>
                          </a:solidFill>
                          <a:effectLst/>
                        </a:rPr>
                        <a:t>Jamnagar</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6" name="Rectangle 5">
            <a:extLst>
              <a:ext uri="{FF2B5EF4-FFF2-40B4-BE49-F238E27FC236}">
                <a16:creationId xmlns:a16="http://schemas.microsoft.com/office/drawing/2014/main" id="{02364963-F545-9578-27F0-B7EAE46C1819}"/>
              </a:ext>
            </a:extLst>
          </p:cNvPr>
          <p:cNvSpPr/>
          <p:nvPr/>
        </p:nvSpPr>
        <p:spPr>
          <a:xfrm>
            <a:off x="4537961" y="982164"/>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403483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193C-137D-3733-812C-54EFECAFDA9D}"/>
              </a:ext>
            </a:extLst>
          </p:cNvPr>
          <p:cNvSpPr>
            <a:spLocks noGrp="1"/>
          </p:cNvSpPr>
          <p:nvPr>
            <p:ph type="title"/>
          </p:nvPr>
        </p:nvSpPr>
        <p:spPr/>
        <p:txBody>
          <a:bodyPr>
            <a:normAutofit/>
          </a:bodyPr>
          <a:lstStyle/>
          <a:p>
            <a:r>
              <a:rPr lang="en-US" dirty="0"/>
              <a:t>Exercise-2: Select</a:t>
            </a:r>
            <a:endParaRPr lang="en-IN" dirty="0"/>
          </a:p>
        </p:txBody>
      </p:sp>
      <p:sp>
        <p:nvSpPr>
          <p:cNvPr id="3" name="Content Placeholder 2">
            <a:extLst>
              <a:ext uri="{FF2B5EF4-FFF2-40B4-BE49-F238E27FC236}">
                <a16:creationId xmlns:a16="http://schemas.microsoft.com/office/drawing/2014/main" id="{93DE8641-C353-A794-7BC7-9C1126A787D4}"/>
              </a:ext>
            </a:extLst>
          </p:cNvPr>
          <p:cNvSpPr>
            <a:spLocks noGrp="1"/>
          </p:cNvSpPr>
          <p:nvPr>
            <p:ph idx="1"/>
          </p:nvPr>
        </p:nvSpPr>
        <p:spPr>
          <a:xfrm>
            <a:off x="131180" y="791724"/>
            <a:ext cx="11929641" cy="5590565"/>
          </a:xfrm>
        </p:spPr>
        <p:txBody>
          <a:bodyPr/>
          <a:lstStyle/>
          <a:p>
            <a:r>
              <a:rPr lang="en-IN" sz="1600" dirty="0"/>
              <a:t>Display all data from STUDENT table.</a:t>
            </a:r>
          </a:p>
          <a:p>
            <a:r>
              <a:rPr lang="en-IN" sz="1600" dirty="0"/>
              <a:t>Display </a:t>
            </a:r>
            <a:r>
              <a:rPr lang="en-IN" sz="1600" dirty="0" err="1"/>
              <a:t>Rno</a:t>
            </a:r>
            <a:r>
              <a:rPr lang="en-IN" sz="1600" dirty="0"/>
              <a:t> and name of all the students.</a:t>
            </a:r>
          </a:p>
          <a:p>
            <a:r>
              <a:rPr lang="en-IN" sz="1600" dirty="0"/>
              <a:t>Display </a:t>
            </a:r>
            <a:r>
              <a:rPr lang="en-IN" sz="1600" dirty="0" err="1"/>
              <a:t>Rno</a:t>
            </a:r>
            <a:r>
              <a:rPr lang="en-IN" sz="1600" dirty="0"/>
              <a:t>, name and branch of students.</a:t>
            </a:r>
          </a:p>
          <a:p>
            <a:r>
              <a:rPr lang="en-IN" sz="1600" dirty="0"/>
              <a:t>Display students from CE department.</a:t>
            </a:r>
          </a:p>
          <a:p>
            <a:r>
              <a:rPr lang="en-IN" sz="1600" dirty="0"/>
              <a:t>Display students name whose </a:t>
            </a:r>
            <a:r>
              <a:rPr lang="en-IN" sz="1600" dirty="0" err="1"/>
              <a:t>Rno</a:t>
            </a:r>
            <a:r>
              <a:rPr lang="en-IN" sz="1600" dirty="0"/>
              <a:t> is less then 104.</a:t>
            </a:r>
          </a:p>
          <a:p>
            <a:r>
              <a:rPr lang="en-IN" sz="1600" dirty="0"/>
              <a:t>Display students of EC branch only.</a:t>
            </a:r>
          </a:p>
          <a:p>
            <a:r>
              <a:rPr lang="en-IN" sz="1600" dirty="0"/>
              <a:t>Display whose SPI is null.</a:t>
            </a:r>
          </a:p>
          <a:p>
            <a:r>
              <a:rPr lang="en-IN" sz="1600" dirty="0"/>
              <a:t>Display top 3 records.</a:t>
            </a:r>
          </a:p>
          <a:p>
            <a:r>
              <a:rPr lang="en-IN" sz="1600" dirty="0"/>
              <a:t>Display top 10% records.</a:t>
            </a:r>
          </a:p>
          <a:p>
            <a:r>
              <a:rPr lang="en-IN" sz="1600" dirty="0"/>
              <a:t>Display unique branch.</a:t>
            </a:r>
          </a:p>
          <a:p>
            <a:r>
              <a:rPr lang="en-IN" sz="1600" dirty="0"/>
              <a:t>Display unique name.</a:t>
            </a:r>
          </a:p>
          <a:p>
            <a:r>
              <a:rPr lang="en-IN" sz="1600" dirty="0"/>
              <a:t>Display students from computer department whose SPI is greater the 8.</a:t>
            </a:r>
          </a:p>
          <a:p>
            <a:r>
              <a:rPr lang="en-IN" sz="1600" dirty="0"/>
              <a:t>Display students from EC department whose </a:t>
            </a:r>
            <a:r>
              <a:rPr lang="en-IN" sz="1600" dirty="0" err="1"/>
              <a:t>Rno</a:t>
            </a:r>
            <a:r>
              <a:rPr lang="en-IN" sz="1600" dirty="0"/>
              <a:t> is less then 110.</a:t>
            </a:r>
          </a:p>
          <a:p>
            <a:r>
              <a:rPr lang="en-IN" sz="1600" dirty="0"/>
              <a:t>Display students from ME or EE department (Use OR , IN)</a:t>
            </a:r>
          </a:p>
          <a:p>
            <a:r>
              <a:rPr lang="en-IN" sz="1600" dirty="0"/>
              <a:t>Display students does not belongs to EC branch</a:t>
            </a:r>
          </a:p>
          <a:p>
            <a:r>
              <a:rPr lang="en-IN" sz="1600" dirty="0"/>
              <a:t>Display students whose SPI is between 7 to 8.</a:t>
            </a:r>
          </a:p>
          <a:p>
            <a:r>
              <a:rPr lang="en-IN" sz="1600" dirty="0"/>
              <a:t>Display students whose SPI is between 8 to 10.</a:t>
            </a:r>
          </a:p>
          <a:p>
            <a:endParaRPr lang="en-IN" sz="1600" dirty="0"/>
          </a:p>
        </p:txBody>
      </p:sp>
      <p:graphicFrame>
        <p:nvGraphicFramePr>
          <p:cNvPr id="5" name="Content Placeholder 11">
            <a:extLst>
              <a:ext uri="{FF2B5EF4-FFF2-40B4-BE49-F238E27FC236}">
                <a16:creationId xmlns:a16="http://schemas.microsoft.com/office/drawing/2014/main" id="{0E129B90-B2C9-89DE-D845-D4F62499414B}"/>
              </a:ext>
            </a:extLst>
          </p:cNvPr>
          <p:cNvGraphicFramePr>
            <a:graphicFrameLocks/>
          </p:cNvGraphicFramePr>
          <p:nvPr>
            <p:extLst>
              <p:ext uri="{D42A27DB-BD31-4B8C-83A1-F6EECF244321}">
                <p14:modId xmlns:p14="http://schemas.microsoft.com/office/powerpoint/2010/main" val="1632440257"/>
              </p:ext>
            </p:extLst>
          </p:nvPr>
        </p:nvGraphicFramePr>
        <p:xfrm>
          <a:off x="8676419" y="945173"/>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spTree>
    <p:extLst>
      <p:ext uri="{BB962C8B-B14F-4D97-AF65-F5344CB8AC3E}">
        <p14:creationId xmlns:p14="http://schemas.microsoft.com/office/powerpoint/2010/main" val="124731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into</a:t>
            </a:r>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r>
              <a:rPr lang="en-US" dirty="0"/>
              <a:t>The </a:t>
            </a:r>
            <a:r>
              <a:rPr lang="en-US" b="1" dirty="0">
                <a:solidFill>
                  <a:srgbClr val="C00000"/>
                </a:solidFill>
              </a:rPr>
              <a:t>SELECT INTO </a:t>
            </a:r>
            <a:r>
              <a:rPr lang="en-US" dirty="0"/>
              <a:t>statement copies data from one table into a new table.</a:t>
            </a:r>
          </a:p>
          <a:p>
            <a:r>
              <a:rPr lang="en-US" dirty="0"/>
              <a:t>The new table will be created with the column-names and types as defined in the old table. </a:t>
            </a:r>
          </a:p>
          <a:p>
            <a:r>
              <a:rPr lang="en-US" dirty="0"/>
              <a:t>You can create new column names using the AS clause.</a:t>
            </a:r>
          </a:p>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80B5F9EA-0AC4-71FB-325F-169800110568}"/>
              </a:ext>
            </a:extLst>
          </p:cNvPr>
          <p:cNvSpPr/>
          <p:nvPr/>
        </p:nvSpPr>
        <p:spPr>
          <a:xfrm>
            <a:off x="657421" y="3060729"/>
            <a:ext cx="3654603" cy="2560043"/>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80B1914-A0B5-A3DD-705D-89E378A280EF}"/>
              </a:ext>
            </a:extLst>
          </p:cNvPr>
          <p:cNvSpPr/>
          <p:nvPr/>
        </p:nvSpPr>
        <p:spPr>
          <a:xfrm>
            <a:off x="809703" y="325085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E86D2DF6-28EA-CEFC-7BF7-3E375143B4E1}"/>
              </a:ext>
            </a:extLst>
          </p:cNvPr>
          <p:cNvSpPr/>
          <p:nvPr/>
        </p:nvSpPr>
        <p:spPr>
          <a:xfrm>
            <a:off x="1903185" y="3803831"/>
            <a:ext cx="17544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NEWtableName</a:t>
            </a:r>
            <a:endParaRPr lang="en-US" dirty="0">
              <a:ln w="0"/>
              <a:solidFill>
                <a:schemeClr val="tx1"/>
              </a:solidFill>
            </a:endParaRPr>
          </a:p>
        </p:txBody>
      </p:sp>
      <p:sp>
        <p:nvSpPr>
          <p:cNvPr id="7" name="Rectangle 6">
            <a:extLst>
              <a:ext uri="{FF2B5EF4-FFF2-40B4-BE49-F238E27FC236}">
                <a16:creationId xmlns:a16="http://schemas.microsoft.com/office/drawing/2014/main" id="{3A10BA79-7538-3C62-3BF3-1101CE0943A5}"/>
              </a:ext>
            </a:extLst>
          </p:cNvPr>
          <p:cNvSpPr/>
          <p:nvPr/>
        </p:nvSpPr>
        <p:spPr>
          <a:xfrm>
            <a:off x="809703" y="380383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endParaRPr lang="en-US" dirty="0">
              <a:ln w="0"/>
              <a:solidFill>
                <a:schemeClr val="tx1"/>
              </a:solidFill>
            </a:endParaRPr>
          </a:p>
        </p:txBody>
      </p:sp>
      <p:sp>
        <p:nvSpPr>
          <p:cNvPr id="8" name="Rectangle 7">
            <a:extLst>
              <a:ext uri="{FF2B5EF4-FFF2-40B4-BE49-F238E27FC236}">
                <a16:creationId xmlns:a16="http://schemas.microsoft.com/office/drawing/2014/main" id="{1D5C8664-C75D-A0DB-7A9F-C94472CCF434}"/>
              </a:ext>
            </a:extLst>
          </p:cNvPr>
          <p:cNvSpPr/>
          <p:nvPr/>
        </p:nvSpPr>
        <p:spPr>
          <a:xfrm>
            <a:off x="3422856" y="4909779"/>
            <a:ext cx="158544" cy="4253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TextBox 8">
            <a:extLst>
              <a:ext uri="{FF2B5EF4-FFF2-40B4-BE49-F238E27FC236}">
                <a16:creationId xmlns:a16="http://schemas.microsoft.com/office/drawing/2014/main" id="{BEA642C5-9D26-D768-9B9C-283F2D3FB327}"/>
              </a:ext>
            </a:extLst>
          </p:cNvPr>
          <p:cNvSpPr txBox="1"/>
          <p:nvPr/>
        </p:nvSpPr>
        <p:spPr>
          <a:xfrm>
            <a:off x="353584" y="2648972"/>
            <a:ext cx="3576248" cy="369332"/>
          </a:xfrm>
          <a:prstGeom prst="rect">
            <a:avLst/>
          </a:prstGeom>
          <a:noFill/>
        </p:spPr>
        <p:txBody>
          <a:bodyPr wrap="square" rtlCol="0">
            <a:spAutoFit/>
          </a:bodyPr>
          <a:lstStyle/>
          <a:p>
            <a:r>
              <a:rPr lang="en-US" b="1" u="sng" dirty="0"/>
              <a:t>Syntax:-</a:t>
            </a:r>
          </a:p>
        </p:txBody>
      </p:sp>
      <p:sp>
        <p:nvSpPr>
          <p:cNvPr id="10" name="Rectangle 9">
            <a:extLst>
              <a:ext uri="{FF2B5EF4-FFF2-40B4-BE49-F238E27FC236}">
                <a16:creationId xmlns:a16="http://schemas.microsoft.com/office/drawing/2014/main" id="{4CCB947E-5E50-11B6-56C2-31792EA38F38}"/>
              </a:ext>
            </a:extLst>
          </p:cNvPr>
          <p:cNvSpPr/>
          <p:nvPr/>
        </p:nvSpPr>
        <p:spPr>
          <a:xfrm>
            <a:off x="1903183" y="3251587"/>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Columns</a:t>
            </a:r>
          </a:p>
        </p:txBody>
      </p:sp>
      <p:sp>
        <p:nvSpPr>
          <p:cNvPr id="11" name="Rectangle 10">
            <a:extLst>
              <a:ext uri="{FF2B5EF4-FFF2-40B4-BE49-F238E27FC236}">
                <a16:creationId xmlns:a16="http://schemas.microsoft.com/office/drawing/2014/main" id="{33554587-7296-B3DE-397B-D0E37C8B84CF}"/>
              </a:ext>
            </a:extLst>
          </p:cNvPr>
          <p:cNvSpPr/>
          <p:nvPr/>
        </p:nvSpPr>
        <p:spPr>
          <a:xfrm>
            <a:off x="1887650" y="4346680"/>
            <a:ext cx="176994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OLDtableName</a:t>
            </a:r>
            <a:endParaRPr lang="en-US" dirty="0">
              <a:ln w="0"/>
              <a:solidFill>
                <a:schemeClr val="tx1"/>
              </a:solidFill>
            </a:endParaRPr>
          </a:p>
        </p:txBody>
      </p:sp>
      <p:sp>
        <p:nvSpPr>
          <p:cNvPr id="12" name="Rectangle 11">
            <a:extLst>
              <a:ext uri="{FF2B5EF4-FFF2-40B4-BE49-F238E27FC236}">
                <a16:creationId xmlns:a16="http://schemas.microsoft.com/office/drawing/2014/main" id="{32BE7950-CD49-CC6D-6199-1D6356B837A2}"/>
              </a:ext>
            </a:extLst>
          </p:cNvPr>
          <p:cNvSpPr/>
          <p:nvPr/>
        </p:nvSpPr>
        <p:spPr>
          <a:xfrm>
            <a:off x="809703" y="435680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p>
        </p:txBody>
      </p:sp>
      <p:sp>
        <p:nvSpPr>
          <p:cNvPr id="13" name="Rectangle 12">
            <a:extLst>
              <a:ext uri="{FF2B5EF4-FFF2-40B4-BE49-F238E27FC236}">
                <a16:creationId xmlns:a16="http://schemas.microsoft.com/office/drawing/2014/main" id="{72014C8B-BBC6-C5B2-4397-958343150559}"/>
              </a:ext>
            </a:extLst>
          </p:cNvPr>
          <p:cNvSpPr/>
          <p:nvPr/>
        </p:nvSpPr>
        <p:spPr>
          <a:xfrm>
            <a:off x="1887729" y="4899654"/>
            <a:ext cx="144749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14" name="Rectangle 13">
            <a:extLst>
              <a:ext uri="{FF2B5EF4-FFF2-40B4-BE49-F238E27FC236}">
                <a16:creationId xmlns:a16="http://schemas.microsoft.com/office/drawing/2014/main" id="{AEEEE3FD-5CB2-864C-269D-8D0BB571D556}"/>
              </a:ext>
            </a:extLst>
          </p:cNvPr>
          <p:cNvSpPr/>
          <p:nvPr/>
        </p:nvSpPr>
        <p:spPr>
          <a:xfrm>
            <a:off x="809781" y="490977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Tree>
    <p:extLst>
      <p:ext uri="{BB962C8B-B14F-4D97-AF65-F5344CB8AC3E}">
        <p14:creationId xmlns:p14="http://schemas.microsoft.com/office/powerpoint/2010/main" val="313388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0"/>
                                        </p:tgtEl>
                                        <p:attrNameLst>
                                          <p:attrName>fillcolor</p:attrName>
                                        </p:attrNameLst>
                                      </p:cBhvr>
                                      <p:to>
                                        <a:srgbClr val="00B050"/>
                                      </p:to>
                                    </p:animClr>
                                    <p:set>
                                      <p:cBhvr>
                                        <p:cTn id="7" dur="2000" fill="hold"/>
                                        <p:tgtEl>
                                          <p:spTgt spid="20"/>
                                        </p:tgtEl>
                                        <p:attrNameLst>
                                          <p:attrName>fill.type</p:attrName>
                                        </p:attrNameLst>
                                      </p:cBhvr>
                                      <p:to>
                                        <p:strVal val="solid"/>
                                      </p:to>
                                    </p:set>
                                    <p:set>
                                      <p:cBhvr>
                                        <p:cTn id="8" dur="2000" fill="hold"/>
                                        <p:tgtEl>
                                          <p:spTgt spid="2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0"/>
                                  </p:iterate>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0"/>
                                  </p:iterate>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0"/>
                                  </p:iterate>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0"/>
                                  </p:iterate>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lt">
                                    <p:tmAbs val="0"/>
                                  </p:iterate>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lt">
                                    <p:tmAbs val="0"/>
                                  </p:iterate>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lt">
                                    <p:tmAbs val="0"/>
                                  </p:iterate>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0ABC-5C32-1F99-765A-F89CDB9CFB92}"/>
              </a:ext>
            </a:extLst>
          </p:cNvPr>
          <p:cNvSpPr>
            <a:spLocks noGrp="1"/>
          </p:cNvSpPr>
          <p:nvPr>
            <p:ph type="title"/>
          </p:nvPr>
        </p:nvSpPr>
        <p:spPr/>
        <p:txBody>
          <a:bodyPr/>
          <a:lstStyle/>
          <a:p>
            <a:r>
              <a:rPr lang="en-IN" dirty="0"/>
              <a:t>Parts of an Application </a:t>
            </a:r>
          </a:p>
        </p:txBody>
      </p:sp>
      <p:sp>
        <p:nvSpPr>
          <p:cNvPr id="4" name="Rectangle 3">
            <a:extLst>
              <a:ext uri="{FF2B5EF4-FFF2-40B4-BE49-F238E27FC236}">
                <a16:creationId xmlns:a16="http://schemas.microsoft.com/office/drawing/2014/main" id="{AEB2E031-3938-13C7-97E7-0B4B9E81AE61}"/>
              </a:ext>
            </a:extLst>
          </p:cNvPr>
          <p:cNvSpPr/>
          <p:nvPr/>
        </p:nvSpPr>
        <p:spPr>
          <a:xfrm>
            <a:off x="4960255" y="944008"/>
            <a:ext cx="1801906" cy="502023"/>
          </a:xfrm>
          <a:prstGeom prst="rect">
            <a:avLst/>
          </a:prstGeom>
          <a:noFill/>
          <a:ln w="25400">
            <a:solidFill>
              <a:srgbClr val="0E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Application</a:t>
            </a:r>
          </a:p>
        </p:txBody>
      </p:sp>
      <p:sp>
        <p:nvSpPr>
          <p:cNvPr id="5" name="Rectangle 4">
            <a:extLst>
              <a:ext uri="{FF2B5EF4-FFF2-40B4-BE49-F238E27FC236}">
                <a16:creationId xmlns:a16="http://schemas.microsoft.com/office/drawing/2014/main" id="{830DC534-85AA-7E6C-1CC0-94BF42DC847A}"/>
              </a:ext>
            </a:extLst>
          </p:cNvPr>
          <p:cNvSpPr/>
          <p:nvPr/>
        </p:nvSpPr>
        <p:spPr>
          <a:xfrm>
            <a:off x="3158349" y="2188319"/>
            <a:ext cx="1801906" cy="655375"/>
          </a:xfrm>
          <a:prstGeom prst="rect">
            <a:avLst/>
          </a:prstGeom>
          <a:noFill/>
          <a:ln w="25400">
            <a:solidFill>
              <a:srgbClr val="0E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Front end</a:t>
            </a:r>
          </a:p>
        </p:txBody>
      </p:sp>
      <p:sp>
        <p:nvSpPr>
          <p:cNvPr id="6" name="Rectangle 5">
            <a:extLst>
              <a:ext uri="{FF2B5EF4-FFF2-40B4-BE49-F238E27FC236}">
                <a16:creationId xmlns:a16="http://schemas.microsoft.com/office/drawing/2014/main" id="{BEAE711A-3DC4-5537-B18D-D73BFC0F947E}"/>
              </a:ext>
            </a:extLst>
          </p:cNvPr>
          <p:cNvSpPr/>
          <p:nvPr/>
        </p:nvSpPr>
        <p:spPr>
          <a:xfrm>
            <a:off x="6847880" y="2188319"/>
            <a:ext cx="1801906" cy="655375"/>
          </a:xfrm>
          <a:prstGeom prst="rect">
            <a:avLst/>
          </a:prstGeom>
          <a:noFill/>
          <a:ln w="25400">
            <a:solidFill>
              <a:srgbClr val="0E47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Back end</a:t>
            </a:r>
          </a:p>
        </p:txBody>
      </p:sp>
      <p:cxnSp>
        <p:nvCxnSpPr>
          <p:cNvPr id="8" name="Connector: Elbow 7">
            <a:extLst>
              <a:ext uri="{FF2B5EF4-FFF2-40B4-BE49-F238E27FC236}">
                <a16:creationId xmlns:a16="http://schemas.microsoft.com/office/drawing/2014/main" id="{714A95AD-C89E-63A9-86BF-9625AC4C03C4}"/>
              </a:ext>
            </a:extLst>
          </p:cNvPr>
          <p:cNvCxnSpPr>
            <a:cxnSpLocks/>
            <a:stCxn id="4" idx="2"/>
            <a:endCxn id="5" idx="0"/>
          </p:cNvCxnSpPr>
          <p:nvPr/>
        </p:nvCxnSpPr>
        <p:spPr>
          <a:xfrm rot="5400000">
            <a:off x="4589111" y="916222"/>
            <a:ext cx="742288" cy="1801906"/>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ADAE115-9832-2A8D-D0F8-14B576D8EFA7}"/>
              </a:ext>
            </a:extLst>
          </p:cNvPr>
          <p:cNvCxnSpPr>
            <a:cxnSpLocks/>
          </p:cNvCxnSpPr>
          <p:nvPr/>
        </p:nvCxnSpPr>
        <p:spPr>
          <a:xfrm>
            <a:off x="5861208" y="1817175"/>
            <a:ext cx="1887625" cy="371144"/>
          </a:xfrm>
          <a:prstGeom prst="bentConnector3">
            <a:avLst>
              <a:gd name="adj1" fmla="val 99940"/>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D312C13-9683-07D9-E68F-4BC05A27E384}"/>
              </a:ext>
            </a:extLst>
          </p:cNvPr>
          <p:cNvPicPr>
            <a:picLocks noChangeAspect="1"/>
          </p:cNvPicPr>
          <p:nvPr/>
        </p:nvPicPr>
        <p:blipFill>
          <a:blip r:embed="rId2"/>
          <a:stretch>
            <a:fillRect/>
          </a:stretch>
        </p:blipFill>
        <p:spPr>
          <a:xfrm>
            <a:off x="2507530" y="3116334"/>
            <a:ext cx="1216738" cy="1131512"/>
          </a:xfrm>
          <a:prstGeom prst="rect">
            <a:avLst/>
          </a:prstGeom>
        </p:spPr>
      </p:pic>
      <p:pic>
        <p:nvPicPr>
          <p:cNvPr id="29" name="Picture 28">
            <a:extLst>
              <a:ext uri="{FF2B5EF4-FFF2-40B4-BE49-F238E27FC236}">
                <a16:creationId xmlns:a16="http://schemas.microsoft.com/office/drawing/2014/main" id="{2416DEAD-ED57-9F6B-7597-88A21BAFB1B4}"/>
              </a:ext>
            </a:extLst>
          </p:cNvPr>
          <p:cNvPicPr>
            <a:picLocks noChangeAspect="1"/>
          </p:cNvPicPr>
          <p:nvPr/>
        </p:nvPicPr>
        <p:blipFill>
          <a:blip r:embed="rId3"/>
          <a:stretch>
            <a:fillRect/>
          </a:stretch>
        </p:blipFill>
        <p:spPr>
          <a:xfrm>
            <a:off x="4206143" y="3116334"/>
            <a:ext cx="1216738" cy="1131511"/>
          </a:xfrm>
          <a:prstGeom prst="rect">
            <a:avLst/>
          </a:prstGeom>
        </p:spPr>
      </p:pic>
      <p:sp>
        <p:nvSpPr>
          <p:cNvPr id="30" name="Rectangle 29">
            <a:extLst>
              <a:ext uri="{FF2B5EF4-FFF2-40B4-BE49-F238E27FC236}">
                <a16:creationId xmlns:a16="http://schemas.microsoft.com/office/drawing/2014/main" id="{20943ABC-3ED5-9100-D026-052F69D315AD}"/>
              </a:ext>
            </a:extLst>
          </p:cNvPr>
          <p:cNvSpPr/>
          <p:nvPr/>
        </p:nvSpPr>
        <p:spPr>
          <a:xfrm>
            <a:off x="119575" y="4514062"/>
            <a:ext cx="5910606" cy="6553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User </a:t>
            </a:r>
            <a:r>
              <a:rPr lang="en-US" dirty="0">
                <a:solidFill>
                  <a:srgbClr val="C00000"/>
                </a:solidFill>
              </a:rPr>
              <a:t>directly interact </a:t>
            </a:r>
            <a:r>
              <a:rPr lang="en-US" dirty="0">
                <a:solidFill>
                  <a:srgbClr val="0E47A1"/>
                </a:solidFill>
              </a:rPr>
              <a:t>with Application is called front end.</a:t>
            </a:r>
          </a:p>
        </p:txBody>
      </p:sp>
      <p:sp>
        <p:nvSpPr>
          <p:cNvPr id="31" name="Rectangle 30">
            <a:extLst>
              <a:ext uri="{FF2B5EF4-FFF2-40B4-BE49-F238E27FC236}">
                <a16:creationId xmlns:a16="http://schemas.microsoft.com/office/drawing/2014/main" id="{9B06E195-01FB-0657-BCCE-C7F065040D3B}"/>
              </a:ext>
            </a:extLst>
          </p:cNvPr>
          <p:cNvSpPr/>
          <p:nvPr/>
        </p:nvSpPr>
        <p:spPr>
          <a:xfrm>
            <a:off x="119575" y="5235350"/>
            <a:ext cx="5357905" cy="3640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User </a:t>
            </a:r>
            <a:r>
              <a:rPr lang="en-US" dirty="0">
                <a:solidFill>
                  <a:srgbClr val="C00000"/>
                </a:solidFill>
              </a:rPr>
              <a:t>can view front end</a:t>
            </a:r>
            <a:r>
              <a:rPr lang="en-US" dirty="0">
                <a:solidFill>
                  <a:srgbClr val="0E47A1"/>
                </a:solidFill>
              </a:rPr>
              <a:t>.</a:t>
            </a:r>
          </a:p>
        </p:txBody>
      </p:sp>
      <p:sp>
        <p:nvSpPr>
          <p:cNvPr id="32" name="Rectangle 31">
            <a:extLst>
              <a:ext uri="{FF2B5EF4-FFF2-40B4-BE49-F238E27FC236}">
                <a16:creationId xmlns:a16="http://schemas.microsoft.com/office/drawing/2014/main" id="{174C7779-DBDC-F0E5-6860-FFBB1E1292F1}"/>
              </a:ext>
            </a:extLst>
          </p:cNvPr>
          <p:cNvSpPr/>
          <p:nvPr/>
        </p:nvSpPr>
        <p:spPr>
          <a:xfrm>
            <a:off x="6161821" y="4545682"/>
            <a:ext cx="6223451" cy="65537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User </a:t>
            </a:r>
            <a:r>
              <a:rPr lang="en-US" dirty="0">
                <a:solidFill>
                  <a:srgbClr val="C00000"/>
                </a:solidFill>
              </a:rPr>
              <a:t>can’t directly interact </a:t>
            </a:r>
            <a:r>
              <a:rPr lang="en-US" dirty="0">
                <a:solidFill>
                  <a:srgbClr val="0E47A1"/>
                </a:solidFill>
              </a:rPr>
              <a:t>with Application is called back end.</a:t>
            </a:r>
          </a:p>
        </p:txBody>
      </p:sp>
      <p:sp>
        <p:nvSpPr>
          <p:cNvPr id="33" name="Rectangle 32">
            <a:extLst>
              <a:ext uri="{FF2B5EF4-FFF2-40B4-BE49-F238E27FC236}">
                <a16:creationId xmlns:a16="http://schemas.microsoft.com/office/drawing/2014/main" id="{42EA7124-93FB-3D1A-1977-9D5B7CD1A6C5}"/>
              </a:ext>
            </a:extLst>
          </p:cNvPr>
          <p:cNvSpPr/>
          <p:nvPr/>
        </p:nvSpPr>
        <p:spPr>
          <a:xfrm>
            <a:off x="6178480" y="5207945"/>
            <a:ext cx="3595327" cy="3640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User </a:t>
            </a:r>
            <a:r>
              <a:rPr lang="en-US" dirty="0">
                <a:solidFill>
                  <a:srgbClr val="C00000"/>
                </a:solidFill>
              </a:rPr>
              <a:t>can’t view back end</a:t>
            </a:r>
            <a:r>
              <a:rPr lang="en-US" dirty="0">
                <a:solidFill>
                  <a:srgbClr val="0E47A1"/>
                </a:solidFill>
              </a:rPr>
              <a:t>.</a:t>
            </a:r>
          </a:p>
        </p:txBody>
      </p:sp>
      <p:sp>
        <p:nvSpPr>
          <p:cNvPr id="34" name="Rectangle 33">
            <a:extLst>
              <a:ext uri="{FF2B5EF4-FFF2-40B4-BE49-F238E27FC236}">
                <a16:creationId xmlns:a16="http://schemas.microsoft.com/office/drawing/2014/main" id="{275E0AA1-E250-86F2-EE52-2FA41C1EE1F4}"/>
              </a:ext>
            </a:extLst>
          </p:cNvPr>
          <p:cNvSpPr/>
          <p:nvPr/>
        </p:nvSpPr>
        <p:spPr>
          <a:xfrm>
            <a:off x="119574" y="5727994"/>
            <a:ext cx="5893947" cy="36409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Tool used to develop front end: </a:t>
            </a:r>
            <a:r>
              <a:rPr lang="en-US" dirty="0">
                <a:solidFill>
                  <a:srgbClr val="C00000"/>
                </a:solidFill>
              </a:rPr>
              <a:t>HTML, CSS, JavaScript etc.</a:t>
            </a:r>
          </a:p>
        </p:txBody>
      </p:sp>
      <p:pic>
        <p:nvPicPr>
          <p:cNvPr id="36" name="Picture 35">
            <a:extLst>
              <a:ext uri="{FF2B5EF4-FFF2-40B4-BE49-F238E27FC236}">
                <a16:creationId xmlns:a16="http://schemas.microsoft.com/office/drawing/2014/main" id="{49E295F5-7931-FB64-6566-771A9DA7E35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114876" y="3055128"/>
            <a:ext cx="1141299" cy="1141299"/>
          </a:xfrm>
          <a:prstGeom prst="rect">
            <a:avLst/>
          </a:prstGeom>
        </p:spPr>
      </p:pic>
      <p:sp>
        <p:nvSpPr>
          <p:cNvPr id="37" name="Rectangle 36">
            <a:extLst>
              <a:ext uri="{FF2B5EF4-FFF2-40B4-BE49-F238E27FC236}">
                <a16:creationId xmlns:a16="http://schemas.microsoft.com/office/drawing/2014/main" id="{F9CB7E3C-5F29-0CFD-7D4B-FF1EE9DDB0B1}"/>
              </a:ext>
            </a:extLst>
          </p:cNvPr>
          <p:cNvSpPr/>
          <p:nvPr/>
        </p:nvSpPr>
        <p:spPr>
          <a:xfrm>
            <a:off x="6161821" y="5649895"/>
            <a:ext cx="5893946" cy="745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rgbClr val="0E47A1"/>
                </a:solidFill>
              </a:rPr>
              <a:t>Tool used to develop back end: </a:t>
            </a:r>
            <a:r>
              <a:rPr lang="en-US" b="1" dirty="0">
                <a:solidFill>
                  <a:srgbClr val="0E47A1"/>
                </a:solidFill>
              </a:rPr>
              <a:t>languages</a:t>
            </a:r>
            <a:r>
              <a:rPr lang="en-US" dirty="0">
                <a:solidFill>
                  <a:srgbClr val="0E47A1"/>
                </a:solidFill>
              </a:rPr>
              <a:t> </a:t>
            </a:r>
            <a:r>
              <a:rPr lang="en-US" dirty="0">
                <a:solidFill>
                  <a:srgbClr val="C00000"/>
                </a:solidFill>
              </a:rPr>
              <a:t>(</a:t>
            </a:r>
            <a:r>
              <a:rPr lang="en-IN" dirty="0">
                <a:solidFill>
                  <a:srgbClr val="C00000"/>
                </a:solidFill>
              </a:rPr>
              <a:t>Java, PHP) </a:t>
            </a:r>
            <a:r>
              <a:rPr lang="en-US" dirty="0">
                <a:solidFill>
                  <a:srgbClr val="C00000"/>
                </a:solidFill>
              </a:rPr>
              <a:t>+</a:t>
            </a:r>
            <a:r>
              <a:rPr lang="en-US" dirty="0">
                <a:solidFill>
                  <a:srgbClr val="0E47A1"/>
                </a:solidFill>
              </a:rPr>
              <a:t> </a:t>
            </a:r>
            <a:r>
              <a:rPr lang="en-US" b="1" dirty="0">
                <a:solidFill>
                  <a:srgbClr val="0E47A1"/>
                </a:solidFill>
              </a:rPr>
              <a:t>Database</a:t>
            </a:r>
            <a:r>
              <a:rPr lang="en-US" dirty="0">
                <a:solidFill>
                  <a:srgbClr val="0E47A1"/>
                </a:solidFill>
              </a:rPr>
              <a:t> </a:t>
            </a:r>
            <a:r>
              <a:rPr lang="en-US" dirty="0">
                <a:solidFill>
                  <a:srgbClr val="C00000"/>
                </a:solidFill>
              </a:rPr>
              <a:t>(SQL server, Oracle)</a:t>
            </a:r>
          </a:p>
        </p:txBody>
      </p:sp>
    </p:spTree>
    <p:extLst>
      <p:ext uri="{BB962C8B-B14F-4D97-AF65-F5344CB8AC3E}">
        <p14:creationId xmlns:p14="http://schemas.microsoft.com/office/powerpoint/2010/main" val="357512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1"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0" grpId="0" animBg="1"/>
      <p:bldP spid="31" grpId="0" animBg="1"/>
      <p:bldP spid="32" grpId="0" animBg="1"/>
      <p:bldP spid="33" grpId="0" animBg="1"/>
      <p:bldP spid="34" grpId="0" animBg="1"/>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into</a:t>
            </a:r>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43" name="TextBox 42">
            <a:extLst>
              <a:ext uri="{FF2B5EF4-FFF2-40B4-BE49-F238E27FC236}">
                <a16:creationId xmlns:a16="http://schemas.microsoft.com/office/drawing/2014/main" id="{9B03FDC0-C0BD-45A4-D97D-FF9748CE2156}"/>
              </a:ext>
            </a:extLst>
          </p:cNvPr>
          <p:cNvSpPr txBox="1"/>
          <p:nvPr/>
        </p:nvSpPr>
        <p:spPr>
          <a:xfrm>
            <a:off x="309951" y="1066800"/>
            <a:ext cx="8643549" cy="369332"/>
          </a:xfrm>
          <a:prstGeom prst="rect">
            <a:avLst/>
          </a:prstGeom>
          <a:noFill/>
        </p:spPr>
        <p:txBody>
          <a:bodyPr wrap="square" rtlCol="0">
            <a:spAutoFit/>
          </a:bodyPr>
          <a:lstStyle/>
          <a:p>
            <a:r>
              <a:rPr lang="en-US" b="1" u="sng" dirty="0"/>
              <a:t>E.g. Create table </a:t>
            </a:r>
            <a:r>
              <a:rPr lang="en-US" b="1" u="sng" dirty="0" err="1"/>
              <a:t>NewStudent</a:t>
            </a:r>
            <a:r>
              <a:rPr lang="en-US" b="1" u="sng" dirty="0"/>
              <a:t> from Student  with first two columns. </a:t>
            </a:r>
            <a:r>
              <a:rPr lang="en-US" b="1" u="sng" dirty="0">
                <a:solidFill>
                  <a:srgbClr val="C00000"/>
                </a:solidFill>
              </a:rPr>
              <a:t>(with DATA)</a:t>
            </a:r>
          </a:p>
        </p:txBody>
      </p:sp>
      <p:graphicFrame>
        <p:nvGraphicFramePr>
          <p:cNvPr id="44" name="Content Placeholder 11">
            <a:extLst>
              <a:ext uri="{FF2B5EF4-FFF2-40B4-BE49-F238E27FC236}">
                <a16:creationId xmlns:a16="http://schemas.microsoft.com/office/drawing/2014/main" id="{FC8E4EFC-859B-FFB5-2224-38FA3EE9FD4F}"/>
              </a:ext>
            </a:extLst>
          </p:cNvPr>
          <p:cNvGraphicFramePr>
            <a:graphicFrameLocks/>
          </p:cNvGraphicFramePr>
          <p:nvPr>
            <p:extLst>
              <p:ext uri="{D42A27DB-BD31-4B8C-83A1-F6EECF244321}">
                <p14:modId xmlns:p14="http://schemas.microsoft.com/office/powerpoint/2010/main" val="2579992741"/>
              </p:ext>
            </p:extLst>
          </p:nvPr>
        </p:nvGraphicFramePr>
        <p:xfrm>
          <a:off x="336439" y="3983894"/>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bl>
          </a:graphicData>
        </a:graphic>
      </p:graphicFrame>
      <p:sp>
        <p:nvSpPr>
          <p:cNvPr id="45" name="Rectangle 44">
            <a:extLst>
              <a:ext uri="{FF2B5EF4-FFF2-40B4-BE49-F238E27FC236}">
                <a16:creationId xmlns:a16="http://schemas.microsoft.com/office/drawing/2014/main" id="{22E43E47-363F-AF08-89BF-83E55E6D7A15}"/>
              </a:ext>
            </a:extLst>
          </p:cNvPr>
          <p:cNvSpPr/>
          <p:nvPr/>
        </p:nvSpPr>
        <p:spPr>
          <a:xfrm>
            <a:off x="609600" y="1561799"/>
            <a:ext cx="396240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94F3AA7D-A45F-757A-19E2-ECD13588D2D7}"/>
              </a:ext>
            </a:extLst>
          </p:cNvPr>
          <p:cNvSpPr/>
          <p:nvPr/>
        </p:nvSpPr>
        <p:spPr>
          <a:xfrm>
            <a:off x="809703" y="171419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47" name="Rectangle 46">
            <a:extLst>
              <a:ext uri="{FF2B5EF4-FFF2-40B4-BE49-F238E27FC236}">
                <a16:creationId xmlns:a16="http://schemas.microsoft.com/office/drawing/2014/main" id="{8CB0BB56-657E-B97B-7DC9-CF70D54E50E2}"/>
              </a:ext>
            </a:extLst>
          </p:cNvPr>
          <p:cNvSpPr/>
          <p:nvPr/>
        </p:nvSpPr>
        <p:spPr>
          <a:xfrm>
            <a:off x="1903186" y="2267173"/>
            <a:ext cx="137334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NewStudent</a:t>
            </a:r>
            <a:endParaRPr lang="en-US" dirty="0">
              <a:ln w="0"/>
              <a:solidFill>
                <a:schemeClr val="tx1"/>
              </a:solidFill>
            </a:endParaRPr>
          </a:p>
        </p:txBody>
      </p:sp>
      <p:sp>
        <p:nvSpPr>
          <p:cNvPr id="48" name="Rectangle 47">
            <a:extLst>
              <a:ext uri="{FF2B5EF4-FFF2-40B4-BE49-F238E27FC236}">
                <a16:creationId xmlns:a16="http://schemas.microsoft.com/office/drawing/2014/main" id="{34133502-6DDC-5569-0486-226C10EB64CA}"/>
              </a:ext>
            </a:extLst>
          </p:cNvPr>
          <p:cNvSpPr/>
          <p:nvPr/>
        </p:nvSpPr>
        <p:spPr>
          <a:xfrm>
            <a:off x="809703" y="226717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endParaRPr lang="en-US" dirty="0">
              <a:ln w="0"/>
              <a:solidFill>
                <a:schemeClr val="tx1"/>
              </a:solidFill>
            </a:endParaRPr>
          </a:p>
        </p:txBody>
      </p:sp>
      <p:sp>
        <p:nvSpPr>
          <p:cNvPr id="49" name="Rectangle 48">
            <a:extLst>
              <a:ext uri="{FF2B5EF4-FFF2-40B4-BE49-F238E27FC236}">
                <a16:creationId xmlns:a16="http://schemas.microsoft.com/office/drawing/2014/main" id="{A2471F8F-D77D-D8D6-8093-4C4D59B014BA}"/>
              </a:ext>
            </a:extLst>
          </p:cNvPr>
          <p:cNvSpPr/>
          <p:nvPr/>
        </p:nvSpPr>
        <p:spPr>
          <a:xfrm>
            <a:off x="1903183" y="1714929"/>
            <a:ext cx="7638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lumMod val="90000"/>
                    <a:lumOff val="10000"/>
                  </a:schemeClr>
                </a:solidFill>
              </a:rPr>
              <a:t>Rno</a:t>
            </a:r>
            <a:r>
              <a:rPr lang="en-US" dirty="0">
                <a:solidFill>
                  <a:schemeClr val="tx1">
                    <a:lumMod val="75000"/>
                    <a:lumOff val="25000"/>
                  </a:schemeClr>
                </a:solidFill>
              </a:rPr>
              <a:t>,</a:t>
            </a:r>
          </a:p>
        </p:txBody>
      </p:sp>
      <p:sp>
        <p:nvSpPr>
          <p:cNvPr id="50" name="Rectangle 49">
            <a:extLst>
              <a:ext uri="{FF2B5EF4-FFF2-40B4-BE49-F238E27FC236}">
                <a16:creationId xmlns:a16="http://schemas.microsoft.com/office/drawing/2014/main" id="{26954E76-E39A-58C4-5139-348DD9156921}"/>
              </a:ext>
            </a:extLst>
          </p:cNvPr>
          <p:cNvSpPr/>
          <p:nvPr/>
        </p:nvSpPr>
        <p:spPr>
          <a:xfrm>
            <a:off x="1887650" y="2810022"/>
            <a:ext cx="138888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1" name="Rectangle 50">
            <a:extLst>
              <a:ext uri="{FF2B5EF4-FFF2-40B4-BE49-F238E27FC236}">
                <a16:creationId xmlns:a16="http://schemas.microsoft.com/office/drawing/2014/main" id="{16A3FFFD-9DD1-3BD8-782D-CBDEB21DE5FC}"/>
              </a:ext>
            </a:extLst>
          </p:cNvPr>
          <p:cNvSpPr/>
          <p:nvPr/>
        </p:nvSpPr>
        <p:spPr>
          <a:xfrm>
            <a:off x="809703" y="282014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p>
        </p:txBody>
      </p:sp>
      <p:sp>
        <p:nvSpPr>
          <p:cNvPr id="52" name="Rectangle 51">
            <a:extLst>
              <a:ext uri="{FF2B5EF4-FFF2-40B4-BE49-F238E27FC236}">
                <a16:creationId xmlns:a16="http://schemas.microsoft.com/office/drawing/2014/main" id="{C48653E4-79E6-E032-F8CD-6FA351E6428F}"/>
              </a:ext>
            </a:extLst>
          </p:cNvPr>
          <p:cNvSpPr/>
          <p:nvPr/>
        </p:nvSpPr>
        <p:spPr>
          <a:xfrm>
            <a:off x="2770164" y="1714199"/>
            <a:ext cx="7638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Name</a:t>
            </a:r>
          </a:p>
        </p:txBody>
      </p:sp>
      <p:graphicFrame>
        <p:nvGraphicFramePr>
          <p:cNvPr id="53" name="Content Placeholder 11">
            <a:extLst>
              <a:ext uri="{FF2B5EF4-FFF2-40B4-BE49-F238E27FC236}">
                <a16:creationId xmlns:a16="http://schemas.microsoft.com/office/drawing/2014/main" id="{F79C258E-3DC2-5500-772F-75B57D108120}"/>
              </a:ext>
            </a:extLst>
          </p:cNvPr>
          <p:cNvGraphicFramePr>
            <a:graphicFrameLocks/>
          </p:cNvGraphicFramePr>
          <p:nvPr>
            <p:extLst>
              <p:ext uri="{D42A27DB-BD31-4B8C-83A1-F6EECF244321}">
                <p14:modId xmlns:p14="http://schemas.microsoft.com/office/powerpoint/2010/main" val="2739655322"/>
              </p:ext>
            </p:extLst>
          </p:nvPr>
        </p:nvGraphicFramePr>
        <p:xfrm>
          <a:off x="3429000" y="3981227"/>
          <a:ext cx="1254492"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tblGrid>
              <a:tr h="263143">
                <a:tc gridSpan="2">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NewStudent</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extLst>
                  <a:ext uri="{0D108BD9-81ED-4DB2-BD59-A6C34878D82A}">
                    <a16:rowId xmlns:a16="http://schemas.microsoft.com/office/drawing/2014/main" val="10003"/>
                  </a:ext>
                </a:extLst>
              </a:tr>
            </a:tbl>
          </a:graphicData>
        </a:graphic>
      </p:graphicFrame>
      <p:pic>
        <p:nvPicPr>
          <p:cNvPr id="54" name="Picture 53">
            <a:extLst>
              <a:ext uri="{FF2B5EF4-FFF2-40B4-BE49-F238E27FC236}">
                <a16:creationId xmlns:a16="http://schemas.microsoft.com/office/drawing/2014/main" id="{32B1F0C9-A7E1-122F-2832-A7F95F99B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68" y="1633060"/>
            <a:ext cx="2619110" cy="2348167"/>
          </a:xfrm>
          <a:prstGeom prst="rect">
            <a:avLst/>
          </a:prstGeom>
        </p:spPr>
      </p:pic>
      <p:pic>
        <p:nvPicPr>
          <p:cNvPr id="55" name="Picture 54">
            <a:extLst>
              <a:ext uri="{FF2B5EF4-FFF2-40B4-BE49-F238E27FC236}">
                <a16:creationId xmlns:a16="http://schemas.microsoft.com/office/drawing/2014/main" id="{6A8D54C3-0608-B2BF-13FA-E5CF03C03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68" y="4419600"/>
            <a:ext cx="2755737" cy="1743599"/>
          </a:xfrm>
          <a:prstGeom prst="rect">
            <a:avLst/>
          </a:prstGeom>
        </p:spPr>
      </p:pic>
      <p:sp>
        <p:nvSpPr>
          <p:cNvPr id="56" name="Rectangle 55">
            <a:extLst>
              <a:ext uri="{FF2B5EF4-FFF2-40B4-BE49-F238E27FC236}">
                <a16:creationId xmlns:a16="http://schemas.microsoft.com/office/drawing/2014/main" id="{6D8EA390-5589-238F-304B-E4EFE2C0B62D}"/>
              </a:ext>
            </a:extLst>
          </p:cNvPr>
          <p:cNvSpPr/>
          <p:nvPr/>
        </p:nvSpPr>
        <p:spPr>
          <a:xfrm>
            <a:off x="6532448" y="3000823"/>
            <a:ext cx="1954129" cy="98040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23D83CE-FAD8-7C8D-3AE6-614CA48F1C7A}"/>
              </a:ext>
            </a:extLst>
          </p:cNvPr>
          <p:cNvSpPr/>
          <p:nvPr/>
        </p:nvSpPr>
        <p:spPr>
          <a:xfrm flipV="1">
            <a:off x="6613628" y="5591999"/>
            <a:ext cx="1872949" cy="57119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D5B8C3E-BB9D-5533-E00D-41AE9A6FAB4D}"/>
              </a:ext>
            </a:extLst>
          </p:cNvPr>
          <p:cNvSpPr/>
          <p:nvPr/>
        </p:nvSpPr>
        <p:spPr>
          <a:xfrm>
            <a:off x="3364164" y="2813936"/>
            <a:ext cx="158544" cy="4253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 name="Rectangle 2">
            <a:extLst>
              <a:ext uri="{FF2B5EF4-FFF2-40B4-BE49-F238E27FC236}">
                <a16:creationId xmlns:a16="http://schemas.microsoft.com/office/drawing/2014/main" id="{F41D9594-810E-E0E4-CC18-C62A6F1D3D17}"/>
              </a:ext>
            </a:extLst>
          </p:cNvPr>
          <p:cNvSpPr/>
          <p:nvPr/>
        </p:nvSpPr>
        <p:spPr>
          <a:xfrm>
            <a:off x="5297" y="6118154"/>
            <a:ext cx="5169126"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Note: Table schema and Data both will be copied.</a:t>
            </a:r>
            <a:endParaRPr lang="en-IN" dirty="0">
              <a:solidFill>
                <a:srgbClr val="C00000"/>
              </a:solidFill>
            </a:endParaRPr>
          </a:p>
        </p:txBody>
      </p:sp>
    </p:spTree>
    <p:extLst>
      <p:ext uri="{BB962C8B-B14F-4D97-AF65-F5344CB8AC3E}">
        <p14:creationId xmlns:p14="http://schemas.microsoft.com/office/powerpoint/2010/main" val="374988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P spid="46" grpId="0" animBg="1"/>
      <p:bldP spid="47" grpId="0" animBg="1"/>
      <p:bldP spid="48" grpId="0" animBg="1"/>
      <p:bldP spid="49" grpId="0" animBg="1"/>
      <p:bldP spid="50" grpId="0" animBg="1"/>
      <p:bldP spid="51" grpId="0" animBg="1"/>
      <p:bldP spid="52" grpId="0" animBg="1"/>
      <p:bldP spid="56" grpId="0" animBg="1"/>
      <p:bldP spid="57" grpId="0" animBg="1"/>
      <p:bldP spid="5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D718-7278-1542-1237-BF8CA3D001A3}"/>
              </a:ext>
            </a:extLst>
          </p:cNvPr>
          <p:cNvSpPr>
            <a:spLocks noGrp="1"/>
          </p:cNvSpPr>
          <p:nvPr>
            <p:ph type="title"/>
          </p:nvPr>
        </p:nvSpPr>
        <p:spPr/>
        <p:txBody>
          <a:bodyPr/>
          <a:lstStyle/>
          <a:p>
            <a:r>
              <a:rPr lang="en-IN" dirty="0"/>
              <a:t>Select into</a:t>
            </a:r>
          </a:p>
        </p:txBody>
      </p:sp>
      <p:sp>
        <p:nvSpPr>
          <p:cNvPr id="4" name="Content Placeholder 2">
            <a:extLst>
              <a:ext uri="{FF2B5EF4-FFF2-40B4-BE49-F238E27FC236}">
                <a16:creationId xmlns:a16="http://schemas.microsoft.com/office/drawing/2014/main" id="{E4FF2B0F-40E3-B678-8847-2ABD0F71A0AB}"/>
              </a:ext>
            </a:extLst>
          </p:cNvPr>
          <p:cNvSpPr>
            <a:spLocks noGrp="1"/>
          </p:cNvSpPr>
          <p:nvPr>
            <p:ph idx="1"/>
          </p:nvPr>
        </p:nvSpPr>
        <p:spPr>
          <a:xfrm>
            <a:off x="131181" y="909744"/>
            <a:ext cx="9614697" cy="5590565"/>
          </a:xfrm>
        </p:spPr>
        <p:txBody>
          <a:bodyPr/>
          <a:lstStyle/>
          <a:p>
            <a:endParaRPr lang="en-IN" dirty="0"/>
          </a:p>
        </p:txBody>
      </p:sp>
      <p:sp>
        <p:nvSpPr>
          <p:cNvPr id="15" name="TextBox 14">
            <a:extLst>
              <a:ext uri="{FF2B5EF4-FFF2-40B4-BE49-F238E27FC236}">
                <a16:creationId xmlns:a16="http://schemas.microsoft.com/office/drawing/2014/main" id="{405BC465-182B-73BD-28AE-23438E24496F}"/>
              </a:ext>
            </a:extLst>
          </p:cNvPr>
          <p:cNvSpPr txBox="1"/>
          <p:nvPr/>
        </p:nvSpPr>
        <p:spPr>
          <a:xfrm>
            <a:off x="9923363" y="688826"/>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E78361C4-D834-C460-2257-5649463D0D14}"/>
              </a:ext>
            </a:extLst>
          </p:cNvPr>
          <p:cNvCxnSpPr/>
          <p:nvPr/>
        </p:nvCxnSpPr>
        <p:spPr>
          <a:xfrm>
            <a:off x="9923363" y="757501"/>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C6D362-F6F7-6FDE-FE02-FD35CB2C137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2D763C25-2FC5-A97A-0396-C7DA75ECAEF0}"/>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A7F1319-A8B2-8DA4-90CE-49CDC9F9999B}"/>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A36BC1C0-68D0-6D9D-15EC-A8BE0661C85A}"/>
              </a:ext>
            </a:extLst>
          </p:cNvPr>
          <p:cNvSpPr/>
          <p:nvPr/>
        </p:nvSpPr>
        <p:spPr>
          <a:xfrm>
            <a:off x="10320756" y="2540065"/>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5B006C1-BD9C-4825-0449-F2666019AB8F}"/>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E88D0FC4-518B-6C2C-1487-098AA4686A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B773A80-03BA-0D28-EFEF-7824487F1ED4}"/>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5B442776-75EE-2550-4006-C73C112B2B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E17CCBE-FCB2-194D-04F4-4B7167F947E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BAC86580-8598-CE6E-CF36-6BBBA55181CD}"/>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43" name="TextBox 42">
            <a:extLst>
              <a:ext uri="{FF2B5EF4-FFF2-40B4-BE49-F238E27FC236}">
                <a16:creationId xmlns:a16="http://schemas.microsoft.com/office/drawing/2014/main" id="{9B03FDC0-C0BD-45A4-D97D-FF9748CE2156}"/>
              </a:ext>
            </a:extLst>
          </p:cNvPr>
          <p:cNvSpPr txBox="1"/>
          <p:nvPr/>
        </p:nvSpPr>
        <p:spPr>
          <a:xfrm>
            <a:off x="309951" y="1066800"/>
            <a:ext cx="8643549" cy="369332"/>
          </a:xfrm>
          <a:prstGeom prst="rect">
            <a:avLst/>
          </a:prstGeom>
          <a:noFill/>
        </p:spPr>
        <p:txBody>
          <a:bodyPr wrap="square" rtlCol="0">
            <a:spAutoFit/>
          </a:bodyPr>
          <a:lstStyle/>
          <a:p>
            <a:r>
              <a:rPr lang="en-US" b="1" u="sng" dirty="0"/>
              <a:t>E.g. Create table </a:t>
            </a:r>
            <a:r>
              <a:rPr lang="en-US" b="1" u="sng" dirty="0" err="1"/>
              <a:t>StudentClone</a:t>
            </a:r>
            <a:r>
              <a:rPr lang="en-US" b="1" u="sng" dirty="0"/>
              <a:t> from Student  with all columns. </a:t>
            </a:r>
            <a:r>
              <a:rPr lang="en-US" b="1" u="sng" dirty="0">
                <a:solidFill>
                  <a:srgbClr val="C00000"/>
                </a:solidFill>
              </a:rPr>
              <a:t>(without DATA)</a:t>
            </a:r>
          </a:p>
        </p:txBody>
      </p:sp>
      <p:graphicFrame>
        <p:nvGraphicFramePr>
          <p:cNvPr id="44" name="Content Placeholder 11">
            <a:extLst>
              <a:ext uri="{FF2B5EF4-FFF2-40B4-BE49-F238E27FC236}">
                <a16:creationId xmlns:a16="http://schemas.microsoft.com/office/drawing/2014/main" id="{FC8E4EFC-859B-FFB5-2224-38FA3EE9FD4F}"/>
              </a:ext>
            </a:extLst>
          </p:cNvPr>
          <p:cNvGraphicFramePr>
            <a:graphicFrameLocks/>
          </p:cNvGraphicFramePr>
          <p:nvPr>
            <p:extLst>
              <p:ext uri="{D42A27DB-BD31-4B8C-83A1-F6EECF244321}">
                <p14:modId xmlns:p14="http://schemas.microsoft.com/office/powerpoint/2010/main" val="931140846"/>
              </p:ext>
            </p:extLst>
          </p:nvPr>
        </p:nvGraphicFramePr>
        <p:xfrm>
          <a:off x="657422" y="4615340"/>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err="1">
                          <a:solidFill>
                            <a:schemeClr val="tx1"/>
                          </a:solidFill>
                          <a:effectLst/>
                          <a:latin typeface="+mn-lt"/>
                          <a:ea typeface="+mn-ea"/>
                          <a:cs typeface="+mn-cs"/>
                        </a:rPr>
                        <a:t>StudentClone</a:t>
                      </a:r>
                      <a:endParaRPr lang="en-US" sz="1600" b="1" i="0" u="none" strike="noStrike" kern="1200" dirty="0">
                        <a:solidFill>
                          <a:schemeClr val="tx1"/>
                        </a:solidFill>
                        <a:effectLst/>
                        <a:latin typeface="+mn-lt"/>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72000" marR="9525" marT="9525" marB="0" anchor="ctr"/>
                </a:tc>
                <a:tc>
                  <a:txBody>
                    <a:bodyPr/>
                    <a:lstStyle/>
                    <a:p>
                      <a:pPr marL="0" algn="l" defTabSz="914400" rtl="0" eaLnBrk="1" fontAlgn="b" latinLnBrk="0" hangingPunct="1"/>
                      <a:endParaRPr lang="en-US" sz="1600" b="0" i="0" u="none" strike="noStrike" kern="1200" dirty="0">
                        <a:solidFill>
                          <a:schemeClr val="tx1"/>
                        </a:solidFill>
                        <a:effectLst/>
                        <a:latin typeface="+mn-lt"/>
                        <a:ea typeface="+mn-ea"/>
                        <a:cs typeface="+mn-cs"/>
                      </a:endParaRPr>
                    </a:p>
                  </a:txBody>
                  <a:tcPr marL="6350" marR="6350" marT="6350" marB="0" anchor="ctr"/>
                </a:tc>
                <a:extLst>
                  <a:ext uri="{0D108BD9-81ED-4DB2-BD59-A6C34878D82A}">
                    <a16:rowId xmlns:a16="http://schemas.microsoft.com/office/drawing/2014/main" val="10003"/>
                  </a:ext>
                </a:extLst>
              </a:tr>
            </a:tbl>
          </a:graphicData>
        </a:graphic>
      </p:graphicFrame>
      <p:sp>
        <p:nvSpPr>
          <p:cNvPr id="45" name="Rectangle 44">
            <a:extLst>
              <a:ext uri="{FF2B5EF4-FFF2-40B4-BE49-F238E27FC236}">
                <a16:creationId xmlns:a16="http://schemas.microsoft.com/office/drawing/2014/main" id="{22E43E47-363F-AF08-89BF-83E55E6D7A15}"/>
              </a:ext>
            </a:extLst>
          </p:cNvPr>
          <p:cNvSpPr/>
          <p:nvPr/>
        </p:nvSpPr>
        <p:spPr>
          <a:xfrm>
            <a:off x="609600" y="1561799"/>
            <a:ext cx="3962400" cy="234816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94F3AA7D-A45F-757A-19E2-ECD13588D2D7}"/>
              </a:ext>
            </a:extLst>
          </p:cNvPr>
          <p:cNvSpPr/>
          <p:nvPr/>
        </p:nvSpPr>
        <p:spPr>
          <a:xfrm>
            <a:off x="809703" y="171419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47" name="Rectangle 46">
            <a:extLst>
              <a:ext uri="{FF2B5EF4-FFF2-40B4-BE49-F238E27FC236}">
                <a16:creationId xmlns:a16="http://schemas.microsoft.com/office/drawing/2014/main" id="{8CB0BB56-657E-B97B-7DC9-CF70D54E50E2}"/>
              </a:ext>
            </a:extLst>
          </p:cNvPr>
          <p:cNvSpPr/>
          <p:nvPr/>
        </p:nvSpPr>
        <p:spPr>
          <a:xfrm>
            <a:off x="1903186" y="2267173"/>
            <a:ext cx="1619522"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StudentClone</a:t>
            </a:r>
            <a:endParaRPr lang="en-US" dirty="0">
              <a:ln w="0"/>
              <a:solidFill>
                <a:schemeClr val="tx1"/>
              </a:solidFill>
            </a:endParaRPr>
          </a:p>
        </p:txBody>
      </p:sp>
      <p:sp>
        <p:nvSpPr>
          <p:cNvPr id="48" name="Rectangle 47">
            <a:extLst>
              <a:ext uri="{FF2B5EF4-FFF2-40B4-BE49-F238E27FC236}">
                <a16:creationId xmlns:a16="http://schemas.microsoft.com/office/drawing/2014/main" id="{34133502-6DDC-5569-0486-226C10EB64CA}"/>
              </a:ext>
            </a:extLst>
          </p:cNvPr>
          <p:cNvSpPr/>
          <p:nvPr/>
        </p:nvSpPr>
        <p:spPr>
          <a:xfrm>
            <a:off x="809703" y="226717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INTO</a:t>
            </a:r>
            <a:endParaRPr lang="en-US" dirty="0">
              <a:ln w="0"/>
              <a:solidFill>
                <a:schemeClr val="tx1"/>
              </a:solidFill>
            </a:endParaRPr>
          </a:p>
        </p:txBody>
      </p:sp>
      <p:sp>
        <p:nvSpPr>
          <p:cNvPr id="49" name="Rectangle 48">
            <a:extLst>
              <a:ext uri="{FF2B5EF4-FFF2-40B4-BE49-F238E27FC236}">
                <a16:creationId xmlns:a16="http://schemas.microsoft.com/office/drawing/2014/main" id="{A2471F8F-D77D-D8D6-8093-4C4D59B014BA}"/>
              </a:ext>
            </a:extLst>
          </p:cNvPr>
          <p:cNvSpPr/>
          <p:nvPr/>
        </p:nvSpPr>
        <p:spPr>
          <a:xfrm>
            <a:off x="1903183" y="1714929"/>
            <a:ext cx="7638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50" name="Rectangle 49">
            <a:extLst>
              <a:ext uri="{FF2B5EF4-FFF2-40B4-BE49-F238E27FC236}">
                <a16:creationId xmlns:a16="http://schemas.microsoft.com/office/drawing/2014/main" id="{26954E76-E39A-58C4-5139-348DD9156921}"/>
              </a:ext>
            </a:extLst>
          </p:cNvPr>
          <p:cNvSpPr/>
          <p:nvPr/>
        </p:nvSpPr>
        <p:spPr>
          <a:xfrm>
            <a:off x="1887650" y="2810022"/>
            <a:ext cx="138888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51" name="Rectangle 50">
            <a:extLst>
              <a:ext uri="{FF2B5EF4-FFF2-40B4-BE49-F238E27FC236}">
                <a16:creationId xmlns:a16="http://schemas.microsoft.com/office/drawing/2014/main" id="{16A3FFFD-9DD1-3BD8-782D-CBDEB21DE5FC}"/>
              </a:ext>
            </a:extLst>
          </p:cNvPr>
          <p:cNvSpPr/>
          <p:nvPr/>
        </p:nvSpPr>
        <p:spPr>
          <a:xfrm>
            <a:off x="809703" y="282014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p>
        </p:txBody>
      </p:sp>
      <p:sp>
        <p:nvSpPr>
          <p:cNvPr id="58" name="Rectangle 57">
            <a:extLst>
              <a:ext uri="{FF2B5EF4-FFF2-40B4-BE49-F238E27FC236}">
                <a16:creationId xmlns:a16="http://schemas.microsoft.com/office/drawing/2014/main" id="{9D5B8C3E-BB9D-5533-E00D-41AE9A6FAB4D}"/>
              </a:ext>
            </a:extLst>
          </p:cNvPr>
          <p:cNvSpPr/>
          <p:nvPr/>
        </p:nvSpPr>
        <p:spPr>
          <a:xfrm>
            <a:off x="3364164" y="3382566"/>
            <a:ext cx="158544" cy="425396"/>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 name="Rectangle 2">
            <a:extLst>
              <a:ext uri="{FF2B5EF4-FFF2-40B4-BE49-F238E27FC236}">
                <a16:creationId xmlns:a16="http://schemas.microsoft.com/office/drawing/2014/main" id="{F41D9594-810E-E0E4-CC18-C62A6F1D3D17}"/>
              </a:ext>
            </a:extLst>
          </p:cNvPr>
          <p:cNvSpPr/>
          <p:nvPr/>
        </p:nvSpPr>
        <p:spPr>
          <a:xfrm>
            <a:off x="5114080" y="2323592"/>
            <a:ext cx="4087791" cy="543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b="1" dirty="0">
                <a:solidFill>
                  <a:srgbClr val="C00000"/>
                </a:solidFill>
              </a:rPr>
              <a:t>Note:</a:t>
            </a:r>
          </a:p>
          <a:p>
            <a:pPr algn="just">
              <a:lnSpc>
                <a:spcPct val="150000"/>
              </a:lnSpc>
            </a:pPr>
            <a:r>
              <a:rPr lang="en-US" dirty="0">
                <a:solidFill>
                  <a:srgbClr val="C00000"/>
                </a:solidFill>
              </a:rPr>
              <a:t>Only Table schema will be copied </a:t>
            </a:r>
            <a:r>
              <a:rPr lang="en-US" b="1" dirty="0">
                <a:solidFill>
                  <a:srgbClr val="C00000"/>
                </a:solidFill>
              </a:rPr>
              <a:t>not Data</a:t>
            </a:r>
            <a:r>
              <a:rPr lang="en-US" dirty="0">
                <a:solidFill>
                  <a:srgbClr val="C00000"/>
                </a:solidFill>
              </a:rPr>
              <a:t>. </a:t>
            </a:r>
          </a:p>
          <a:p>
            <a:pPr algn="just">
              <a:lnSpc>
                <a:spcPct val="150000"/>
              </a:lnSpc>
            </a:pPr>
            <a:r>
              <a:rPr lang="en-US" dirty="0">
                <a:solidFill>
                  <a:srgbClr val="C00000"/>
                </a:solidFill>
              </a:rPr>
              <a:t>You just need to add one false condition. </a:t>
            </a:r>
          </a:p>
          <a:p>
            <a:pPr algn="just">
              <a:lnSpc>
                <a:spcPct val="150000"/>
              </a:lnSpc>
            </a:pPr>
            <a:r>
              <a:rPr lang="en-US" dirty="0">
                <a:solidFill>
                  <a:srgbClr val="C00000"/>
                </a:solidFill>
              </a:rPr>
              <a:t>So that it won't return any data and you will create clone copy of table without data.</a:t>
            </a:r>
            <a:endParaRPr lang="en-IN" dirty="0">
              <a:solidFill>
                <a:srgbClr val="C00000"/>
              </a:solidFill>
            </a:endParaRPr>
          </a:p>
        </p:txBody>
      </p:sp>
      <p:sp>
        <p:nvSpPr>
          <p:cNvPr id="5" name="Rectangle 4">
            <a:extLst>
              <a:ext uri="{FF2B5EF4-FFF2-40B4-BE49-F238E27FC236}">
                <a16:creationId xmlns:a16="http://schemas.microsoft.com/office/drawing/2014/main" id="{E306DE85-0629-6ABE-1037-5B2980DC9B41}"/>
              </a:ext>
            </a:extLst>
          </p:cNvPr>
          <p:cNvSpPr/>
          <p:nvPr/>
        </p:nvSpPr>
        <p:spPr>
          <a:xfrm>
            <a:off x="1887650" y="3352054"/>
            <a:ext cx="138888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ln w="0"/>
                <a:solidFill>
                  <a:srgbClr val="C00000"/>
                </a:solidFill>
              </a:rPr>
              <a:t>1=2</a:t>
            </a:r>
          </a:p>
        </p:txBody>
      </p:sp>
      <p:sp>
        <p:nvSpPr>
          <p:cNvPr id="6" name="Rectangle 5">
            <a:extLst>
              <a:ext uri="{FF2B5EF4-FFF2-40B4-BE49-F238E27FC236}">
                <a16:creationId xmlns:a16="http://schemas.microsoft.com/office/drawing/2014/main" id="{11D71790-22F8-4680-EC36-88E74671458B}"/>
              </a:ext>
            </a:extLst>
          </p:cNvPr>
          <p:cNvSpPr/>
          <p:nvPr/>
        </p:nvSpPr>
        <p:spPr>
          <a:xfrm>
            <a:off x="809703" y="336217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7" name="Rectangle 6">
            <a:extLst>
              <a:ext uri="{FF2B5EF4-FFF2-40B4-BE49-F238E27FC236}">
                <a16:creationId xmlns:a16="http://schemas.microsoft.com/office/drawing/2014/main" id="{9A23EDD9-FE08-B4F9-4AF3-D370B4751653}"/>
              </a:ext>
            </a:extLst>
          </p:cNvPr>
          <p:cNvSpPr/>
          <p:nvPr/>
        </p:nvSpPr>
        <p:spPr>
          <a:xfrm>
            <a:off x="5114080" y="5017076"/>
            <a:ext cx="4558838" cy="543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b="1" dirty="0">
                <a:solidFill>
                  <a:srgbClr val="0E47A1"/>
                </a:solidFill>
              </a:rPr>
              <a:t>Limitations:</a:t>
            </a:r>
          </a:p>
          <a:p>
            <a:pPr algn="just">
              <a:lnSpc>
                <a:spcPct val="150000"/>
              </a:lnSpc>
            </a:pPr>
            <a:r>
              <a:rPr lang="en-US" dirty="0">
                <a:solidFill>
                  <a:srgbClr val="0E47A1"/>
                </a:solidFill>
              </a:rPr>
              <a:t>Indexes, constraints, and triggers defined in the source table are not transferred to the new table using SELECT into statement.</a:t>
            </a:r>
            <a:endParaRPr lang="en-US" b="1" dirty="0">
              <a:solidFill>
                <a:srgbClr val="0E47A1"/>
              </a:solidFill>
            </a:endParaRPr>
          </a:p>
        </p:txBody>
      </p:sp>
      <p:sp>
        <p:nvSpPr>
          <p:cNvPr id="8" name="Rectangle 7">
            <a:extLst>
              <a:ext uri="{FF2B5EF4-FFF2-40B4-BE49-F238E27FC236}">
                <a16:creationId xmlns:a16="http://schemas.microsoft.com/office/drawing/2014/main" id="{517BD696-9E8C-A4D0-9BA8-86CB7B3FEBEF}"/>
              </a:ext>
            </a:extLst>
          </p:cNvPr>
          <p:cNvSpPr/>
          <p:nvPr/>
        </p:nvSpPr>
        <p:spPr>
          <a:xfrm>
            <a:off x="1887650" y="3925415"/>
            <a:ext cx="1631321" cy="2668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IN" dirty="0">
                <a:solidFill>
                  <a:srgbClr val="0E47A1"/>
                </a:solidFill>
              </a:rPr>
              <a:t>False Condition</a:t>
            </a:r>
          </a:p>
        </p:txBody>
      </p:sp>
      <p:cxnSp>
        <p:nvCxnSpPr>
          <p:cNvPr id="10" name="Straight Arrow Connector 9">
            <a:extLst>
              <a:ext uri="{FF2B5EF4-FFF2-40B4-BE49-F238E27FC236}">
                <a16:creationId xmlns:a16="http://schemas.microsoft.com/office/drawing/2014/main" id="{18D16064-37D8-6C9D-ACD3-88E26F3DA6AD}"/>
              </a:ext>
            </a:extLst>
          </p:cNvPr>
          <p:cNvCxnSpPr/>
          <p:nvPr/>
        </p:nvCxnSpPr>
        <p:spPr>
          <a:xfrm flipV="1">
            <a:off x="2590800" y="3794676"/>
            <a:ext cx="0" cy="200089"/>
          </a:xfrm>
          <a:prstGeom prst="straightConnector1">
            <a:avLst/>
          </a:prstGeom>
          <a:ln w="25400">
            <a:solidFill>
              <a:srgbClr val="0E47A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17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0"/>
                                  </p:iterate>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0"/>
                                  </p:iterate>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0"/>
                                  </p:iterate>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0"/>
                                  </p:iterate>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0"/>
                                  </p:iterate>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22" presetClass="entr" presetSubtype="4"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par>
                                <p:cTn id="54" presetID="1"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animBg="1"/>
      <p:bldP spid="46" grpId="0" animBg="1"/>
      <p:bldP spid="47" grpId="0" animBg="1"/>
      <p:bldP spid="48" grpId="0" animBg="1"/>
      <p:bldP spid="49" grpId="0" animBg="1"/>
      <p:bldP spid="50" grpId="0" animBg="1"/>
      <p:bldP spid="51" grpId="0" animBg="1"/>
      <p:bldP spid="58" grpId="0" animBg="1"/>
      <p:bldP spid="3" grpId="0"/>
      <p:bldP spid="5" grpId="0" animBg="1"/>
      <p:bldP spid="6" grpId="0" animBg="1"/>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180F-1FFC-6A50-53C4-FD420EDAFD51}"/>
              </a:ext>
            </a:extLst>
          </p:cNvPr>
          <p:cNvSpPr>
            <a:spLocks noGrp="1"/>
          </p:cNvSpPr>
          <p:nvPr>
            <p:ph type="title"/>
          </p:nvPr>
        </p:nvSpPr>
        <p:spPr/>
        <p:txBody>
          <a:bodyPr/>
          <a:lstStyle/>
          <a:p>
            <a:r>
              <a:rPr lang="en-US" dirty="0"/>
              <a:t>Exercise: Select into</a:t>
            </a:r>
            <a:endParaRPr lang="en-IN" dirty="0"/>
          </a:p>
        </p:txBody>
      </p:sp>
      <p:graphicFrame>
        <p:nvGraphicFramePr>
          <p:cNvPr id="4" name="Content Placeholder 3">
            <a:extLst>
              <a:ext uri="{FF2B5EF4-FFF2-40B4-BE49-F238E27FC236}">
                <a16:creationId xmlns:a16="http://schemas.microsoft.com/office/drawing/2014/main" id="{4CA5540E-794C-DEBE-4019-42C9CBB5F215}"/>
              </a:ext>
            </a:extLst>
          </p:cNvPr>
          <p:cNvGraphicFramePr>
            <a:graphicFrameLocks noGrp="1"/>
          </p:cNvGraphicFramePr>
          <p:nvPr>
            <p:ph idx="1"/>
            <p:extLst>
              <p:ext uri="{D42A27DB-BD31-4B8C-83A1-F6EECF244321}">
                <p14:modId xmlns:p14="http://schemas.microsoft.com/office/powerpoint/2010/main" val="3315580002"/>
              </p:ext>
            </p:extLst>
          </p:nvPr>
        </p:nvGraphicFramePr>
        <p:xfrm>
          <a:off x="2621528" y="1177004"/>
          <a:ext cx="5321995" cy="1660020"/>
        </p:xfrm>
        <a:graphic>
          <a:graphicData uri="http://schemas.openxmlformats.org/drawingml/2006/table">
            <a:tbl>
              <a:tblPr firstRow="1" firstCol="1" bandRow="1">
                <a:tableStyleId>{793D81CF-94F2-401A-BA57-92F5A7B2D0C5}</a:tableStyleId>
              </a:tblPr>
              <a:tblGrid>
                <a:gridCol w="2196831">
                  <a:extLst>
                    <a:ext uri="{9D8B030D-6E8A-4147-A177-3AD203B41FA5}">
                      <a16:colId xmlns:a16="http://schemas.microsoft.com/office/drawing/2014/main" val="598352064"/>
                    </a:ext>
                  </a:extLst>
                </a:gridCol>
                <a:gridCol w="1898248">
                  <a:extLst>
                    <a:ext uri="{9D8B030D-6E8A-4147-A177-3AD203B41FA5}">
                      <a16:colId xmlns:a16="http://schemas.microsoft.com/office/drawing/2014/main" val="526861117"/>
                    </a:ext>
                  </a:extLst>
                </a:gridCol>
                <a:gridCol w="1226916">
                  <a:extLst>
                    <a:ext uri="{9D8B030D-6E8A-4147-A177-3AD203B41FA5}">
                      <a16:colId xmlns:a16="http://schemas.microsoft.com/office/drawing/2014/main" val="598677995"/>
                    </a:ext>
                  </a:extLst>
                </a:gridCol>
              </a:tblGrid>
              <a:tr h="0">
                <a:tc gridSpan="3">
                  <a:txBody>
                    <a:bodyPr/>
                    <a:lstStyle/>
                    <a:p>
                      <a:pPr marL="457200" algn="just">
                        <a:lnSpc>
                          <a:spcPct val="107000"/>
                        </a:lnSpc>
                      </a:pPr>
                      <a:r>
                        <a:rPr lang="en-US" sz="1800" b="1" dirty="0">
                          <a:effectLst/>
                        </a:rPr>
                        <a:t>CRICKET</a:t>
                      </a:r>
                      <a:endParaRPr lang="en-IN" sz="1800" b="1"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46394369"/>
                  </a:ext>
                </a:extLst>
              </a:tr>
              <a:tr h="0">
                <a:tc>
                  <a:txBody>
                    <a:bodyPr/>
                    <a:lstStyle/>
                    <a:p>
                      <a:pPr marL="457200">
                        <a:lnSpc>
                          <a:spcPct val="107000"/>
                        </a:lnSpc>
                      </a:pPr>
                      <a:r>
                        <a:rPr lang="en-US" sz="1800" dirty="0">
                          <a:effectLst/>
                        </a:rPr>
                        <a:t>Name</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nSpc>
                          <a:spcPct val="107000"/>
                        </a:lnSpc>
                      </a:pPr>
                      <a:r>
                        <a:rPr lang="en-US" sz="1800" b="1" dirty="0">
                          <a:effectLst/>
                        </a:rPr>
                        <a:t>City </a:t>
                      </a:r>
                      <a:endParaRPr lang="en-IN" sz="18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nSpc>
                          <a:spcPct val="107000"/>
                        </a:lnSpc>
                      </a:pPr>
                      <a:r>
                        <a:rPr lang="en-US" sz="1800" b="1" dirty="0">
                          <a:effectLst/>
                        </a:rPr>
                        <a:t>Age</a:t>
                      </a:r>
                      <a:endParaRPr lang="en-IN"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78333770"/>
                  </a:ext>
                </a:extLst>
              </a:tr>
              <a:tr h="0">
                <a:tc>
                  <a:txBody>
                    <a:bodyPr/>
                    <a:lstStyle/>
                    <a:p>
                      <a:pPr marL="457200" algn="just">
                        <a:lnSpc>
                          <a:spcPct val="107000"/>
                        </a:lnSpc>
                      </a:pPr>
                      <a:r>
                        <a:rPr lang="en-US" sz="1800" b="0" dirty="0">
                          <a:effectLst/>
                        </a:rPr>
                        <a:t>Sachin Tendulkar</a:t>
                      </a:r>
                      <a:endParaRPr lang="en-IN" sz="1800" b="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Mumbai</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a:effectLst/>
                        </a:rPr>
                        <a:t>30</a:t>
                      </a:r>
                      <a:endParaRPr lang="en-IN"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24763256"/>
                  </a:ext>
                </a:extLst>
              </a:tr>
              <a:tr h="0">
                <a:tc>
                  <a:txBody>
                    <a:bodyPr/>
                    <a:lstStyle/>
                    <a:p>
                      <a:pPr marL="457200" algn="just">
                        <a:lnSpc>
                          <a:spcPct val="107000"/>
                        </a:lnSpc>
                      </a:pPr>
                      <a:r>
                        <a:rPr lang="en-US" sz="1800" b="0" dirty="0">
                          <a:effectLst/>
                        </a:rPr>
                        <a:t>Rahul Dravid</a:t>
                      </a:r>
                      <a:endParaRPr lang="en-IN" sz="1800" b="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Bombay</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b="0" kern="1200" dirty="0">
                          <a:solidFill>
                            <a:schemeClr val="tx1"/>
                          </a:solidFill>
                        </a:rPr>
                        <a:t>35</a:t>
                      </a:r>
                      <a:endParaRPr lang="en-IN" sz="1800" b="0" kern="1200" dirty="0">
                        <a:solidFill>
                          <a:schemeClr val="tx1"/>
                        </a:solidFill>
                        <a:latin typeface="+mn-lt"/>
                        <a:ea typeface="+mn-ea"/>
                        <a:cs typeface="+mn-cs"/>
                      </a:endParaRPr>
                    </a:p>
                  </a:txBody>
                  <a:tcPr marL="68580" marR="68580" marT="0" marB="0"/>
                </a:tc>
                <a:extLst>
                  <a:ext uri="{0D108BD9-81ED-4DB2-BD59-A6C34878D82A}">
                    <a16:rowId xmlns:a16="http://schemas.microsoft.com/office/drawing/2014/main" val="1998233744"/>
                  </a:ext>
                </a:extLst>
              </a:tr>
              <a:tr h="0">
                <a:tc>
                  <a:txBody>
                    <a:bodyPr/>
                    <a:lstStyle/>
                    <a:p>
                      <a:pPr marL="457200" algn="just">
                        <a:lnSpc>
                          <a:spcPct val="107000"/>
                        </a:lnSpc>
                      </a:pPr>
                      <a:r>
                        <a:rPr lang="en-US" sz="1800" b="0" dirty="0">
                          <a:effectLst/>
                        </a:rPr>
                        <a:t>M. S. Dhoni</a:t>
                      </a:r>
                      <a:endParaRPr lang="en-IN" sz="1800" b="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Jharkhand</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31</a:t>
                      </a:r>
                      <a:endParaRPr lang="en-IN"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83420988"/>
                  </a:ext>
                </a:extLst>
              </a:tr>
              <a:tr h="0">
                <a:tc>
                  <a:txBody>
                    <a:bodyPr/>
                    <a:lstStyle/>
                    <a:p>
                      <a:pPr marL="457200" algn="just">
                        <a:lnSpc>
                          <a:spcPct val="107000"/>
                        </a:lnSpc>
                      </a:pPr>
                      <a:r>
                        <a:rPr lang="en-US" sz="1800" b="0" dirty="0">
                          <a:effectLst/>
                        </a:rPr>
                        <a:t>Suresh Raina</a:t>
                      </a:r>
                      <a:endParaRPr lang="en-IN" sz="1800" b="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Gujarat</a:t>
                      </a:r>
                      <a:endParaRPr lang="en-IN"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457200" algn="just">
                        <a:lnSpc>
                          <a:spcPct val="107000"/>
                        </a:lnSpc>
                      </a:pPr>
                      <a:r>
                        <a:rPr lang="en-US" sz="1800" dirty="0">
                          <a:effectLst/>
                        </a:rPr>
                        <a:t>30</a:t>
                      </a:r>
                      <a:endParaRPr lang="en-IN"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71847101"/>
                  </a:ext>
                </a:extLst>
              </a:tr>
            </a:tbl>
          </a:graphicData>
        </a:graphic>
      </p:graphicFrame>
      <p:sp>
        <p:nvSpPr>
          <p:cNvPr id="8" name="Content Placeholder 2">
            <a:extLst>
              <a:ext uri="{FF2B5EF4-FFF2-40B4-BE49-F238E27FC236}">
                <a16:creationId xmlns:a16="http://schemas.microsoft.com/office/drawing/2014/main" id="{DB52D413-1DC7-0241-F65E-467932AD9C4D}"/>
              </a:ext>
            </a:extLst>
          </p:cNvPr>
          <p:cNvSpPr txBox="1">
            <a:spLocks/>
          </p:cNvSpPr>
          <p:nvPr/>
        </p:nvSpPr>
        <p:spPr>
          <a:xfrm>
            <a:off x="131180" y="79172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en-US" sz="1800" dirty="0"/>
          </a:p>
          <a:p>
            <a:pPr lvl="0"/>
            <a:endParaRPr lang="en-US" sz="1800" dirty="0"/>
          </a:p>
          <a:p>
            <a:pPr lvl="0"/>
            <a:endParaRPr lang="en-US" sz="1800" dirty="0"/>
          </a:p>
          <a:p>
            <a:pPr lvl="0"/>
            <a:endParaRPr lang="en-US" sz="1800" dirty="0"/>
          </a:p>
          <a:p>
            <a:pPr lvl="0"/>
            <a:endParaRPr lang="en-US" sz="1800" dirty="0"/>
          </a:p>
          <a:p>
            <a:pPr lvl="0"/>
            <a:endParaRPr lang="en-US" sz="1800" dirty="0"/>
          </a:p>
          <a:p>
            <a:pPr lvl="0"/>
            <a:endParaRPr lang="en-US" sz="1800" dirty="0"/>
          </a:p>
          <a:p>
            <a:pPr lvl="0"/>
            <a:r>
              <a:rPr lang="en-US" sz="2200" dirty="0"/>
              <a:t>Create table </a:t>
            </a:r>
            <a:r>
              <a:rPr lang="en-US" sz="2200" dirty="0" err="1"/>
              <a:t>Worldcup</a:t>
            </a:r>
            <a:r>
              <a:rPr lang="en-US" sz="2200" dirty="0"/>
              <a:t> from cricket with all the columns and data. </a:t>
            </a:r>
            <a:endParaRPr lang="en-IN" sz="2200" dirty="0"/>
          </a:p>
          <a:p>
            <a:pPr lvl="0"/>
            <a:r>
              <a:rPr lang="en-US" sz="2200" dirty="0"/>
              <a:t>Create table T20 from cricket with first two columns with data.</a:t>
            </a:r>
            <a:endParaRPr lang="en-IN" sz="2200" dirty="0"/>
          </a:p>
          <a:p>
            <a:pPr lvl="0"/>
            <a:r>
              <a:rPr lang="en-US" sz="2200" dirty="0"/>
              <a:t>Create table IPL From Cricket with No Data.</a:t>
            </a:r>
          </a:p>
          <a:p>
            <a:r>
              <a:rPr lang="en-US" sz="2200" dirty="0"/>
              <a:t>Create table T20_Backup from cricket with all columns with no data.</a:t>
            </a:r>
          </a:p>
          <a:p>
            <a:r>
              <a:rPr lang="en-US" sz="2200" dirty="0"/>
              <a:t>Insert the Data into T20_Backup from Cricket Whose CITY is Mumbai.</a:t>
            </a:r>
          </a:p>
          <a:p>
            <a:r>
              <a:rPr lang="en-US" sz="2200" dirty="0"/>
              <a:t>Insert the Data into IPL From Cricket Whose age is greater then 32.</a:t>
            </a:r>
            <a:endParaRPr lang="en-IN" sz="2200" dirty="0"/>
          </a:p>
          <a:p>
            <a:pPr lvl="0"/>
            <a:endParaRPr lang="en-IN" sz="1600" dirty="0"/>
          </a:p>
          <a:p>
            <a:endParaRPr lang="en-IN" sz="1600" dirty="0"/>
          </a:p>
          <a:p>
            <a:endParaRPr lang="en-IN" sz="1600" dirty="0"/>
          </a:p>
        </p:txBody>
      </p:sp>
    </p:spTree>
    <p:extLst>
      <p:ext uri="{BB962C8B-B14F-4D97-AF65-F5344CB8AC3E}">
        <p14:creationId xmlns:p14="http://schemas.microsoft.com/office/powerpoint/2010/main" val="119197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ECD3-D078-20C8-AE51-787CC02729B1}"/>
              </a:ext>
            </a:extLst>
          </p:cNvPr>
          <p:cNvSpPr>
            <a:spLocks noGrp="1"/>
          </p:cNvSpPr>
          <p:nvPr>
            <p:ph type="title"/>
          </p:nvPr>
        </p:nvSpPr>
        <p:spPr/>
        <p:txBody>
          <a:bodyPr/>
          <a:lstStyle/>
          <a:p>
            <a:r>
              <a:rPr lang="en-US" dirty="0"/>
              <a:t>Update</a:t>
            </a:r>
            <a:endParaRPr lang="en-IN" dirty="0"/>
          </a:p>
        </p:txBody>
      </p:sp>
      <p:sp>
        <p:nvSpPr>
          <p:cNvPr id="4" name="Content Placeholder 2">
            <a:extLst>
              <a:ext uri="{FF2B5EF4-FFF2-40B4-BE49-F238E27FC236}">
                <a16:creationId xmlns:a16="http://schemas.microsoft.com/office/drawing/2014/main" id="{E39CD664-6236-6FDE-D28B-754DAD55A2E2}"/>
              </a:ext>
            </a:extLst>
          </p:cNvPr>
          <p:cNvSpPr>
            <a:spLocks noGrp="1"/>
          </p:cNvSpPr>
          <p:nvPr>
            <p:ph idx="1"/>
          </p:nvPr>
        </p:nvSpPr>
        <p:spPr>
          <a:xfrm>
            <a:off x="131180" y="863444"/>
            <a:ext cx="9614697" cy="5590565"/>
          </a:xfrm>
        </p:spPr>
        <p:txBody>
          <a:bodyPr/>
          <a:lstStyle/>
          <a:p>
            <a:r>
              <a:rPr lang="en-US" dirty="0"/>
              <a:t>The UPDATE statement is used to </a:t>
            </a:r>
            <a:r>
              <a:rPr lang="en-US" b="1" dirty="0">
                <a:solidFill>
                  <a:srgbClr val="C00000"/>
                </a:solidFill>
              </a:rPr>
              <a:t>modify the existing records </a:t>
            </a:r>
            <a:r>
              <a:rPr lang="en-US" dirty="0"/>
              <a:t>in a table.</a:t>
            </a:r>
          </a:p>
          <a:p>
            <a:endParaRPr lang="en-IN" dirty="0"/>
          </a:p>
        </p:txBody>
      </p:sp>
      <p:sp>
        <p:nvSpPr>
          <p:cNvPr id="15" name="TextBox 14">
            <a:extLst>
              <a:ext uri="{FF2B5EF4-FFF2-40B4-BE49-F238E27FC236}">
                <a16:creationId xmlns:a16="http://schemas.microsoft.com/office/drawing/2014/main" id="{E0104CF3-52F9-3614-3CBE-38B2AD5081C8}"/>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61243D21-2FBD-3016-3CD4-ECFCB624F02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9866B6B-04DD-E10F-114F-76D8AC4E662A}"/>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CA9A1488-4C8B-631B-BF7F-DF935EEC4A98}"/>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FDE550D7-BFA6-6BDF-F914-EE21DFCC3B78}"/>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4080067E-AE22-960F-84F2-4A88944D6FEE}"/>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3666E2BF-1267-DE93-BA82-A1CCFD638B1C}"/>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97E23088-743C-3648-614C-D88BA6B0C40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A593FA0-5A82-FBC8-5FFA-E8AFF4E2EB2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7E40734F-5811-1946-5ADB-1AA4AF69CA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609B0E8E-579E-4410-6ABB-D988C200B0C0}"/>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85698175-ED63-8212-5911-AE6C67A1B21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DCDC2115-67E8-05AA-61B5-5664E1A3F722}"/>
              </a:ext>
            </a:extLst>
          </p:cNvPr>
          <p:cNvSpPr/>
          <p:nvPr/>
        </p:nvSpPr>
        <p:spPr>
          <a:xfrm>
            <a:off x="608647" y="1798968"/>
            <a:ext cx="607695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CA5554B-0137-0FB5-A550-0426AF72C51A}"/>
              </a:ext>
            </a:extLst>
          </p:cNvPr>
          <p:cNvSpPr/>
          <p:nvPr/>
        </p:nvSpPr>
        <p:spPr>
          <a:xfrm>
            <a:off x="695945" y="200076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6" name="Rectangle 5">
            <a:extLst>
              <a:ext uri="{FF2B5EF4-FFF2-40B4-BE49-F238E27FC236}">
                <a16:creationId xmlns:a16="http://schemas.microsoft.com/office/drawing/2014/main" id="{01D85676-F728-E2B7-8AB2-E31792D6C112}"/>
              </a:ext>
            </a:extLst>
          </p:cNvPr>
          <p:cNvSpPr/>
          <p:nvPr/>
        </p:nvSpPr>
        <p:spPr>
          <a:xfrm>
            <a:off x="719756" y="2563851"/>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7" name="Rectangle 6">
            <a:extLst>
              <a:ext uri="{FF2B5EF4-FFF2-40B4-BE49-F238E27FC236}">
                <a16:creationId xmlns:a16="http://schemas.microsoft.com/office/drawing/2014/main" id="{B2223FB2-9871-878A-659D-0C8421AFDD21}"/>
              </a:ext>
            </a:extLst>
          </p:cNvPr>
          <p:cNvSpPr/>
          <p:nvPr/>
        </p:nvSpPr>
        <p:spPr>
          <a:xfrm>
            <a:off x="1800707" y="2000743"/>
            <a:ext cx="13034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0ECA3A9F-CAC4-7AEA-5FEA-E93BF5135960}"/>
              </a:ext>
            </a:extLst>
          </p:cNvPr>
          <p:cNvSpPr/>
          <p:nvPr/>
        </p:nvSpPr>
        <p:spPr>
          <a:xfrm>
            <a:off x="5820798" y="254785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Rectangle 8">
            <a:extLst>
              <a:ext uri="{FF2B5EF4-FFF2-40B4-BE49-F238E27FC236}">
                <a16:creationId xmlns:a16="http://schemas.microsoft.com/office/drawing/2014/main" id="{848FC63A-AFCF-3F4C-80E2-784C88276FE1}"/>
              </a:ext>
            </a:extLst>
          </p:cNvPr>
          <p:cNvSpPr/>
          <p:nvPr/>
        </p:nvSpPr>
        <p:spPr>
          <a:xfrm>
            <a:off x="3513622" y="25636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21EB5B67-4064-5F4A-A131-774E96CF0573}"/>
              </a:ext>
            </a:extLst>
          </p:cNvPr>
          <p:cNvSpPr txBox="1"/>
          <p:nvPr/>
        </p:nvSpPr>
        <p:spPr>
          <a:xfrm>
            <a:off x="322897" y="1449998"/>
            <a:ext cx="1035152" cy="369332"/>
          </a:xfrm>
          <a:prstGeom prst="rect">
            <a:avLst/>
          </a:prstGeom>
          <a:noFill/>
        </p:spPr>
        <p:txBody>
          <a:bodyPr wrap="square" rtlCol="0">
            <a:spAutoFit/>
          </a:bodyPr>
          <a:lstStyle/>
          <a:p>
            <a:r>
              <a:rPr lang="en-US" b="1" u="sng" dirty="0"/>
              <a:t>Syntax</a:t>
            </a:r>
          </a:p>
        </p:txBody>
      </p:sp>
      <p:sp>
        <p:nvSpPr>
          <p:cNvPr id="11" name="TextBox 10">
            <a:extLst>
              <a:ext uri="{FF2B5EF4-FFF2-40B4-BE49-F238E27FC236}">
                <a16:creationId xmlns:a16="http://schemas.microsoft.com/office/drawing/2014/main" id="{48B670DF-FAE1-BDD0-B2BD-A8E3B5DEB486}"/>
              </a:ext>
            </a:extLst>
          </p:cNvPr>
          <p:cNvSpPr txBox="1"/>
          <p:nvPr/>
        </p:nvSpPr>
        <p:spPr>
          <a:xfrm>
            <a:off x="322897" y="3888398"/>
            <a:ext cx="6076950" cy="369332"/>
          </a:xfrm>
          <a:prstGeom prst="rect">
            <a:avLst/>
          </a:prstGeom>
          <a:noFill/>
        </p:spPr>
        <p:txBody>
          <a:bodyPr wrap="square" rtlCol="0">
            <a:spAutoFit/>
          </a:bodyPr>
          <a:lstStyle/>
          <a:p>
            <a:r>
              <a:rPr lang="en-US" b="1" u="sng" dirty="0"/>
              <a:t>E.g. Change the SPI to 5 of roll number 103</a:t>
            </a:r>
          </a:p>
        </p:txBody>
      </p:sp>
      <p:sp>
        <p:nvSpPr>
          <p:cNvPr id="12" name="Rectangle 11">
            <a:extLst>
              <a:ext uri="{FF2B5EF4-FFF2-40B4-BE49-F238E27FC236}">
                <a16:creationId xmlns:a16="http://schemas.microsoft.com/office/drawing/2014/main" id="{1A503EC6-D1E0-54E0-616F-710DDB59A854}"/>
              </a:ext>
            </a:extLst>
          </p:cNvPr>
          <p:cNvSpPr/>
          <p:nvPr/>
        </p:nvSpPr>
        <p:spPr>
          <a:xfrm>
            <a:off x="1460207" y="2563643"/>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Column1=value1</a:t>
            </a:r>
            <a:endParaRPr lang="en-US" dirty="0">
              <a:ln w="0"/>
              <a:solidFill>
                <a:schemeClr val="tx1"/>
              </a:solidFill>
            </a:endParaRPr>
          </a:p>
        </p:txBody>
      </p:sp>
      <p:sp>
        <p:nvSpPr>
          <p:cNvPr id="13" name="Rectangle 12">
            <a:extLst>
              <a:ext uri="{FF2B5EF4-FFF2-40B4-BE49-F238E27FC236}">
                <a16:creationId xmlns:a16="http://schemas.microsoft.com/office/drawing/2014/main" id="{67995D57-B5DB-A3BE-4555-3C272B5EA714}"/>
              </a:ext>
            </a:extLst>
          </p:cNvPr>
          <p:cNvSpPr/>
          <p:nvPr/>
        </p:nvSpPr>
        <p:spPr>
          <a:xfrm>
            <a:off x="3774260" y="2547858"/>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Column2=value2</a:t>
            </a:r>
            <a:endParaRPr lang="en-US" dirty="0">
              <a:ln w="0"/>
              <a:solidFill>
                <a:schemeClr val="tx1"/>
              </a:solidFill>
            </a:endParaRPr>
          </a:p>
        </p:txBody>
      </p:sp>
      <p:sp>
        <p:nvSpPr>
          <p:cNvPr id="14" name="Rectangle 13">
            <a:extLst>
              <a:ext uri="{FF2B5EF4-FFF2-40B4-BE49-F238E27FC236}">
                <a16:creationId xmlns:a16="http://schemas.microsoft.com/office/drawing/2014/main" id="{1805F96E-4092-C7A9-C419-454FA0D60B64}"/>
              </a:ext>
            </a:extLst>
          </p:cNvPr>
          <p:cNvSpPr/>
          <p:nvPr/>
        </p:nvSpPr>
        <p:spPr>
          <a:xfrm>
            <a:off x="6124336" y="2731077"/>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7" name="Rectangle 26">
            <a:extLst>
              <a:ext uri="{FF2B5EF4-FFF2-40B4-BE49-F238E27FC236}">
                <a16:creationId xmlns:a16="http://schemas.microsoft.com/office/drawing/2014/main" id="{CE9CC036-59B6-DF7A-630A-16B3F408ED99}"/>
              </a:ext>
            </a:extLst>
          </p:cNvPr>
          <p:cNvSpPr/>
          <p:nvPr/>
        </p:nvSpPr>
        <p:spPr>
          <a:xfrm>
            <a:off x="3170345" y="3122199"/>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F1C6B711-ED3B-8FFA-CC2E-0EAAE77956F2}"/>
              </a:ext>
            </a:extLst>
          </p:cNvPr>
          <p:cNvSpPr/>
          <p:nvPr/>
        </p:nvSpPr>
        <p:spPr>
          <a:xfrm>
            <a:off x="1807710" y="312229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9" name="Rectangle 28">
            <a:extLst>
              <a:ext uri="{FF2B5EF4-FFF2-40B4-BE49-F238E27FC236}">
                <a16:creationId xmlns:a16="http://schemas.microsoft.com/office/drawing/2014/main" id="{E6897F4E-97EC-E4A5-B2A4-8B90473C0D1C}"/>
              </a:ext>
            </a:extLst>
          </p:cNvPr>
          <p:cNvSpPr/>
          <p:nvPr/>
        </p:nvSpPr>
        <p:spPr>
          <a:xfrm>
            <a:off x="729762" y="313241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30" name="Rectangle 29">
            <a:extLst>
              <a:ext uri="{FF2B5EF4-FFF2-40B4-BE49-F238E27FC236}">
                <a16:creationId xmlns:a16="http://schemas.microsoft.com/office/drawing/2014/main" id="{B4C3F7CD-CD65-16D3-ABC9-19BC91FDEC54}"/>
              </a:ext>
            </a:extLst>
          </p:cNvPr>
          <p:cNvSpPr/>
          <p:nvPr/>
        </p:nvSpPr>
        <p:spPr>
          <a:xfrm>
            <a:off x="576838" y="4269425"/>
            <a:ext cx="6076950" cy="193216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CD64AD17-D285-B067-F00D-AAFF8CEF65D8}"/>
              </a:ext>
            </a:extLst>
          </p:cNvPr>
          <p:cNvSpPr/>
          <p:nvPr/>
        </p:nvSpPr>
        <p:spPr>
          <a:xfrm>
            <a:off x="695945" y="444402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32" name="Rectangle 31">
            <a:extLst>
              <a:ext uri="{FF2B5EF4-FFF2-40B4-BE49-F238E27FC236}">
                <a16:creationId xmlns:a16="http://schemas.microsoft.com/office/drawing/2014/main" id="{8A642621-8E50-AB95-ECF6-D38C55736071}"/>
              </a:ext>
            </a:extLst>
          </p:cNvPr>
          <p:cNvSpPr/>
          <p:nvPr/>
        </p:nvSpPr>
        <p:spPr>
          <a:xfrm>
            <a:off x="719756" y="5007116"/>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33" name="Rectangle 32">
            <a:extLst>
              <a:ext uri="{FF2B5EF4-FFF2-40B4-BE49-F238E27FC236}">
                <a16:creationId xmlns:a16="http://schemas.microsoft.com/office/drawing/2014/main" id="{3822B63D-D561-DDD0-9382-1D8C58B37833}"/>
              </a:ext>
            </a:extLst>
          </p:cNvPr>
          <p:cNvSpPr/>
          <p:nvPr/>
        </p:nvSpPr>
        <p:spPr>
          <a:xfrm>
            <a:off x="1800707" y="4444008"/>
            <a:ext cx="10748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36" name="Rectangle 35">
            <a:extLst>
              <a:ext uri="{FF2B5EF4-FFF2-40B4-BE49-F238E27FC236}">
                <a16:creationId xmlns:a16="http://schemas.microsoft.com/office/drawing/2014/main" id="{B6C7F512-C5E5-6871-BF71-F465CE579C7D}"/>
              </a:ext>
            </a:extLst>
          </p:cNvPr>
          <p:cNvSpPr/>
          <p:nvPr/>
        </p:nvSpPr>
        <p:spPr>
          <a:xfrm>
            <a:off x="1493058" y="5011169"/>
            <a:ext cx="105383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SPI=5</a:t>
            </a:r>
            <a:endParaRPr lang="en-US" dirty="0">
              <a:ln w="0"/>
              <a:solidFill>
                <a:schemeClr val="tx1"/>
              </a:solidFill>
            </a:endParaRPr>
          </a:p>
        </p:txBody>
      </p:sp>
      <p:sp>
        <p:nvSpPr>
          <p:cNvPr id="37" name="Rectangle 36">
            <a:extLst>
              <a:ext uri="{FF2B5EF4-FFF2-40B4-BE49-F238E27FC236}">
                <a16:creationId xmlns:a16="http://schemas.microsoft.com/office/drawing/2014/main" id="{8727EAB6-1A6F-E871-AB40-3404C14225B8}"/>
              </a:ext>
            </a:extLst>
          </p:cNvPr>
          <p:cNvSpPr/>
          <p:nvPr/>
        </p:nvSpPr>
        <p:spPr>
          <a:xfrm>
            <a:off x="3170345" y="5565464"/>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8" name="Rectangle 37">
            <a:extLst>
              <a:ext uri="{FF2B5EF4-FFF2-40B4-BE49-F238E27FC236}">
                <a16:creationId xmlns:a16="http://schemas.microsoft.com/office/drawing/2014/main" id="{99807442-3B20-5AAA-732B-FFD7A9F3A3AF}"/>
              </a:ext>
            </a:extLst>
          </p:cNvPr>
          <p:cNvSpPr/>
          <p:nvPr/>
        </p:nvSpPr>
        <p:spPr>
          <a:xfrm>
            <a:off x="1807710" y="5565558"/>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Rno=103</a:t>
            </a:r>
          </a:p>
        </p:txBody>
      </p:sp>
      <p:sp>
        <p:nvSpPr>
          <p:cNvPr id="39" name="Rectangle 38">
            <a:extLst>
              <a:ext uri="{FF2B5EF4-FFF2-40B4-BE49-F238E27FC236}">
                <a16:creationId xmlns:a16="http://schemas.microsoft.com/office/drawing/2014/main" id="{BD4E20AC-2B17-6F52-7D7E-B257291D116E}"/>
              </a:ext>
            </a:extLst>
          </p:cNvPr>
          <p:cNvSpPr/>
          <p:nvPr/>
        </p:nvSpPr>
        <p:spPr>
          <a:xfrm>
            <a:off x="729762" y="557568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40" name="Content Placeholder 11">
            <a:extLst>
              <a:ext uri="{FF2B5EF4-FFF2-40B4-BE49-F238E27FC236}">
                <a16:creationId xmlns:a16="http://schemas.microsoft.com/office/drawing/2014/main" id="{6F19B963-8E95-4868-A164-157D0568FB20}"/>
              </a:ext>
            </a:extLst>
          </p:cNvPr>
          <p:cNvGraphicFramePr>
            <a:graphicFrameLocks/>
          </p:cNvGraphicFramePr>
          <p:nvPr>
            <p:extLst>
              <p:ext uri="{D42A27DB-BD31-4B8C-83A1-F6EECF244321}">
                <p14:modId xmlns:p14="http://schemas.microsoft.com/office/powerpoint/2010/main" val="4206101122"/>
              </p:ext>
            </p:extLst>
          </p:nvPr>
        </p:nvGraphicFramePr>
        <p:xfrm>
          <a:off x="6910987" y="158677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4"/>
                  </a:ext>
                </a:extLst>
              </a:tr>
            </a:tbl>
          </a:graphicData>
        </a:graphic>
      </p:graphicFrame>
      <p:graphicFrame>
        <p:nvGraphicFramePr>
          <p:cNvPr id="41" name="Content Placeholder 11">
            <a:extLst>
              <a:ext uri="{FF2B5EF4-FFF2-40B4-BE49-F238E27FC236}">
                <a16:creationId xmlns:a16="http://schemas.microsoft.com/office/drawing/2014/main" id="{6B3CDE31-177F-DA5D-BB6F-273679A5298A}"/>
              </a:ext>
            </a:extLst>
          </p:cNvPr>
          <p:cNvGraphicFramePr>
            <a:graphicFrameLocks/>
          </p:cNvGraphicFramePr>
          <p:nvPr>
            <p:extLst>
              <p:ext uri="{D42A27DB-BD31-4B8C-83A1-F6EECF244321}">
                <p14:modId xmlns:p14="http://schemas.microsoft.com/office/powerpoint/2010/main" val="1586827090"/>
              </p:ext>
            </p:extLst>
          </p:nvPr>
        </p:nvGraphicFramePr>
        <p:xfrm>
          <a:off x="6910987" y="405920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5</a:t>
                      </a:r>
                    </a:p>
                  </a:txBody>
                  <a:tcPr marL="72000" marR="9525" marT="9525" marB="0" anchor="ctr"/>
                </a:tc>
                <a:extLst>
                  <a:ext uri="{0D108BD9-81ED-4DB2-BD59-A6C34878D82A}">
                    <a16:rowId xmlns:a16="http://schemas.microsoft.com/office/drawing/2014/main" val="10004"/>
                  </a:ext>
                </a:extLst>
              </a:tr>
            </a:tbl>
          </a:graphicData>
        </a:graphic>
      </p:graphicFrame>
      <p:pic>
        <p:nvPicPr>
          <p:cNvPr id="42" name="Picture 41">
            <a:extLst>
              <a:ext uri="{FF2B5EF4-FFF2-40B4-BE49-F238E27FC236}">
                <a16:creationId xmlns:a16="http://schemas.microsoft.com/office/drawing/2014/main" id="{388FE475-68FB-78D5-CBB2-3A53E1ED6E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a:off x="7693983" y="3497137"/>
            <a:ext cx="521985" cy="471155"/>
          </a:xfrm>
          <a:prstGeom prst="rect">
            <a:avLst/>
          </a:prstGeom>
          <a:noFill/>
          <a:ln>
            <a:noFill/>
          </a:ln>
        </p:spPr>
      </p:pic>
      <p:sp>
        <p:nvSpPr>
          <p:cNvPr id="45" name="Rectangle 44">
            <a:extLst>
              <a:ext uri="{FF2B5EF4-FFF2-40B4-BE49-F238E27FC236}">
                <a16:creationId xmlns:a16="http://schemas.microsoft.com/office/drawing/2014/main" id="{BAB5F4B5-20E2-ADAA-8A84-D2389F086CC8}"/>
              </a:ext>
            </a:extLst>
          </p:cNvPr>
          <p:cNvSpPr/>
          <p:nvPr/>
        </p:nvSpPr>
        <p:spPr>
          <a:xfrm>
            <a:off x="8406356" y="3005057"/>
            <a:ext cx="638231" cy="27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062030A-04DA-CC50-195A-E3F8F3421921}"/>
              </a:ext>
            </a:extLst>
          </p:cNvPr>
          <p:cNvSpPr/>
          <p:nvPr/>
        </p:nvSpPr>
        <p:spPr>
          <a:xfrm>
            <a:off x="8406355" y="5495395"/>
            <a:ext cx="638231" cy="27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05EB076-2E56-C58D-31AB-856E8344DD24}"/>
              </a:ext>
            </a:extLst>
          </p:cNvPr>
          <p:cNvSpPr/>
          <p:nvPr/>
        </p:nvSpPr>
        <p:spPr>
          <a:xfrm>
            <a:off x="6910987" y="5420000"/>
            <a:ext cx="457200" cy="43697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D6F330D-0D68-746B-B9C5-8E50C6B7522B}"/>
              </a:ext>
            </a:extLst>
          </p:cNvPr>
          <p:cNvSpPr/>
          <p:nvPr/>
        </p:nvSpPr>
        <p:spPr>
          <a:xfrm>
            <a:off x="6910987" y="2918028"/>
            <a:ext cx="457200" cy="43697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78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1"/>
                                        </p:tgtEl>
                                        <p:attrNameLst>
                                          <p:attrName>fillcolor</p:attrName>
                                        </p:attrNameLst>
                                      </p:cBhvr>
                                      <p:to>
                                        <a:srgbClr val="00B050"/>
                                      </p:to>
                                    </p:animClr>
                                    <p:set>
                                      <p:cBhvr>
                                        <p:cTn id="7" dur="2000" fill="hold"/>
                                        <p:tgtEl>
                                          <p:spTgt spid="21"/>
                                        </p:tgtEl>
                                        <p:attrNameLst>
                                          <p:attrName>fill.type</p:attrName>
                                        </p:attrNameLst>
                                      </p:cBhvr>
                                      <p:to>
                                        <p:strVal val="solid"/>
                                      </p:to>
                                    </p:set>
                                    <p:set>
                                      <p:cBhvr>
                                        <p:cTn id="8" dur="2000" fill="hold"/>
                                        <p:tgtEl>
                                          <p:spTgt spid="2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0"/>
                                  </p:iterate>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0"/>
                                  </p:iterate>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0"/>
                                  </p:iterate>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0"/>
                                  </p:iterate>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0"/>
                                  </p:iterate>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0"/>
                                  </p:iterate>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0"/>
                                  </p:iterate>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lt">
                                    <p:tmAbs val="0"/>
                                  </p:iterate>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lt">
                                    <p:tmAbs val="0"/>
                                  </p:iterate>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47"/>
                                        </p:tgtEl>
                                        <p:attrNameLst>
                                          <p:attrName>style.visibility</p:attrName>
                                        </p:attrNameLst>
                                      </p:cBhvr>
                                      <p:to>
                                        <p:strVal val="visible"/>
                                      </p:to>
                                    </p:set>
                                    <p:anim calcmode="lin" valueType="num">
                                      <p:cBhvr>
                                        <p:cTn id="113" dur="500" fill="hold"/>
                                        <p:tgtEl>
                                          <p:spTgt spid="47"/>
                                        </p:tgtEl>
                                        <p:attrNameLst>
                                          <p:attrName>ppt_w</p:attrName>
                                        </p:attrNameLst>
                                      </p:cBhvr>
                                      <p:tavLst>
                                        <p:tav tm="0">
                                          <p:val>
                                            <p:fltVal val="0"/>
                                          </p:val>
                                        </p:tav>
                                        <p:tav tm="100000">
                                          <p:val>
                                            <p:strVal val="#ppt_w"/>
                                          </p:val>
                                        </p:tav>
                                      </p:tavLst>
                                    </p:anim>
                                    <p:anim calcmode="lin" valueType="num">
                                      <p:cBhvr>
                                        <p:cTn id="114" dur="500" fill="hold"/>
                                        <p:tgtEl>
                                          <p:spTgt spid="47"/>
                                        </p:tgtEl>
                                        <p:attrNameLst>
                                          <p:attrName>ppt_h</p:attrName>
                                        </p:attrNameLst>
                                      </p:cBhvr>
                                      <p:tavLst>
                                        <p:tav tm="0">
                                          <p:val>
                                            <p:fltVal val="0"/>
                                          </p:val>
                                        </p:tav>
                                        <p:tav tm="100000">
                                          <p:val>
                                            <p:strVal val="#ppt_h"/>
                                          </p:val>
                                        </p:tav>
                                      </p:tavLst>
                                    </p:anim>
                                    <p:animEffect transition="in" filter="fade">
                                      <p:cBhvr>
                                        <p:cTn id="115" dur="500"/>
                                        <p:tgtEl>
                                          <p:spTgt spid="47"/>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 calcmode="lin" valueType="num">
                                      <p:cBhvr>
                                        <p:cTn id="118" dur="500" fill="hold"/>
                                        <p:tgtEl>
                                          <p:spTgt spid="48"/>
                                        </p:tgtEl>
                                        <p:attrNameLst>
                                          <p:attrName>ppt_w</p:attrName>
                                        </p:attrNameLst>
                                      </p:cBhvr>
                                      <p:tavLst>
                                        <p:tav tm="0">
                                          <p:val>
                                            <p:fltVal val="0"/>
                                          </p:val>
                                        </p:tav>
                                        <p:tav tm="100000">
                                          <p:val>
                                            <p:strVal val="#ppt_w"/>
                                          </p:val>
                                        </p:tav>
                                      </p:tavLst>
                                    </p:anim>
                                    <p:anim calcmode="lin" valueType="num">
                                      <p:cBhvr>
                                        <p:cTn id="119" dur="500" fill="hold"/>
                                        <p:tgtEl>
                                          <p:spTgt spid="48"/>
                                        </p:tgtEl>
                                        <p:attrNameLst>
                                          <p:attrName>ppt_h</p:attrName>
                                        </p:attrNameLst>
                                      </p:cBhvr>
                                      <p:tavLst>
                                        <p:tav tm="0">
                                          <p:val>
                                            <p:fltVal val="0"/>
                                          </p:val>
                                        </p:tav>
                                        <p:tav tm="100000">
                                          <p:val>
                                            <p:strVal val="#ppt_h"/>
                                          </p:val>
                                        </p:tav>
                                      </p:tavLst>
                                    </p:anim>
                                    <p:animEffect transition="in" filter="fade">
                                      <p:cBhvr>
                                        <p:cTn id="12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p:bldP spid="11" grpId="0"/>
      <p:bldP spid="12" grpId="0" animBg="1"/>
      <p:bldP spid="13" grpId="0" animBg="1"/>
      <p:bldP spid="14" grpId="0" animBg="1"/>
      <p:bldP spid="27" grpId="0" animBg="1"/>
      <p:bldP spid="28" grpId="0" animBg="1"/>
      <p:bldP spid="29" grpId="0" animBg="1"/>
      <p:bldP spid="30" grpId="0" animBg="1"/>
      <p:bldP spid="31" grpId="0" animBg="1"/>
      <p:bldP spid="32" grpId="0" animBg="1"/>
      <p:bldP spid="33" grpId="0" animBg="1"/>
      <p:bldP spid="36" grpId="0" animBg="1"/>
      <p:bldP spid="37" grpId="0" animBg="1"/>
      <p:bldP spid="38" grpId="0" animBg="1"/>
      <p:bldP spid="39" grpId="0" animBg="1"/>
      <p:bldP spid="45" grpId="0" animBg="1"/>
      <p:bldP spid="46" grpId="0" animBg="1"/>
      <p:bldP spid="47" grpId="0" animBg="1"/>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ECD3-D078-20C8-AE51-787CC02729B1}"/>
              </a:ext>
            </a:extLst>
          </p:cNvPr>
          <p:cNvSpPr>
            <a:spLocks noGrp="1"/>
          </p:cNvSpPr>
          <p:nvPr>
            <p:ph type="title"/>
          </p:nvPr>
        </p:nvSpPr>
        <p:spPr/>
        <p:txBody>
          <a:bodyPr/>
          <a:lstStyle/>
          <a:p>
            <a:r>
              <a:rPr lang="en-US" dirty="0"/>
              <a:t>Update</a:t>
            </a:r>
            <a:endParaRPr lang="en-IN" dirty="0"/>
          </a:p>
        </p:txBody>
      </p:sp>
      <p:sp>
        <p:nvSpPr>
          <p:cNvPr id="4" name="Content Placeholder 2">
            <a:extLst>
              <a:ext uri="{FF2B5EF4-FFF2-40B4-BE49-F238E27FC236}">
                <a16:creationId xmlns:a16="http://schemas.microsoft.com/office/drawing/2014/main" id="{E39CD664-6236-6FDE-D28B-754DAD55A2E2}"/>
              </a:ext>
            </a:extLst>
          </p:cNvPr>
          <p:cNvSpPr>
            <a:spLocks noGrp="1"/>
          </p:cNvSpPr>
          <p:nvPr>
            <p:ph idx="1"/>
          </p:nvPr>
        </p:nvSpPr>
        <p:spPr>
          <a:xfrm>
            <a:off x="131180" y="863444"/>
            <a:ext cx="9614697" cy="5590565"/>
          </a:xfrm>
        </p:spPr>
        <p:txBody>
          <a:bodyPr/>
          <a:lstStyle/>
          <a:p>
            <a:r>
              <a:rPr lang="en-US" dirty="0"/>
              <a:t>The UPDATE statement is used to </a:t>
            </a:r>
            <a:r>
              <a:rPr lang="en-US" b="1" dirty="0">
                <a:solidFill>
                  <a:srgbClr val="C00000"/>
                </a:solidFill>
              </a:rPr>
              <a:t>modify the existing records </a:t>
            </a:r>
            <a:r>
              <a:rPr lang="en-US" dirty="0"/>
              <a:t>in a table.</a:t>
            </a:r>
          </a:p>
          <a:p>
            <a:endParaRPr lang="en-IN" dirty="0"/>
          </a:p>
        </p:txBody>
      </p:sp>
      <p:sp>
        <p:nvSpPr>
          <p:cNvPr id="15" name="TextBox 14">
            <a:extLst>
              <a:ext uri="{FF2B5EF4-FFF2-40B4-BE49-F238E27FC236}">
                <a16:creationId xmlns:a16="http://schemas.microsoft.com/office/drawing/2014/main" id="{E0104CF3-52F9-3614-3CBE-38B2AD5081C8}"/>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61243D21-2FBD-3016-3CD4-ECFCB624F02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9866B6B-04DD-E10F-114F-76D8AC4E662A}"/>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CA9A1488-4C8B-631B-BF7F-DF935EEC4A98}"/>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FDE550D7-BFA6-6BDF-F914-EE21DFCC3B78}"/>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4080067E-AE22-960F-84F2-4A88944D6FEE}"/>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3666E2BF-1267-DE93-BA82-A1CCFD638B1C}"/>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97E23088-743C-3648-614C-D88BA6B0C40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A593FA0-5A82-FBC8-5FFA-E8AFF4E2EB2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7E40734F-5811-1946-5ADB-1AA4AF69CA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609B0E8E-579E-4410-6ABB-D988C200B0C0}"/>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85698175-ED63-8212-5911-AE6C67A1B21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DCDC2115-67E8-05AA-61B5-5664E1A3F722}"/>
              </a:ext>
            </a:extLst>
          </p:cNvPr>
          <p:cNvSpPr/>
          <p:nvPr/>
        </p:nvSpPr>
        <p:spPr>
          <a:xfrm>
            <a:off x="608647" y="1798968"/>
            <a:ext cx="607695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CA5554B-0137-0FB5-A550-0426AF72C51A}"/>
              </a:ext>
            </a:extLst>
          </p:cNvPr>
          <p:cNvSpPr/>
          <p:nvPr/>
        </p:nvSpPr>
        <p:spPr>
          <a:xfrm>
            <a:off x="695945" y="200076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6" name="Rectangle 5">
            <a:extLst>
              <a:ext uri="{FF2B5EF4-FFF2-40B4-BE49-F238E27FC236}">
                <a16:creationId xmlns:a16="http://schemas.microsoft.com/office/drawing/2014/main" id="{01D85676-F728-E2B7-8AB2-E31792D6C112}"/>
              </a:ext>
            </a:extLst>
          </p:cNvPr>
          <p:cNvSpPr/>
          <p:nvPr/>
        </p:nvSpPr>
        <p:spPr>
          <a:xfrm>
            <a:off x="719756" y="2563851"/>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7" name="Rectangle 6">
            <a:extLst>
              <a:ext uri="{FF2B5EF4-FFF2-40B4-BE49-F238E27FC236}">
                <a16:creationId xmlns:a16="http://schemas.microsoft.com/office/drawing/2014/main" id="{B2223FB2-9871-878A-659D-0C8421AFDD21}"/>
              </a:ext>
            </a:extLst>
          </p:cNvPr>
          <p:cNvSpPr/>
          <p:nvPr/>
        </p:nvSpPr>
        <p:spPr>
          <a:xfrm>
            <a:off x="1800707" y="2000743"/>
            <a:ext cx="13034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0ECA3A9F-CAC4-7AEA-5FEA-E93BF5135960}"/>
              </a:ext>
            </a:extLst>
          </p:cNvPr>
          <p:cNvSpPr/>
          <p:nvPr/>
        </p:nvSpPr>
        <p:spPr>
          <a:xfrm>
            <a:off x="5820798" y="254785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Rectangle 8">
            <a:extLst>
              <a:ext uri="{FF2B5EF4-FFF2-40B4-BE49-F238E27FC236}">
                <a16:creationId xmlns:a16="http://schemas.microsoft.com/office/drawing/2014/main" id="{848FC63A-AFCF-3F4C-80E2-784C88276FE1}"/>
              </a:ext>
            </a:extLst>
          </p:cNvPr>
          <p:cNvSpPr/>
          <p:nvPr/>
        </p:nvSpPr>
        <p:spPr>
          <a:xfrm>
            <a:off x="3513622" y="25636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21EB5B67-4064-5F4A-A131-774E96CF0573}"/>
              </a:ext>
            </a:extLst>
          </p:cNvPr>
          <p:cNvSpPr txBox="1"/>
          <p:nvPr/>
        </p:nvSpPr>
        <p:spPr>
          <a:xfrm>
            <a:off x="322897" y="1449998"/>
            <a:ext cx="1035152" cy="369332"/>
          </a:xfrm>
          <a:prstGeom prst="rect">
            <a:avLst/>
          </a:prstGeom>
          <a:noFill/>
        </p:spPr>
        <p:txBody>
          <a:bodyPr wrap="square" rtlCol="0">
            <a:spAutoFit/>
          </a:bodyPr>
          <a:lstStyle/>
          <a:p>
            <a:r>
              <a:rPr lang="en-US" b="1" u="sng" dirty="0"/>
              <a:t>Syntax</a:t>
            </a:r>
          </a:p>
        </p:txBody>
      </p:sp>
      <p:sp>
        <p:nvSpPr>
          <p:cNvPr id="11" name="TextBox 10">
            <a:extLst>
              <a:ext uri="{FF2B5EF4-FFF2-40B4-BE49-F238E27FC236}">
                <a16:creationId xmlns:a16="http://schemas.microsoft.com/office/drawing/2014/main" id="{48B670DF-FAE1-BDD0-B2BD-A8E3B5DEB486}"/>
              </a:ext>
            </a:extLst>
          </p:cNvPr>
          <p:cNvSpPr txBox="1"/>
          <p:nvPr/>
        </p:nvSpPr>
        <p:spPr>
          <a:xfrm>
            <a:off x="322897" y="3888398"/>
            <a:ext cx="6076950" cy="369332"/>
          </a:xfrm>
          <a:prstGeom prst="rect">
            <a:avLst/>
          </a:prstGeom>
          <a:noFill/>
        </p:spPr>
        <p:txBody>
          <a:bodyPr wrap="square" rtlCol="0">
            <a:spAutoFit/>
          </a:bodyPr>
          <a:lstStyle/>
          <a:p>
            <a:r>
              <a:rPr lang="en-US" b="1" u="sng" dirty="0"/>
              <a:t>E.g. Change the name to Darshan where name is NULL</a:t>
            </a:r>
          </a:p>
        </p:txBody>
      </p:sp>
      <p:sp>
        <p:nvSpPr>
          <p:cNvPr id="12" name="Rectangle 11">
            <a:extLst>
              <a:ext uri="{FF2B5EF4-FFF2-40B4-BE49-F238E27FC236}">
                <a16:creationId xmlns:a16="http://schemas.microsoft.com/office/drawing/2014/main" id="{1A503EC6-D1E0-54E0-616F-710DDB59A854}"/>
              </a:ext>
            </a:extLst>
          </p:cNvPr>
          <p:cNvSpPr/>
          <p:nvPr/>
        </p:nvSpPr>
        <p:spPr>
          <a:xfrm>
            <a:off x="1460207" y="2563643"/>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Column1=value1</a:t>
            </a:r>
            <a:endParaRPr lang="en-US" dirty="0">
              <a:ln w="0"/>
              <a:solidFill>
                <a:schemeClr val="tx1"/>
              </a:solidFill>
            </a:endParaRPr>
          </a:p>
        </p:txBody>
      </p:sp>
      <p:sp>
        <p:nvSpPr>
          <p:cNvPr id="13" name="Rectangle 12">
            <a:extLst>
              <a:ext uri="{FF2B5EF4-FFF2-40B4-BE49-F238E27FC236}">
                <a16:creationId xmlns:a16="http://schemas.microsoft.com/office/drawing/2014/main" id="{67995D57-B5DB-A3BE-4555-3C272B5EA714}"/>
              </a:ext>
            </a:extLst>
          </p:cNvPr>
          <p:cNvSpPr/>
          <p:nvPr/>
        </p:nvSpPr>
        <p:spPr>
          <a:xfrm>
            <a:off x="3774260" y="2547858"/>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Column2=value2</a:t>
            </a:r>
            <a:endParaRPr lang="en-US" dirty="0">
              <a:ln w="0"/>
              <a:solidFill>
                <a:schemeClr val="tx1"/>
              </a:solidFill>
            </a:endParaRPr>
          </a:p>
        </p:txBody>
      </p:sp>
      <p:sp>
        <p:nvSpPr>
          <p:cNvPr id="14" name="Rectangle 13">
            <a:extLst>
              <a:ext uri="{FF2B5EF4-FFF2-40B4-BE49-F238E27FC236}">
                <a16:creationId xmlns:a16="http://schemas.microsoft.com/office/drawing/2014/main" id="{1805F96E-4092-C7A9-C419-454FA0D60B64}"/>
              </a:ext>
            </a:extLst>
          </p:cNvPr>
          <p:cNvSpPr/>
          <p:nvPr/>
        </p:nvSpPr>
        <p:spPr>
          <a:xfrm>
            <a:off x="6124336" y="2731077"/>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7" name="Rectangle 26">
            <a:extLst>
              <a:ext uri="{FF2B5EF4-FFF2-40B4-BE49-F238E27FC236}">
                <a16:creationId xmlns:a16="http://schemas.microsoft.com/office/drawing/2014/main" id="{CE9CC036-59B6-DF7A-630A-16B3F408ED99}"/>
              </a:ext>
            </a:extLst>
          </p:cNvPr>
          <p:cNvSpPr/>
          <p:nvPr/>
        </p:nvSpPr>
        <p:spPr>
          <a:xfrm>
            <a:off x="3170345" y="3122199"/>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F1C6B711-ED3B-8FFA-CC2E-0EAAE77956F2}"/>
              </a:ext>
            </a:extLst>
          </p:cNvPr>
          <p:cNvSpPr/>
          <p:nvPr/>
        </p:nvSpPr>
        <p:spPr>
          <a:xfrm>
            <a:off x="1807710" y="312229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9" name="Rectangle 28">
            <a:extLst>
              <a:ext uri="{FF2B5EF4-FFF2-40B4-BE49-F238E27FC236}">
                <a16:creationId xmlns:a16="http://schemas.microsoft.com/office/drawing/2014/main" id="{E6897F4E-97EC-E4A5-B2A4-8B90473C0D1C}"/>
              </a:ext>
            </a:extLst>
          </p:cNvPr>
          <p:cNvSpPr/>
          <p:nvPr/>
        </p:nvSpPr>
        <p:spPr>
          <a:xfrm>
            <a:off x="729762" y="313241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30" name="Rectangle 29">
            <a:extLst>
              <a:ext uri="{FF2B5EF4-FFF2-40B4-BE49-F238E27FC236}">
                <a16:creationId xmlns:a16="http://schemas.microsoft.com/office/drawing/2014/main" id="{B4C3F7CD-CD65-16D3-ABC9-19BC91FDEC54}"/>
              </a:ext>
            </a:extLst>
          </p:cNvPr>
          <p:cNvSpPr/>
          <p:nvPr/>
        </p:nvSpPr>
        <p:spPr>
          <a:xfrm>
            <a:off x="576838" y="4269425"/>
            <a:ext cx="6076950" cy="193216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CD64AD17-D285-B067-F00D-AAFF8CEF65D8}"/>
              </a:ext>
            </a:extLst>
          </p:cNvPr>
          <p:cNvSpPr/>
          <p:nvPr/>
        </p:nvSpPr>
        <p:spPr>
          <a:xfrm>
            <a:off x="695945" y="444402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32" name="Rectangle 31">
            <a:extLst>
              <a:ext uri="{FF2B5EF4-FFF2-40B4-BE49-F238E27FC236}">
                <a16:creationId xmlns:a16="http://schemas.microsoft.com/office/drawing/2014/main" id="{8A642621-8E50-AB95-ECF6-D38C55736071}"/>
              </a:ext>
            </a:extLst>
          </p:cNvPr>
          <p:cNvSpPr/>
          <p:nvPr/>
        </p:nvSpPr>
        <p:spPr>
          <a:xfrm>
            <a:off x="719756" y="5007116"/>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33" name="Rectangle 32">
            <a:extLst>
              <a:ext uri="{FF2B5EF4-FFF2-40B4-BE49-F238E27FC236}">
                <a16:creationId xmlns:a16="http://schemas.microsoft.com/office/drawing/2014/main" id="{3822B63D-D561-DDD0-9382-1D8C58B37833}"/>
              </a:ext>
            </a:extLst>
          </p:cNvPr>
          <p:cNvSpPr/>
          <p:nvPr/>
        </p:nvSpPr>
        <p:spPr>
          <a:xfrm>
            <a:off x="1800707" y="4444008"/>
            <a:ext cx="10748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35" name="Rectangle 34">
            <a:extLst>
              <a:ext uri="{FF2B5EF4-FFF2-40B4-BE49-F238E27FC236}">
                <a16:creationId xmlns:a16="http://schemas.microsoft.com/office/drawing/2014/main" id="{228A7E8B-954D-EA26-2F4E-7E81BE650218}"/>
              </a:ext>
            </a:extLst>
          </p:cNvPr>
          <p:cNvSpPr/>
          <p:nvPr/>
        </p:nvSpPr>
        <p:spPr>
          <a:xfrm>
            <a:off x="1460206" y="5006908"/>
            <a:ext cx="20477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Name=</a:t>
            </a:r>
            <a:r>
              <a:rPr lang="en-US" dirty="0">
                <a:solidFill>
                  <a:srgbClr val="FF0000"/>
                </a:solidFill>
              </a:rPr>
              <a:t>'Darshan'</a:t>
            </a:r>
          </a:p>
        </p:txBody>
      </p:sp>
      <p:sp>
        <p:nvSpPr>
          <p:cNvPr id="37" name="Rectangle 36">
            <a:extLst>
              <a:ext uri="{FF2B5EF4-FFF2-40B4-BE49-F238E27FC236}">
                <a16:creationId xmlns:a16="http://schemas.microsoft.com/office/drawing/2014/main" id="{8727EAB6-1A6F-E871-AB40-3404C14225B8}"/>
              </a:ext>
            </a:extLst>
          </p:cNvPr>
          <p:cNvSpPr/>
          <p:nvPr/>
        </p:nvSpPr>
        <p:spPr>
          <a:xfrm>
            <a:off x="4070827" y="5568998"/>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8" name="Rectangle 37">
            <a:extLst>
              <a:ext uri="{FF2B5EF4-FFF2-40B4-BE49-F238E27FC236}">
                <a16:creationId xmlns:a16="http://schemas.microsoft.com/office/drawing/2014/main" id="{99807442-3B20-5AAA-732B-FFD7A9F3A3AF}"/>
              </a:ext>
            </a:extLst>
          </p:cNvPr>
          <p:cNvSpPr/>
          <p:nvPr/>
        </p:nvSpPr>
        <p:spPr>
          <a:xfrm>
            <a:off x="1807711" y="556555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Name</a:t>
            </a:r>
          </a:p>
        </p:txBody>
      </p:sp>
      <p:sp>
        <p:nvSpPr>
          <p:cNvPr id="39" name="Rectangle 38">
            <a:extLst>
              <a:ext uri="{FF2B5EF4-FFF2-40B4-BE49-F238E27FC236}">
                <a16:creationId xmlns:a16="http://schemas.microsoft.com/office/drawing/2014/main" id="{BD4E20AC-2B17-6F52-7D7E-B257291D116E}"/>
              </a:ext>
            </a:extLst>
          </p:cNvPr>
          <p:cNvSpPr/>
          <p:nvPr/>
        </p:nvSpPr>
        <p:spPr>
          <a:xfrm>
            <a:off x="729762" y="557568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40" name="Content Placeholder 11">
            <a:extLst>
              <a:ext uri="{FF2B5EF4-FFF2-40B4-BE49-F238E27FC236}">
                <a16:creationId xmlns:a16="http://schemas.microsoft.com/office/drawing/2014/main" id="{6F19B963-8E95-4868-A164-157D0568FB20}"/>
              </a:ext>
            </a:extLst>
          </p:cNvPr>
          <p:cNvGraphicFramePr>
            <a:graphicFrameLocks/>
          </p:cNvGraphicFramePr>
          <p:nvPr/>
        </p:nvGraphicFramePr>
        <p:xfrm>
          <a:off x="6910987" y="158677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4"/>
                  </a:ext>
                </a:extLst>
              </a:tr>
            </a:tbl>
          </a:graphicData>
        </a:graphic>
      </p:graphicFrame>
      <p:graphicFrame>
        <p:nvGraphicFramePr>
          <p:cNvPr id="41" name="Content Placeholder 11">
            <a:extLst>
              <a:ext uri="{FF2B5EF4-FFF2-40B4-BE49-F238E27FC236}">
                <a16:creationId xmlns:a16="http://schemas.microsoft.com/office/drawing/2014/main" id="{6B3CDE31-177F-DA5D-BB6F-273679A5298A}"/>
              </a:ext>
            </a:extLst>
          </p:cNvPr>
          <p:cNvGraphicFramePr>
            <a:graphicFrameLocks/>
          </p:cNvGraphicFramePr>
          <p:nvPr/>
        </p:nvGraphicFramePr>
        <p:xfrm>
          <a:off x="6910987" y="405920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Darshan</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5</a:t>
                      </a:r>
                    </a:p>
                  </a:txBody>
                  <a:tcPr marL="72000" marR="9525" marT="9525" marB="0" anchor="ctr"/>
                </a:tc>
                <a:extLst>
                  <a:ext uri="{0D108BD9-81ED-4DB2-BD59-A6C34878D82A}">
                    <a16:rowId xmlns:a16="http://schemas.microsoft.com/office/drawing/2014/main" val="10004"/>
                  </a:ext>
                </a:extLst>
              </a:tr>
            </a:tbl>
          </a:graphicData>
        </a:graphic>
      </p:graphicFrame>
      <p:pic>
        <p:nvPicPr>
          <p:cNvPr id="42" name="Picture 41">
            <a:extLst>
              <a:ext uri="{FF2B5EF4-FFF2-40B4-BE49-F238E27FC236}">
                <a16:creationId xmlns:a16="http://schemas.microsoft.com/office/drawing/2014/main" id="{388FE475-68FB-78D5-CBB2-3A53E1ED6E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a:off x="7693983" y="3497137"/>
            <a:ext cx="521985" cy="471155"/>
          </a:xfrm>
          <a:prstGeom prst="rect">
            <a:avLst/>
          </a:prstGeom>
          <a:noFill/>
          <a:ln>
            <a:noFill/>
          </a:ln>
        </p:spPr>
      </p:pic>
      <p:sp>
        <p:nvSpPr>
          <p:cNvPr id="43" name="Rectangle 42">
            <a:extLst>
              <a:ext uri="{FF2B5EF4-FFF2-40B4-BE49-F238E27FC236}">
                <a16:creationId xmlns:a16="http://schemas.microsoft.com/office/drawing/2014/main" id="{9F480494-B378-C0E7-CA5B-614F1D1D156F}"/>
              </a:ext>
            </a:extLst>
          </p:cNvPr>
          <p:cNvSpPr/>
          <p:nvPr/>
        </p:nvSpPr>
        <p:spPr>
          <a:xfrm>
            <a:off x="7554978" y="5495395"/>
            <a:ext cx="762000"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2F7F38A-B988-12DB-0A9F-1446136EBDCF}"/>
              </a:ext>
            </a:extLst>
          </p:cNvPr>
          <p:cNvSpPr/>
          <p:nvPr/>
        </p:nvSpPr>
        <p:spPr>
          <a:xfrm>
            <a:off x="7554978" y="3005057"/>
            <a:ext cx="762000"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A9FD69B-19C9-5A91-58DF-069A95F1BE5B}"/>
              </a:ext>
            </a:extLst>
          </p:cNvPr>
          <p:cNvSpPr/>
          <p:nvPr/>
        </p:nvSpPr>
        <p:spPr>
          <a:xfrm>
            <a:off x="2885659" y="5565558"/>
            <a:ext cx="109825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800" dirty="0">
                <a:solidFill>
                  <a:srgbClr val="808080"/>
                </a:solidFill>
                <a:latin typeface="Consolas" panose="020B0609020204030204" pitchFamily="49" charset="0"/>
              </a:rPr>
              <a:t>IS</a:t>
            </a:r>
            <a:r>
              <a:rPr lang="en-IN" sz="1800" dirty="0">
                <a:solidFill>
                  <a:srgbClr val="000000"/>
                </a:solidFill>
                <a:latin typeface="Consolas" panose="020B0609020204030204" pitchFamily="49" charset="0"/>
              </a:rPr>
              <a:t> </a:t>
            </a:r>
            <a:r>
              <a:rPr lang="en-IN" sz="1800" dirty="0">
                <a:solidFill>
                  <a:srgbClr val="808080"/>
                </a:solidFill>
                <a:latin typeface="Consolas" panose="020B0609020204030204" pitchFamily="49" charset="0"/>
              </a:rPr>
              <a:t>NULL</a:t>
            </a:r>
            <a:endParaRPr lang="en-US" dirty="0">
              <a:ln w="0"/>
              <a:solidFill>
                <a:schemeClr val="tx1"/>
              </a:solidFill>
            </a:endParaRPr>
          </a:p>
        </p:txBody>
      </p:sp>
      <p:sp>
        <p:nvSpPr>
          <p:cNvPr id="50" name="Rectangle 49">
            <a:extLst>
              <a:ext uri="{FF2B5EF4-FFF2-40B4-BE49-F238E27FC236}">
                <a16:creationId xmlns:a16="http://schemas.microsoft.com/office/drawing/2014/main" id="{3E73B37F-ECF9-7AA3-9C0C-EC91B7DD1617}"/>
              </a:ext>
            </a:extLst>
          </p:cNvPr>
          <p:cNvSpPr/>
          <p:nvPr/>
        </p:nvSpPr>
        <p:spPr>
          <a:xfrm>
            <a:off x="8143320" y="3510127"/>
            <a:ext cx="1579418"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NULL to Value</a:t>
            </a:r>
          </a:p>
        </p:txBody>
      </p:sp>
    </p:spTree>
    <p:extLst>
      <p:ext uri="{BB962C8B-B14F-4D97-AF65-F5344CB8AC3E}">
        <p14:creationId xmlns:p14="http://schemas.microsoft.com/office/powerpoint/2010/main" val="352508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up)">
                                      <p:cBhvr>
                                        <p:cTn id="45" dur="500"/>
                                        <p:tgtEl>
                                          <p:spTgt spid="50"/>
                                        </p:tgtEl>
                                      </p:cBhvr>
                                    </p:animEffect>
                                  </p:childTnLst>
                                </p:cTn>
                              </p:par>
                              <p:par>
                                <p:cTn id="46" presetID="22" presetClass="entr" presetSubtype="1"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500"/>
                                        <p:tgtEl>
                                          <p:spTgt spid="42"/>
                                        </p:tgtEl>
                                      </p:cBhvr>
                                    </p:animEffect>
                                  </p:childTnLst>
                                </p:cTn>
                              </p:par>
                              <p:par>
                                <p:cTn id="49" presetID="22" presetClass="entr" presetSubtype="1"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up)">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animBg="1"/>
      <p:bldP spid="31" grpId="0" animBg="1"/>
      <p:bldP spid="32" grpId="0" animBg="1"/>
      <p:bldP spid="33" grpId="0" animBg="1"/>
      <p:bldP spid="35" grpId="0" animBg="1"/>
      <p:bldP spid="37" grpId="0" animBg="1"/>
      <p:bldP spid="38" grpId="0" animBg="1"/>
      <p:bldP spid="39" grpId="0" animBg="1"/>
      <p:bldP spid="43" grpId="0" animBg="1"/>
      <p:bldP spid="44" grpId="0" animBg="1"/>
      <p:bldP spid="49" grpId="0" animBg="1"/>
      <p:bldP spid="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ECD3-D078-20C8-AE51-787CC02729B1}"/>
              </a:ext>
            </a:extLst>
          </p:cNvPr>
          <p:cNvSpPr>
            <a:spLocks noGrp="1"/>
          </p:cNvSpPr>
          <p:nvPr>
            <p:ph type="title"/>
          </p:nvPr>
        </p:nvSpPr>
        <p:spPr/>
        <p:txBody>
          <a:bodyPr/>
          <a:lstStyle/>
          <a:p>
            <a:r>
              <a:rPr lang="en-US" dirty="0"/>
              <a:t>Update</a:t>
            </a:r>
            <a:endParaRPr lang="en-IN" dirty="0"/>
          </a:p>
        </p:txBody>
      </p:sp>
      <p:sp>
        <p:nvSpPr>
          <p:cNvPr id="4" name="Content Placeholder 2">
            <a:extLst>
              <a:ext uri="{FF2B5EF4-FFF2-40B4-BE49-F238E27FC236}">
                <a16:creationId xmlns:a16="http://schemas.microsoft.com/office/drawing/2014/main" id="{E39CD664-6236-6FDE-D28B-754DAD55A2E2}"/>
              </a:ext>
            </a:extLst>
          </p:cNvPr>
          <p:cNvSpPr>
            <a:spLocks noGrp="1"/>
          </p:cNvSpPr>
          <p:nvPr>
            <p:ph idx="1"/>
          </p:nvPr>
        </p:nvSpPr>
        <p:spPr>
          <a:xfrm>
            <a:off x="131180" y="863444"/>
            <a:ext cx="9614697" cy="5590565"/>
          </a:xfrm>
        </p:spPr>
        <p:txBody>
          <a:bodyPr/>
          <a:lstStyle/>
          <a:p>
            <a:r>
              <a:rPr lang="en-US" dirty="0"/>
              <a:t>The UPDATE statement is used to </a:t>
            </a:r>
            <a:r>
              <a:rPr lang="en-US" b="1" dirty="0">
                <a:solidFill>
                  <a:srgbClr val="C00000"/>
                </a:solidFill>
              </a:rPr>
              <a:t>modify the existing records </a:t>
            </a:r>
            <a:r>
              <a:rPr lang="en-US" dirty="0"/>
              <a:t>in a table.</a:t>
            </a:r>
          </a:p>
          <a:p>
            <a:endParaRPr lang="en-IN" dirty="0"/>
          </a:p>
        </p:txBody>
      </p:sp>
      <p:sp>
        <p:nvSpPr>
          <p:cNvPr id="15" name="TextBox 14">
            <a:extLst>
              <a:ext uri="{FF2B5EF4-FFF2-40B4-BE49-F238E27FC236}">
                <a16:creationId xmlns:a16="http://schemas.microsoft.com/office/drawing/2014/main" id="{E0104CF3-52F9-3614-3CBE-38B2AD5081C8}"/>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61243D21-2FBD-3016-3CD4-ECFCB624F02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9866B6B-04DD-E10F-114F-76D8AC4E662A}"/>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CA9A1488-4C8B-631B-BF7F-DF935EEC4A98}"/>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FDE550D7-BFA6-6BDF-F914-EE21DFCC3B78}"/>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4080067E-AE22-960F-84F2-4A88944D6FEE}"/>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3666E2BF-1267-DE93-BA82-A1CCFD638B1C}"/>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97E23088-743C-3648-614C-D88BA6B0C40A}"/>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0A593FA0-5A82-FBC8-5FFA-E8AFF4E2EB2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7E40734F-5811-1946-5ADB-1AA4AF69CA93}"/>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609B0E8E-579E-4410-6ABB-D988C200B0C0}"/>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85698175-ED63-8212-5911-AE6C67A1B21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DCDC2115-67E8-05AA-61B5-5664E1A3F722}"/>
              </a:ext>
            </a:extLst>
          </p:cNvPr>
          <p:cNvSpPr/>
          <p:nvPr/>
        </p:nvSpPr>
        <p:spPr>
          <a:xfrm>
            <a:off x="608647" y="1798968"/>
            <a:ext cx="607695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8CA5554B-0137-0FB5-A550-0426AF72C51A}"/>
              </a:ext>
            </a:extLst>
          </p:cNvPr>
          <p:cNvSpPr/>
          <p:nvPr/>
        </p:nvSpPr>
        <p:spPr>
          <a:xfrm>
            <a:off x="695945" y="200076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6" name="Rectangle 5">
            <a:extLst>
              <a:ext uri="{FF2B5EF4-FFF2-40B4-BE49-F238E27FC236}">
                <a16:creationId xmlns:a16="http://schemas.microsoft.com/office/drawing/2014/main" id="{01D85676-F728-E2B7-8AB2-E31792D6C112}"/>
              </a:ext>
            </a:extLst>
          </p:cNvPr>
          <p:cNvSpPr/>
          <p:nvPr/>
        </p:nvSpPr>
        <p:spPr>
          <a:xfrm>
            <a:off x="719756" y="2563851"/>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7" name="Rectangle 6">
            <a:extLst>
              <a:ext uri="{FF2B5EF4-FFF2-40B4-BE49-F238E27FC236}">
                <a16:creationId xmlns:a16="http://schemas.microsoft.com/office/drawing/2014/main" id="{B2223FB2-9871-878A-659D-0C8421AFDD21}"/>
              </a:ext>
            </a:extLst>
          </p:cNvPr>
          <p:cNvSpPr/>
          <p:nvPr/>
        </p:nvSpPr>
        <p:spPr>
          <a:xfrm>
            <a:off x="1800707" y="2000743"/>
            <a:ext cx="13034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0ECA3A9F-CAC4-7AEA-5FEA-E93BF5135960}"/>
              </a:ext>
            </a:extLst>
          </p:cNvPr>
          <p:cNvSpPr/>
          <p:nvPr/>
        </p:nvSpPr>
        <p:spPr>
          <a:xfrm>
            <a:off x="5820798" y="2547858"/>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Rectangle 8">
            <a:extLst>
              <a:ext uri="{FF2B5EF4-FFF2-40B4-BE49-F238E27FC236}">
                <a16:creationId xmlns:a16="http://schemas.microsoft.com/office/drawing/2014/main" id="{848FC63A-AFCF-3F4C-80E2-784C88276FE1}"/>
              </a:ext>
            </a:extLst>
          </p:cNvPr>
          <p:cNvSpPr/>
          <p:nvPr/>
        </p:nvSpPr>
        <p:spPr>
          <a:xfrm>
            <a:off x="3513622" y="2563643"/>
            <a:ext cx="15894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21EB5B67-4064-5F4A-A131-774E96CF0573}"/>
              </a:ext>
            </a:extLst>
          </p:cNvPr>
          <p:cNvSpPr txBox="1"/>
          <p:nvPr/>
        </p:nvSpPr>
        <p:spPr>
          <a:xfrm>
            <a:off x="322897" y="1449998"/>
            <a:ext cx="1035152" cy="369332"/>
          </a:xfrm>
          <a:prstGeom prst="rect">
            <a:avLst/>
          </a:prstGeom>
          <a:noFill/>
        </p:spPr>
        <p:txBody>
          <a:bodyPr wrap="square" rtlCol="0">
            <a:spAutoFit/>
          </a:bodyPr>
          <a:lstStyle/>
          <a:p>
            <a:r>
              <a:rPr lang="en-US" b="1" u="sng" dirty="0"/>
              <a:t>Syntax</a:t>
            </a:r>
          </a:p>
        </p:txBody>
      </p:sp>
      <p:sp>
        <p:nvSpPr>
          <p:cNvPr id="11" name="TextBox 10">
            <a:extLst>
              <a:ext uri="{FF2B5EF4-FFF2-40B4-BE49-F238E27FC236}">
                <a16:creationId xmlns:a16="http://schemas.microsoft.com/office/drawing/2014/main" id="{48B670DF-FAE1-BDD0-B2BD-A8E3B5DEB486}"/>
              </a:ext>
            </a:extLst>
          </p:cNvPr>
          <p:cNvSpPr txBox="1"/>
          <p:nvPr/>
        </p:nvSpPr>
        <p:spPr>
          <a:xfrm>
            <a:off x="322897" y="3888398"/>
            <a:ext cx="6076950" cy="369332"/>
          </a:xfrm>
          <a:prstGeom prst="rect">
            <a:avLst/>
          </a:prstGeom>
          <a:noFill/>
        </p:spPr>
        <p:txBody>
          <a:bodyPr wrap="square" rtlCol="0">
            <a:spAutoFit/>
          </a:bodyPr>
          <a:lstStyle/>
          <a:p>
            <a:r>
              <a:rPr lang="en-US" b="1" u="sng" dirty="0"/>
              <a:t>E.g. Change the SPI of roll no 103 to NULL</a:t>
            </a:r>
          </a:p>
        </p:txBody>
      </p:sp>
      <p:sp>
        <p:nvSpPr>
          <p:cNvPr id="12" name="Rectangle 11">
            <a:extLst>
              <a:ext uri="{FF2B5EF4-FFF2-40B4-BE49-F238E27FC236}">
                <a16:creationId xmlns:a16="http://schemas.microsoft.com/office/drawing/2014/main" id="{1A503EC6-D1E0-54E0-616F-710DDB59A854}"/>
              </a:ext>
            </a:extLst>
          </p:cNvPr>
          <p:cNvSpPr/>
          <p:nvPr/>
        </p:nvSpPr>
        <p:spPr>
          <a:xfrm>
            <a:off x="1460207" y="2563643"/>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Column1=value1</a:t>
            </a:r>
            <a:endParaRPr lang="en-US" dirty="0">
              <a:ln w="0"/>
              <a:solidFill>
                <a:schemeClr val="tx1"/>
              </a:solidFill>
            </a:endParaRPr>
          </a:p>
        </p:txBody>
      </p:sp>
      <p:sp>
        <p:nvSpPr>
          <p:cNvPr id="13" name="Rectangle 12">
            <a:extLst>
              <a:ext uri="{FF2B5EF4-FFF2-40B4-BE49-F238E27FC236}">
                <a16:creationId xmlns:a16="http://schemas.microsoft.com/office/drawing/2014/main" id="{67995D57-B5DB-A3BE-4555-3C272B5EA714}"/>
              </a:ext>
            </a:extLst>
          </p:cNvPr>
          <p:cNvSpPr/>
          <p:nvPr/>
        </p:nvSpPr>
        <p:spPr>
          <a:xfrm>
            <a:off x="3774260" y="2547858"/>
            <a:ext cx="194496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Column2=value2</a:t>
            </a:r>
            <a:endParaRPr lang="en-US" dirty="0">
              <a:ln w="0"/>
              <a:solidFill>
                <a:schemeClr val="tx1"/>
              </a:solidFill>
            </a:endParaRPr>
          </a:p>
        </p:txBody>
      </p:sp>
      <p:sp>
        <p:nvSpPr>
          <p:cNvPr id="14" name="Rectangle 13">
            <a:extLst>
              <a:ext uri="{FF2B5EF4-FFF2-40B4-BE49-F238E27FC236}">
                <a16:creationId xmlns:a16="http://schemas.microsoft.com/office/drawing/2014/main" id="{1805F96E-4092-C7A9-C419-454FA0D60B64}"/>
              </a:ext>
            </a:extLst>
          </p:cNvPr>
          <p:cNvSpPr/>
          <p:nvPr/>
        </p:nvSpPr>
        <p:spPr>
          <a:xfrm>
            <a:off x="6124336" y="2731077"/>
            <a:ext cx="447397" cy="2286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b" anchorCtr="0"/>
          <a:lstStyle/>
          <a:p>
            <a:pPr algn="ctr"/>
            <a:r>
              <a:rPr lang="en-US" dirty="0"/>
              <a:t>….</a:t>
            </a:r>
          </a:p>
        </p:txBody>
      </p:sp>
      <p:sp>
        <p:nvSpPr>
          <p:cNvPr id="27" name="Rectangle 26">
            <a:extLst>
              <a:ext uri="{FF2B5EF4-FFF2-40B4-BE49-F238E27FC236}">
                <a16:creationId xmlns:a16="http://schemas.microsoft.com/office/drawing/2014/main" id="{CE9CC036-59B6-DF7A-630A-16B3F408ED99}"/>
              </a:ext>
            </a:extLst>
          </p:cNvPr>
          <p:cNvSpPr/>
          <p:nvPr/>
        </p:nvSpPr>
        <p:spPr>
          <a:xfrm>
            <a:off x="3170345" y="3122199"/>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F1C6B711-ED3B-8FFA-CC2E-0EAAE77956F2}"/>
              </a:ext>
            </a:extLst>
          </p:cNvPr>
          <p:cNvSpPr/>
          <p:nvPr/>
        </p:nvSpPr>
        <p:spPr>
          <a:xfrm>
            <a:off x="1807710" y="312229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9" name="Rectangle 28">
            <a:extLst>
              <a:ext uri="{FF2B5EF4-FFF2-40B4-BE49-F238E27FC236}">
                <a16:creationId xmlns:a16="http://schemas.microsoft.com/office/drawing/2014/main" id="{E6897F4E-97EC-E4A5-B2A4-8B90473C0D1C}"/>
              </a:ext>
            </a:extLst>
          </p:cNvPr>
          <p:cNvSpPr/>
          <p:nvPr/>
        </p:nvSpPr>
        <p:spPr>
          <a:xfrm>
            <a:off x="729762" y="313241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sp>
        <p:nvSpPr>
          <p:cNvPr id="30" name="Rectangle 29">
            <a:extLst>
              <a:ext uri="{FF2B5EF4-FFF2-40B4-BE49-F238E27FC236}">
                <a16:creationId xmlns:a16="http://schemas.microsoft.com/office/drawing/2014/main" id="{B4C3F7CD-CD65-16D3-ABC9-19BC91FDEC54}"/>
              </a:ext>
            </a:extLst>
          </p:cNvPr>
          <p:cNvSpPr/>
          <p:nvPr/>
        </p:nvSpPr>
        <p:spPr>
          <a:xfrm>
            <a:off x="576838" y="4269425"/>
            <a:ext cx="6076950" cy="1932165"/>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CD64AD17-D285-B067-F00D-AAFF8CEF65D8}"/>
              </a:ext>
            </a:extLst>
          </p:cNvPr>
          <p:cNvSpPr/>
          <p:nvPr/>
        </p:nvSpPr>
        <p:spPr>
          <a:xfrm>
            <a:off x="695945" y="444402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US" dirty="0">
                <a:solidFill>
                  <a:srgbClr val="FF00FF"/>
                </a:solidFill>
              </a:rPr>
              <a:t>UPDATE</a:t>
            </a:r>
          </a:p>
        </p:txBody>
      </p:sp>
      <p:sp>
        <p:nvSpPr>
          <p:cNvPr id="32" name="Rectangle 31">
            <a:extLst>
              <a:ext uri="{FF2B5EF4-FFF2-40B4-BE49-F238E27FC236}">
                <a16:creationId xmlns:a16="http://schemas.microsoft.com/office/drawing/2014/main" id="{8A642621-8E50-AB95-ECF6-D38C55736071}"/>
              </a:ext>
            </a:extLst>
          </p:cNvPr>
          <p:cNvSpPr/>
          <p:nvPr/>
        </p:nvSpPr>
        <p:spPr>
          <a:xfrm>
            <a:off x="719756" y="5007116"/>
            <a:ext cx="63829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SET</a:t>
            </a:r>
          </a:p>
        </p:txBody>
      </p:sp>
      <p:sp>
        <p:nvSpPr>
          <p:cNvPr id="33" name="Rectangle 32">
            <a:extLst>
              <a:ext uri="{FF2B5EF4-FFF2-40B4-BE49-F238E27FC236}">
                <a16:creationId xmlns:a16="http://schemas.microsoft.com/office/drawing/2014/main" id="{3822B63D-D561-DDD0-9382-1D8C58B37833}"/>
              </a:ext>
            </a:extLst>
          </p:cNvPr>
          <p:cNvSpPr/>
          <p:nvPr/>
        </p:nvSpPr>
        <p:spPr>
          <a:xfrm>
            <a:off x="1800707" y="4444008"/>
            <a:ext cx="10748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35" name="Rectangle 34">
            <a:extLst>
              <a:ext uri="{FF2B5EF4-FFF2-40B4-BE49-F238E27FC236}">
                <a16:creationId xmlns:a16="http://schemas.microsoft.com/office/drawing/2014/main" id="{228A7E8B-954D-EA26-2F4E-7E81BE650218}"/>
              </a:ext>
            </a:extLst>
          </p:cNvPr>
          <p:cNvSpPr/>
          <p:nvPr/>
        </p:nvSpPr>
        <p:spPr>
          <a:xfrm>
            <a:off x="1460206" y="5006908"/>
            <a:ext cx="20477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a:t>
            </a:r>
            <a:r>
              <a:rPr lang="en-IN" dirty="0">
                <a:solidFill>
                  <a:srgbClr val="808080"/>
                </a:solidFill>
                <a:latin typeface="Consolas" panose="020B0609020204030204" pitchFamily="49" charset="0"/>
              </a:rPr>
              <a:t>NULL</a:t>
            </a:r>
            <a:endParaRPr lang="en-US" dirty="0">
              <a:solidFill>
                <a:srgbClr val="FF0000"/>
              </a:solidFill>
            </a:endParaRPr>
          </a:p>
        </p:txBody>
      </p:sp>
      <p:sp>
        <p:nvSpPr>
          <p:cNvPr id="37" name="Rectangle 36">
            <a:extLst>
              <a:ext uri="{FF2B5EF4-FFF2-40B4-BE49-F238E27FC236}">
                <a16:creationId xmlns:a16="http://schemas.microsoft.com/office/drawing/2014/main" id="{8727EAB6-1A6F-E871-AB40-3404C14225B8}"/>
              </a:ext>
            </a:extLst>
          </p:cNvPr>
          <p:cNvSpPr/>
          <p:nvPr/>
        </p:nvSpPr>
        <p:spPr>
          <a:xfrm>
            <a:off x="3593095" y="5577233"/>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38" name="Rectangle 37">
            <a:extLst>
              <a:ext uri="{FF2B5EF4-FFF2-40B4-BE49-F238E27FC236}">
                <a16:creationId xmlns:a16="http://schemas.microsoft.com/office/drawing/2014/main" id="{99807442-3B20-5AAA-732B-FFD7A9F3A3AF}"/>
              </a:ext>
            </a:extLst>
          </p:cNvPr>
          <p:cNvSpPr/>
          <p:nvPr/>
        </p:nvSpPr>
        <p:spPr>
          <a:xfrm>
            <a:off x="1807710" y="5565558"/>
            <a:ext cx="170028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Rno</a:t>
            </a:r>
            <a:r>
              <a:rPr lang="en-US" dirty="0">
                <a:ln w="0"/>
                <a:solidFill>
                  <a:schemeClr val="tx1"/>
                </a:solidFill>
              </a:rPr>
              <a:t>=103</a:t>
            </a:r>
          </a:p>
        </p:txBody>
      </p:sp>
      <p:sp>
        <p:nvSpPr>
          <p:cNvPr id="39" name="Rectangle 38">
            <a:extLst>
              <a:ext uri="{FF2B5EF4-FFF2-40B4-BE49-F238E27FC236}">
                <a16:creationId xmlns:a16="http://schemas.microsoft.com/office/drawing/2014/main" id="{BD4E20AC-2B17-6F52-7D7E-B257291D116E}"/>
              </a:ext>
            </a:extLst>
          </p:cNvPr>
          <p:cNvSpPr/>
          <p:nvPr/>
        </p:nvSpPr>
        <p:spPr>
          <a:xfrm>
            <a:off x="729762" y="557568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endParaRPr lang="en-US" dirty="0">
              <a:ln w="0"/>
              <a:solidFill>
                <a:schemeClr val="tx1"/>
              </a:solidFill>
            </a:endParaRPr>
          </a:p>
        </p:txBody>
      </p:sp>
      <p:graphicFrame>
        <p:nvGraphicFramePr>
          <p:cNvPr id="40" name="Content Placeholder 11">
            <a:extLst>
              <a:ext uri="{FF2B5EF4-FFF2-40B4-BE49-F238E27FC236}">
                <a16:creationId xmlns:a16="http://schemas.microsoft.com/office/drawing/2014/main" id="{6F19B963-8E95-4868-A164-157D0568FB20}"/>
              </a:ext>
            </a:extLst>
          </p:cNvPr>
          <p:cNvGraphicFramePr>
            <a:graphicFrameLocks/>
          </p:cNvGraphicFramePr>
          <p:nvPr/>
        </p:nvGraphicFramePr>
        <p:xfrm>
          <a:off x="6910987" y="158677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1" u="none" strike="noStrike" kern="1200" dirty="0">
                          <a:solidFill>
                            <a:schemeClr val="tx1"/>
                          </a:solidFill>
                          <a:effectLst/>
                          <a:latin typeface="+mn-lt"/>
                          <a:ea typeface="+mn-ea"/>
                          <a:cs typeface="+mn-cs"/>
                        </a:rPr>
                        <a:t>NULL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7.15</a:t>
                      </a:r>
                    </a:p>
                  </a:txBody>
                  <a:tcPr marL="72000" marR="9525" marT="9525" marB="0" anchor="ctr"/>
                </a:tc>
                <a:extLst>
                  <a:ext uri="{0D108BD9-81ED-4DB2-BD59-A6C34878D82A}">
                    <a16:rowId xmlns:a16="http://schemas.microsoft.com/office/drawing/2014/main" val="10004"/>
                  </a:ext>
                </a:extLst>
              </a:tr>
            </a:tbl>
          </a:graphicData>
        </a:graphic>
      </p:graphicFrame>
      <p:graphicFrame>
        <p:nvGraphicFramePr>
          <p:cNvPr id="41" name="Content Placeholder 11">
            <a:extLst>
              <a:ext uri="{FF2B5EF4-FFF2-40B4-BE49-F238E27FC236}">
                <a16:creationId xmlns:a16="http://schemas.microsoft.com/office/drawing/2014/main" id="{6B3CDE31-177F-DA5D-BB6F-273679A5298A}"/>
              </a:ext>
            </a:extLst>
          </p:cNvPr>
          <p:cNvGraphicFramePr>
            <a:graphicFrameLocks/>
          </p:cNvGraphicFramePr>
          <p:nvPr>
            <p:extLst>
              <p:ext uri="{D42A27DB-BD31-4B8C-83A1-F6EECF244321}">
                <p14:modId xmlns:p14="http://schemas.microsoft.com/office/powerpoint/2010/main" val="389252086"/>
              </p:ext>
            </p:extLst>
          </p:nvPr>
        </p:nvGraphicFramePr>
        <p:xfrm>
          <a:off x="6910987" y="4059203"/>
          <a:ext cx="2156080" cy="1742340"/>
        </p:xfrm>
        <a:graphic>
          <a:graphicData uri="http://schemas.openxmlformats.org/drawingml/2006/table">
            <a:tbl>
              <a:tblPr firstRow="1" bandRow="1">
                <a:tableStyleId>{5C22544A-7EE6-4342-B048-85BDC9FD1C3A}</a:tableStyleId>
              </a:tblPr>
              <a:tblGrid>
                <a:gridCol w="632080">
                  <a:extLst>
                    <a:ext uri="{9D8B030D-6E8A-4147-A177-3AD203B41FA5}">
                      <a16:colId xmlns:a16="http://schemas.microsoft.com/office/drawing/2014/main" val="3673608313"/>
                    </a:ext>
                  </a:extLst>
                </a:gridCol>
                <a:gridCol w="838200">
                  <a:extLst>
                    <a:ext uri="{9D8B030D-6E8A-4147-A177-3AD203B41FA5}">
                      <a16:colId xmlns:a16="http://schemas.microsoft.com/office/drawing/2014/main" val="1434806160"/>
                    </a:ext>
                  </a:extLst>
                </a:gridCol>
                <a:gridCol w="685800">
                  <a:extLst>
                    <a:ext uri="{9D8B030D-6E8A-4147-A177-3AD203B41FA5}">
                      <a16:colId xmlns:a16="http://schemas.microsoft.com/office/drawing/2014/main" val="3487458896"/>
                    </a:ext>
                  </a:extLst>
                </a:gridCol>
              </a:tblGrid>
              <a:tr h="261884">
                <a:tc gridSpan="3">
                  <a:txBody>
                    <a:bodyPr/>
                    <a:lstStyle/>
                    <a:p>
                      <a:pPr marL="0" algn="l" defTabSz="914400" rtl="0" eaLnBrk="1" fontAlgn="b" latinLnBrk="0" hangingPunct="1"/>
                      <a:r>
                        <a:rPr lang="en-US" sz="1600" b="1" i="0" u="none" strike="noStrike" kern="1200" dirty="0">
                          <a:solidFill>
                            <a:sysClr val="windowText" lastClr="000000"/>
                          </a:solidFill>
                          <a:effectLst/>
                          <a:latin typeface="+mn-lt"/>
                          <a:ea typeface="+mn-ea"/>
                          <a:cs typeface="+mn-cs"/>
                        </a:rPr>
                        <a:t>Student</a:t>
                      </a:r>
                    </a:p>
                  </a:txBody>
                  <a:tcPr marL="72000" marR="9525" marT="9525" marB="0" anchor="ctr">
                    <a:solidFill>
                      <a:schemeClr val="bg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solidFill>
                      <a:schemeClr val="tx1"/>
                    </a:solidFill>
                  </a:tcPr>
                </a:tc>
                <a:extLst>
                  <a:ext uri="{0D108BD9-81ED-4DB2-BD59-A6C34878D82A}">
                    <a16:rowId xmlns:a16="http://schemas.microsoft.com/office/drawing/2014/main" val="10000"/>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Anil</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9.28</a:t>
                      </a:r>
                    </a:p>
                  </a:txBody>
                  <a:tcPr marL="72000" marR="9525" marT="9525"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Mit</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Darshan</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NULL</a:t>
                      </a:r>
                    </a:p>
                  </a:txBody>
                  <a:tcPr marL="72000" marR="9525" marT="9525" marB="0" anchor="ctr"/>
                </a:tc>
                <a:extLst>
                  <a:ext uri="{0D108BD9-81ED-4DB2-BD59-A6C34878D82A}">
                    <a16:rowId xmlns:a16="http://schemas.microsoft.com/office/drawing/2014/main" val="10004"/>
                  </a:ext>
                </a:extLst>
              </a:tr>
            </a:tbl>
          </a:graphicData>
        </a:graphic>
      </p:graphicFrame>
      <p:pic>
        <p:nvPicPr>
          <p:cNvPr id="42" name="Picture 41">
            <a:extLst>
              <a:ext uri="{FF2B5EF4-FFF2-40B4-BE49-F238E27FC236}">
                <a16:creationId xmlns:a16="http://schemas.microsoft.com/office/drawing/2014/main" id="{388FE475-68FB-78D5-CBB2-3A53E1ED6E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a:off x="7693983" y="3497137"/>
            <a:ext cx="521985" cy="471155"/>
          </a:xfrm>
          <a:prstGeom prst="rect">
            <a:avLst/>
          </a:prstGeom>
          <a:noFill/>
          <a:ln>
            <a:noFill/>
          </a:ln>
        </p:spPr>
      </p:pic>
      <p:sp>
        <p:nvSpPr>
          <p:cNvPr id="43" name="Rectangle 42">
            <a:extLst>
              <a:ext uri="{FF2B5EF4-FFF2-40B4-BE49-F238E27FC236}">
                <a16:creationId xmlns:a16="http://schemas.microsoft.com/office/drawing/2014/main" id="{9F480494-B378-C0E7-CA5B-614F1D1D156F}"/>
              </a:ext>
            </a:extLst>
          </p:cNvPr>
          <p:cNvSpPr/>
          <p:nvPr/>
        </p:nvSpPr>
        <p:spPr>
          <a:xfrm>
            <a:off x="8393810" y="5456407"/>
            <a:ext cx="762000"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2F7F38A-B988-12DB-0A9F-1446136EBDCF}"/>
              </a:ext>
            </a:extLst>
          </p:cNvPr>
          <p:cNvSpPr/>
          <p:nvPr/>
        </p:nvSpPr>
        <p:spPr>
          <a:xfrm>
            <a:off x="8364323" y="2996483"/>
            <a:ext cx="762000"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E73B37F-ECF9-7AA3-9C0C-EC91B7DD1617}"/>
              </a:ext>
            </a:extLst>
          </p:cNvPr>
          <p:cNvSpPr/>
          <p:nvPr/>
        </p:nvSpPr>
        <p:spPr>
          <a:xfrm>
            <a:off x="8143320" y="3510127"/>
            <a:ext cx="1579418" cy="297198"/>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Value  to NULL</a:t>
            </a:r>
          </a:p>
        </p:txBody>
      </p:sp>
    </p:spTree>
    <p:extLst>
      <p:ext uri="{BB962C8B-B14F-4D97-AF65-F5344CB8AC3E}">
        <p14:creationId xmlns:p14="http://schemas.microsoft.com/office/powerpoint/2010/main" val="139784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up)">
                                      <p:cBhvr>
                                        <p:cTn id="41" dur="500"/>
                                        <p:tgtEl>
                                          <p:spTgt spid="50"/>
                                        </p:tgtEl>
                                      </p:cBhvr>
                                    </p:animEffect>
                                  </p:childTnLst>
                                </p:cTn>
                              </p:par>
                              <p:par>
                                <p:cTn id="42" presetID="22" presetClass="entr" presetSubtype="1"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up)">
                                      <p:cBhvr>
                                        <p:cTn id="44" dur="500"/>
                                        <p:tgtEl>
                                          <p:spTgt spid="42"/>
                                        </p:tgtEl>
                                      </p:cBhvr>
                                    </p:animEffect>
                                  </p:childTnLst>
                                </p:cTn>
                              </p:par>
                              <p:par>
                                <p:cTn id="45" presetID="22" presetClass="entr" presetSubtype="1"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up)">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animBg="1"/>
      <p:bldP spid="31" grpId="0" animBg="1"/>
      <p:bldP spid="32" grpId="0" animBg="1"/>
      <p:bldP spid="33" grpId="0" animBg="1"/>
      <p:bldP spid="35" grpId="0" animBg="1"/>
      <p:bldP spid="37" grpId="0" animBg="1"/>
      <p:bldP spid="38" grpId="0" animBg="1"/>
      <p:bldP spid="39" grpId="0" animBg="1"/>
      <p:bldP spid="43" grpId="0" animBg="1"/>
      <p:bldP spid="44" grpId="0" animBg="1"/>
      <p:bldP spid="5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193C-137D-3733-812C-54EFECAFDA9D}"/>
              </a:ext>
            </a:extLst>
          </p:cNvPr>
          <p:cNvSpPr>
            <a:spLocks noGrp="1"/>
          </p:cNvSpPr>
          <p:nvPr>
            <p:ph type="title"/>
          </p:nvPr>
        </p:nvSpPr>
        <p:spPr/>
        <p:txBody>
          <a:bodyPr>
            <a:normAutofit/>
          </a:bodyPr>
          <a:lstStyle/>
          <a:p>
            <a:r>
              <a:rPr lang="en-US" dirty="0"/>
              <a:t>Exercise: Update</a:t>
            </a:r>
            <a:endParaRPr lang="en-IN" dirty="0"/>
          </a:p>
        </p:txBody>
      </p:sp>
      <p:sp>
        <p:nvSpPr>
          <p:cNvPr id="3" name="Content Placeholder 2">
            <a:extLst>
              <a:ext uri="{FF2B5EF4-FFF2-40B4-BE49-F238E27FC236}">
                <a16:creationId xmlns:a16="http://schemas.microsoft.com/office/drawing/2014/main" id="{93DE8641-C353-A794-7BC7-9C1126A787D4}"/>
              </a:ext>
            </a:extLst>
          </p:cNvPr>
          <p:cNvSpPr>
            <a:spLocks noGrp="1"/>
          </p:cNvSpPr>
          <p:nvPr>
            <p:ph idx="1"/>
          </p:nvPr>
        </p:nvSpPr>
        <p:spPr>
          <a:xfrm>
            <a:off x="131180" y="791724"/>
            <a:ext cx="11929641" cy="5590565"/>
          </a:xfrm>
        </p:spPr>
        <p:txBody>
          <a:bodyPr/>
          <a:lstStyle/>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r>
              <a:rPr lang="en-IN" sz="1600" dirty="0"/>
              <a:t>Update branch Computer to CSE.</a:t>
            </a:r>
          </a:p>
          <a:p>
            <a:r>
              <a:rPr lang="en-IN" sz="1600" dirty="0"/>
              <a:t>Update mobile number of  </a:t>
            </a:r>
            <a:r>
              <a:rPr lang="en-US" sz="1600" dirty="0">
                <a:solidFill>
                  <a:srgbClr val="000000"/>
                </a:solidFill>
              </a:rPr>
              <a:t>Prof. Ankit Patel to 9999988888.</a:t>
            </a:r>
          </a:p>
          <a:p>
            <a:r>
              <a:rPr lang="en-IN" sz="1600" dirty="0"/>
              <a:t>Update city Rajkot to </a:t>
            </a:r>
            <a:r>
              <a:rPr lang="en-IN" sz="1600" dirty="0" err="1"/>
              <a:t>Hadala</a:t>
            </a:r>
            <a:r>
              <a:rPr lang="en-IN" sz="1600" dirty="0"/>
              <a:t>.</a:t>
            </a:r>
          </a:p>
          <a:p>
            <a:r>
              <a:rPr lang="en-IN" sz="1600" dirty="0"/>
              <a:t>Update branch Mechanical to ME. </a:t>
            </a:r>
          </a:p>
          <a:p>
            <a:r>
              <a:rPr lang="en-IN" sz="1600" dirty="0"/>
              <a:t>Update mobile number of </a:t>
            </a:r>
            <a:r>
              <a:rPr lang="en-US" sz="1600" dirty="0">
                <a:solidFill>
                  <a:srgbClr val="000000"/>
                </a:solidFill>
              </a:rPr>
              <a:t>Prof. Bhavin Patel to NULL</a:t>
            </a:r>
          </a:p>
          <a:p>
            <a:r>
              <a:rPr lang="en-IN" sz="1600" dirty="0"/>
              <a:t>Update ID of </a:t>
            </a:r>
            <a:r>
              <a:rPr lang="en-US" sz="1600" dirty="0">
                <a:solidFill>
                  <a:srgbClr val="000000"/>
                </a:solidFill>
              </a:rPr>
              <a:t>Prof. Ketan Akbari to NULL</a:t>
            </a:r>
          </a:p>
          <a:p>
            <a:r>
              <a:rPr lang="en-US" sz="1600" dirty="0">
                <a:solidFill>
                  <a:srgbClr val="000000"/>
                </a:solidFill>
              </a:rPr>
              <a:t>Update ID to CSE_temp_01 whose ID is NULL (consider datatype of ID is varchar)</a:t>
            </a:r>
          </a:p>
          <a:p>
            <a:r>
              <a:rPr lang="en-US" sz="1600" dirty="0">
                <a:solidFill>
                  <a:srgbClr val="000000"/>
                </a:solidFill>
              </a:rPr>
              <a:t>Set mobile number 99999 77777 where mobile number is not available.</a:t>
            </a:r>
          </a:p>
          <a:p>
            <a:endParaRPr lang="en-US" sz="1600" dirty="0">
              <a:solidFill>
                <a:srgbClr val="000000"/>
              </a:solidFill>
            </a:endParaRPr>
          </a:p>
          <a:p>
            <a:endParaRPr lang="en-IN" sz="1600" dirty="0"/>
          </a:p>
        </p:txBody>
      </p:sp>
      <p:graphicFrame>
        <p:nvGraphicFramePr>
          <p:cNvPr id="5" name="Table 4">
            <a:extLst>
              <a:ext uri="{FF2B5EF4-FFF2-40B4-BE49-F238E27FC236}">
                <a16:creationId xmlns:a16="http://schemas.microsoft.com/office/drawing/2014/main" id="{560BEE14-C7CB-F117-DC5C-CA1605ABDC2C}"/>
              </a:ext>
            </a:extLst>
          </p:cNvPr>
          <p:cNvGraphicFramePr>
            <a:graphicFrameLocks noGrp="1"/>
          </p:cNvGraphicFramePr>
          <p:nvPr>
            <p:extLst>
              <p:ext uri="{D42A27DB-BD31-4B8C-83A1-F6EECF244321}">
                <p14:modId xmlns:p14="http://schemas.microsoft.com/office/powerpoint/2010/main" val="337663480"/>
              </p:ext>
            </p:extLst>
          </p:nvPr>
        </p:nvGraphicFramePr>
        <p:xfrm>
          <a:off x="3182471" y="1098403"/>
          <a:ext cx="6777318" cy="2560320"/>
        </p:xfrm>
        <a:graphic>
          <a:graphicData uri="http://schemas.openxmlformats.org/drawingml/2006/table">
            <a:tbl>
              <a:tblPr firstRow="1" bandRow="1">
                <a:tableStyleId>{073A0DAA-6AF3-43AB-8588-CEC1D06C72B9}</a:tableStyleId>
              </a:tblPr>
              <a:tblGrid>
                <a:gridCol w="772269">
                  <a:extLst>
                    <a:ext uri="{9D8B030D-6E8A-4147-A177-3AD203B41FA5}">
                      <a16:colId xmlns:a16="http://schemas.microsoft.com/office/drawing/2014/main" val="3494103671"/>
                    </a:ext>
                  </a:extLst>
                </a:gridCol>
                <a:gridCol w="2250462">
                  <a:extLst>
                    <a:ext uri="{9D8B030D-6E8A-4147-A177-3AD203B41FA5}">
                      <a16:colId xmlns:a16="http://schemas.microsoft.com/office/drawing/2014/main" val="3563248749"/>
                    </a:ext>
                  </a:extLst>
                </a:gridCol>
                <a:gridCol w="1443131">
                  <a:extLst>
                    <a:ext uri="{9D8B030D-6E8A-4147-A177-3AD203B41FA5}">
                      <a16:colId xmlns:a16="http://schemas.microsoft.com/office/drawing/2014/main" val="3075158583"/>
                    </a:ext>
                  </a:extLst>
                </a:gridCol>
                <a:gridCol w="1088464">
                  <a:extLst>
                    <a:ext uri="{9D8B030D-6E8A-4147-A177-3AD203B41FA5}">
                      <a16:colId xmlns:a16="http://schemas.microsoft.com/office/drawing/2014/main" val="3754116018"/>
                    </a:ext>
                  </a:extLst>
                </a:gridCol>
                <a:gridCol w="1222992">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Jetpur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Electrical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9123141578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9223251578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Jamnagar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6" name="Rectangle 5">
            <a:extLst>
              <a:ext uri="{FF2B5EF4-FFF2-40B4-BE49-F238E27FC236}">
                <a16:creationId xmlns:a16="http://schemas.microsoft.com/office/drawing/2014/main" id="{02364963-F545-9578-27F0-B7EAE46C1819}"/>
              </a:ext>
            </a:extLst>
          </p:cNvPr>
          <p:cNvSpPr/>
          <p:nvPr/>
        </p:nvSpPr>
        <p:spPr>
          <a:xfrm>
            <a:off x="3091323" y="871604"/>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28394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DD7E-E082-AEA8-9A9B-1AC4902B6F7E}"/>
              </a:ext>
            </a:extLst>
          </p:cNvPr>
          <p:cNvSpPr>
            <a:spLocks noGrp="1"/>
          </p:cNvSpPr>
          <p:nvPr>
            <p:ph type="title"/>
          </p:nvPr>
        </p:nvSpPr>
        <p:spPr/>
        <p:txBody>
          <a:bodyPr/>
          <a:lstStyle/>
          <a:p>
            <a:r>
              <a:rPr lang="en-US" dirty="0"/>
              <a:t>Delete</a:t>
            </a:r>
            <a:endParaRPr lang="en-IN" dirty="0"/>
          </a:p>
        </p:txBody>
      </p:sp>
      <p:sp>
        <p:nvSpPr>
          <p:cNvPr id="4" name="Content Placeholder 2">
            <a:extLst>
              <a:ext uri="{FF2B5EF4-FFF2-40B4-BE49-F238E27FC236}">
                <a16:creationId xmlns:a16="http://schemas.microsoft.com/office/drawing/2014/main" id="{B3F3186D-E93F-41DB-A579-F619B5F8FCB0}"/>
              </a:ext>
            </a:extLst>
          </p:cNvPr>
          <p:cNvSpPr>
            <a:spLocks noGrp="1"/>
          </p:cNvSpPr>
          <p:nvPr>
            <p:ph idx="1"/>
          </p:nvPr>
        </p:nvSpPr>
        <p:spPr>
          <a:xfrm>
            <a:off x="131180" y="863444"/>
            <a:ext cx="9614697" cy="5590565"/>
          </a:xfrm>
        </p:spPr>
        <p:txBody>
          <a:bodyPr/>
          <a:lstStyle/>
          <a:p>
            <a:r>
              <a:rPr lang="en-US" dirty="0"/>
              <a:t>The DELETE statement is used to </a:t>
            </a:r>
            <a:r>
              <a:rPr lang="en-US" b="1" dirty="0">
                <a:solidFill>
                  <a:srgbClr val="C00000"/>
                </a:solidFill>
              </a:rPr>
              <a:t>delete existing records </a:t>
            </a:r>
            <a:r>
              <a:rPr lang="en-US" dirty="0"/>
              <a:t>in a table.</a:t>
            </a:r>
          </a:p>
          <a:p>
            <a:endParaRPr lang="en-IN" dirty="0"/>
          </a:p>
        </p:txBody>
      </p:sp>
      <p:sp>
        <p:nvSpPr>
          <p:cNvPr id="15" name="TextBox 14">
            <a:extLst>
              <a:ext uri="{FF2B5EF4-FFF2-40B4-BE49-F238E27FC236}">
                <a16:creationId xmlns:a16="http://schemas.microsoft.com/office/drawing/2014/main" id="{38851523-D2EA-8822-F402-09D906247AA9}"/>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21D8904E-C922-AB1B-AB34-62AF78DF1569}"/>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B8E19D-9260-7B0D-FF7C-7F6C933BD7A2}"/>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2B861CE-6EC6-E29E-1D57-3FCB2CB14A9D}"/>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B33EA64C-471A-98E2-F9DC-BD8C78C9923C}"/>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52027E32-DFE9-E55F-421E-ED8D86FE8153}"/>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FA369191-E213-E85F-C1CB-EE1639310350}"/>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69512AF6-C893-909B-6EE5-069C2D29EA17}"/>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755E138F-F2FC-A4B6-CA82-82C965AC01E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D03680AB-7049-BA8C-8ACA-335AC9E2AF6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44004828-5DCC-9851-888A-CE611A388E6F}"/>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406428CB-E0B2-DE95-4742-22B7BFF7861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80202CA4-214C-CF09-5583-8A991F6EAE55}"/>
              </a:ext>
            </a:extLst>
          </p:cNvPr>
          <p:cNvSpPr/>
          <p:nvPr/>
        </p:nvSpPr>
        <p:spPr>
          <a:xfrm>
            <a:off x="930455" y="1704744"/>
            <a:ext cx="386394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493567CB-53B9-F694-F773-978247284652}"/>
              </a:ext>
            </a:extLst>
          </p:cNvPr>
          <p:cNvSpPr/>
          <p:nvPr/>
        </p:nvSpPr>
        <p:spPr>
          <a:xfrm>
            <a:off x="1130066" y="189326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solidFill>
                  <a:srgbClr val="0000FF"/>
                </a:solidFill>
              </a:rPr>
              <a:t>DELETE</a:t>
            </a:r>
          </a:p>
        </p:txBody>
      </p:sp>
      <p:sp>
        <p:nvSpPr>
          <p:cNvPr id="6" name="Rectangle 5">
            <a:extLst>
              <a:ext uri="{FF2B5EF4-FFF2-40B4-BE49-F238E27FC236}">
                <a16:creationId xmlns:a16="http://schemas.microsoft.com/office/drawing/2014/main" id="{708241BB-BCA8-4413-9FAF-013EC76A1534}"/>
              </a:ext>
            </a:extLst>
          </p:cNvPr>
          <p:cNvSpPr/>
          <p:nvPr/>
        </p:nvSpPr>
        <p:spPr>
          <a:xfrm>
            <a:off x="1153877" y="2456352"/>
            <a:ext cx="96650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FROM</a:t>
            </a:r>
          </a:p>
        </p:txBody>
      </p:sp>
      <p:sp>
        <p:nvSpPr>
          <p:cNvPr id="7" name="TextBox 40">
            <a:extLst>
              <a:ext uri="{FF2B5EF4-FFF2-40B4-BE49-F238E27FC236}">
                <a16:creationId xmlns:a16="http://schemas.microsoft.com/office/drawing/2014/main" id="{C65B6759-DDD5-74F9-5DC4-FD27AAF726C8}"/>
              </a:ext>
            </a:extLst>
          </p:cNvPr>
          <p:cNvSpPr txBox="1"/>
          <p:nvPr/>
        </p:nvSpPr>
        <p:spPr>
          <a:xfrm>
            <a:off x="645910" y="1331471"/>
            <a:ext cx="103515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Syntax</a:t>
            </a:r>
          </a:p>
        </p:txBody>
      </p:sp>
      <p:sp>
        <p:nvSpPr>
          <p:cNvPr id="8" name="TextBox 41">
            <a:extLst>
              <a:ext uri="{FF2B5EF4-FFF2-40B4-BE49-F238E27FC236}">
                <a16:creationId xmlns:a16="http://schemas.microsoft.com/office/drawing/2014/main" id="{1AB83E89-9485-A678-683D-424A3DE77D43}"/>
              </a:ext>
            </a:extLst>
          </p:cNvPr>
          <p:cNvSpPr txBox="1"/>
          <p:nvPr/>
        </p:nvSpPr>
        <p:spPr>
          <a:xfrm>
            <a:off x="645909" y="3922271"/>
            <a:ext cx="47592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E.g. Delete all the students whose </a:t>
            </a:r>
            <a:r>
              <a:rPr lang="en-US" b="1" u="sng" dirty="0" err="1"/>
              <a:t>spi</a:t>
            </a:r>
            <a:r>
              <a:rPr lang="en-US" b="1" u="sng" dirty="0"/>
              <a:t> is below 5</a:t>
            </a:r>
          </a:p>
        </p:txBody>
      </p:sp>
      <p:sp>
        <p:nvSpPr>
          <p:cNvPr id="9" name="Rectangle 8">
            <a:extLst>
              <a:ext uri="{FF2B5EF4-FFF2-40B4-BE49-F238E27FC236}">
                <a16:creationId xmlns:a16="http://schemas.microsoft.com/office/drawing/2014/main" id="{B70C7703-3108-D1B7-BB49-E5CB2B377FB6}"/>
              </a:ext>
            </a:extLst>
          </p:cNvPr>
          <p:cNvSpPr/>
          <p:nvPr/>
        </p:nvSpPr>
        <p:spPr>
          <a:xfrm>
            <a:off x="2231490" y="2456144"/>
            <a:ext cx="160780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solidFill>
                  <a:schemeClr val="tx1"/>
                </a:solidFill>
              </a:rPr>
              <a:t>TableName</a:t>
            </a:r>
            <a:endParaRPr lang="en-US" dirty="0">
              <a:ln w="0"/>
              <a:solidFill>
                <a:schemeClr val="tx1"/>
              </a:solidFill>
            </a:endParaRPr>
          </a:p>
        </p:txBody>
      </p:sp>
      <p:sp>
        <p:nvSpPr>
          <p:cNvPr id="10" name="Rectangle 9">
            <a:extLst>
              <a:ext uri="{FF2B5EF4-FFF2-40B4-BE49-F238E27FC236}">
                <a16:creationId xmlns:a16="http://schemas.microsoft.com/office/drawing/2014/main" id="{A9A7CD3C-018D-1A95-7CD6-7D568DE47088}"/>
              </a:ext>
            </a:extLst>
          </p:cNvPr>
          <p:cNvSpPr/>
          <p:nvPr/>
        </p:nvSpPr>
        <p:spPr>
          <a:xfrm>
            <a:off x="3604466" y="3014700"/>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11" name="Rectangle 10">
            <a:extLst>
              <a:ext uri="{FF2B5EF4-FFF2-40B4-BE49-F238E27FC236}">
                <a16:creationId xmlns:a16="http://schemas.microsoft.com/office/drawing/2014/main" id="{BA237798-98F1-0820-62C9-70CAC22DA3BD}"/>
              </a:ext>
            </a:extLst>
          </p:cNvPr>
          <p:cNvSpPr/>
          <p:nvPr/>
        </p:nvSpPr>
        <p:spPr>
          <a:xfrm>
            <a:off x="2241831" y="3014794"/>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Condition</a:t>
            </a:r>
          </a:p>
        </p:txBody>
      </p:sp>
      <p:sp>
        <p:nvSpPr>
          <p:cNvPr id="12" name="Rectangle 11">
            <a:extLst>
              <a:ext uri="{FF2B5EF4-FFF2-40B4-BE49-F238E27FC236}">
                <a16:creationId xmlns:a16="http://schemas.microsoft.com/office/drawing/2014/main" id="{CA8F122B-95D9-61D1-C631-BF5DA4DDA2AC}"/>
              </a:ext>
            </a:extLst>
          </p:cNvPr>
          <p:cNvSpPr/>
          <p:nvPr/>
        </p:nvSpPr>
        <p:spPr>
          <a:xfrm>
            <a:off x="1163883" y="3024919"/>
            <a:ext cx="95649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WHERE</a:t>
            </a:r>
            <a:endParaRPr lang="en-US" dirty="0">
              <a:ln w="0"/>
              <a:solidFill>
                <a:schemeClr val="tx1"/>
              </a:solidFill>
            </a:endParaRPr>
          </a:p>
        </p:txBody>
      </p:sp>
      <p:sp>
        <p:nvSpPr>
          <p:cNvPr id="13" name="Rectangle 12">
            <a:extLst>
              <a:ext uri="{FF2B5EF4-FFF2-40B4-BE49-F238E27FC236}">
                <a16:creationId xmlns:a16="http://schemas.microsoft.com/office/drawing/2014/main" id="{03F3FD2C-CBE3-CE77-B807-0BB6339DF872}"/>
              </a:ext>
            </a:extLst>
          </p:cNvPr>
          <p:cNvSpPr/>
          <p:nvPr/>
        </p:nvSpPr>
        <p:spPr>
          <a:xfrm>
            <a:off x="931660" y="4254778"/>
            <a:ext cx="3863940" cy="19889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14" name="table">
            <a:extLst>
              <a:ext uri="{FF2B5EF4-FFF2-40B4-BE49-F238E27FC236}">
                <a16:creationId xmlns:a16="http://schemas.microsoft.com/office/drawing/2014/main" id="{114D213A-683C-E044-BCEB-5FC17D0636ED}"/>
              </a:ext>
            </a:extLst>
          </p:cNvPr>
          <p:cNvPicPr>
            <a:picLocks noChangeAspect="1"/>
          </p:cNvPicPr>
          <p:nvPr/>
        </p:nvPicPr>
        <p:blipFill>
          <a:blip r:embed="rId2"/>
          <a:stretch>
            <a:fillRect/>
          </a:stretch>
        </p:blipFill>
        <p:spPr>
          <a:xfrm>
            <a:off x="5751983" y="1316546"/>
            <a:ext cx="2156080" cy="2112454"/>
          </a:xfrm>
          <a:prstGeom prst="rect">
            <a:avLst/>
          </a:prstGeom>
        </p:spPr>
      </p:pic>
      <p:pic>
        <p:nvPicPr>
          <p:cNvPr id="27" name="table">
            <a:extLst>
              <a:ext uri="{FF2B5EF4-FFF2-40B4-BE49-F238E27FC236}">
                <a16:creationId xmlns:a16="http://schemas.microsoft.com/office/drawing/2014/main" id="{E0544284-5364-A8FD-1B21-FE0B4C536760}"/>
              </a:ext>
            </a:extLst>
          </p:cNvPr>
          <p:cNvPicPr>
            <a:picLocks noChangeAspect="1"/>
          </p:cNvPicPr>
          <p:nvPr/>
        </p:nvPicPr>
        <p:blipFill>
          <a:blip r:embed="rId3"/>
          <a:stretch>
            <a:fillRect/>
          </a:stretch>
        </p:blipFill>
        <p:spPr>
          <a:xfrm>
            <a:off x="5740743" y="3866274"/>
            <a:ext cx="2156080" cy="1372226"/>
          </a:xfrm>
          <a:prstGeom prst="rect">
            <a:avLst/>
          </a:prstGeom>
        </p:spPr>
      </p:pic>
      <p:pic>
        <p:nvPicPr>
          <p:cNvPr id="28" name="Picture 27">
            <a:extLst>
              <a:ext uri="{FF2B5EF4-FFF2-40B4-BE49-F238E27FC236}">
                <a16:creationId xmlns:a16="http://schemas.microsoft.com/office/drawing/2014/main" id="{A60EF89D-E590-AC48-F22E-E4183F50A7C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rot="5400000">
            <a:off x="6537988" y="3430231"/>
            <a:ext cx="521985" cy="471155"/>
          </a:xfrm>
          <a:prstGeom prst="rect">
            <a:avLst/>
          </a:prstGeom>
          <a:noFill/>
          <a:ln>
            <a:noFill/>
          </a:ln>
        </p:spPr>
      </p:pic>
      <p:sp>
        <p:nvSpPr>
          <p:cNvPr id="29" name="Rectangle 28">
            <a:extLst>
              <a:ext uri="{FF2B5EF4-FFF2-40B4-BE49-F238E27FC236}">
                <a16:creationId xmlns:a16="http://schemas.microsoft.com/office/drawing/2014/main" id="{39AA7646-0E43-AD9B-693A-AE32D84EF2A0}"/>
              </a:ext>
            </a:extLst>
          </p:cNvPr>
          <p:cNvSpPr/>
          <p:nvPr/>
        </p:nvSpPr>
        <p:spPr>
          <a:xfrm>
            <a:off x="1130066" y="4484245"/>
            <a:ext cx="990316" cy="455587"/>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dirty="0">
                <a:solidFill>
                  <a:srgbClr val="0000FF"/>
                </a:solidFill>
              </a:rPr>
              <a:t>DELETE</a:t>
            </a:r>
          </a:p>
        </p:txBody>
      </p:sp>
      <p:sp>
        <p:nvSpPr>
          <p:cNvPr id="30" name="Rectangle 29">
            <a:extLst>
              <a:ext uri="{FF2B5EF4-FFF2-40B4-BE49-F238E27FC236}">
                <a16:creationId xmlns:a16="http://schemas.microsoft.com/office/drawing/2014/main" id="{42ED7772-D134-89D9-0A72-63F230D5A5AD}"/>
              </a:ext>
            </a:extLst>
          </p:cNvPr>
          <p:cNvSpPr/>
          <p:nvPr/>
        </p:nvSpPr>
        <p:spPr>
          <a:xfrm>
            <a:off x="1130066" y="5043739"/>
            <a:ext cx="96650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FROM</a:t>
            </a:r>
          </a:p>
        </p:txBody>
      </p:sp>
      <p:sp>
        <p:nvSpPr>
          <p:cNvPr id="31" name="Rectangle 30">
            <a:extLst>
              <a:ext uri="{FF2B5EF4-FFF2-40B4-BE49-F238E27FC236}">
                <a16:creationId xmlns:a16="http://schemas.microsoft.com/office/drawing/2014/main" id="{04B04170-98BC-378C-A9BC-5D6DC0880D26}"/>
              </a:ext>
            </a:extLst>
          </p:cNvPr>
          <p:cNvSpPr/>
          <p:nvPr/>
        </p:nvSpPr>
        <p:spPr>
          <a:xfrm>
            <a:off x="2207680" y="5043531"/>
            <a:ext cx="12618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solidFill>
              </a:rPr>
              <a:t>Student</a:t>
            </a:r>
            <a:endParaRPr lang="en-US" dirty="0">
              <a:ln w="0"/>
              <a:solidFill>
                <a:schemeClr val="tx1"/>
              </a:solidFill>
            </a:endParaRPr>
          </a:p>
        </p:txBody>
      </p:sp>
      <p:sp>
        <p:nvSpPr>
          <p:cNvPr id="32" name="Rectangle 31">
            <a:extLst>
              <a:ext uri="{FF2B5EF4-FFF2-40B4-BE49-F238E27FC236}">
                <a16:creationId xmlns:a16="http://schemas.microsoft.com/office/drawing/2014/main" id="{DA5F2ECA-6580-81DB-3EE3-AC5F1C1F0429}"/>
              </a:ext>
            </a:extLst>
          </p:cNvPr>
          <p:cNvSpPr/>
          <p:nvPr/>
        </p:nvSpPr>
        <p:spPr>
          <a:xfrm>
            <a:off x="3580655" y="5602087"/>
            <a:ext cx="252489"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33" name="Rectangle 32">
            <a:extLst>
              <a:ext uri="{FF2B5EF4-FFF2-40B4-BE49-F238E27FC236}">
                <a16:creationId xmlns:a16="http://schemas.microsoft.com/office/drawing/2014/main" id="{EC7645AF-96B4-6006-8442-DDCBE7EA8009}"/>
              </a:ext>
            </a:extLst>
          </p:cNvPr>
          <p:cNvSpPr/>
          <p:nvPr/>
        </p:nvSpPr>
        <p:spPr>
          <a:xfrm>
            <a:off x="2218020" y="560218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SPI&lt;5</a:t>
            </a:r>
          </a:p>
        </p:txBody>
      </p:sp>
      <p:sp>
        <p:nvSpPr>
          <p:cNvPr id="34" name="Rectangle 33">
            <a:extLst>
              <a:ext uri="{FF2B5EF4-FFF2-40B4-BE49-F238E27FC236}">
                <a16:creationId xmlns:a16="http://schemas.microsoft.com/office/drawing/2014/main" id="{735783D6-8101-5D1D-D19C-DF6F4EC1EF5C}"/>
              </a:ext>
            </a:extLst>
          </p:cNvPr>
          <p:cNvSpPr/>
          <p:nvPr/>
        </p:nvSpPr>
        <p:spPr>
          <a:xfrm>
            <a:off x="1140072" y="5612306"/>
            <a:ext cx="95649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WHERE</a:t>
            </a:r>
            <a:endParaRPr lang="en-US" dirty="0">
              <a:ln w="0"/>
              <a:solidFill>
                <a:schemeClr val="tx1"/>
              </a:solidFill>
            </a:endParaRPr>
          </a:p>
        </p:txBody>
      </p:sp>
      <p:sp>
        <p:nvSpPr>
          <p:cNvPr id="35" name="Rectangle 34">
            <a:extLst>
              <a:ext uri="{FF2B5EF4-FFF2-40B4-BE49-F238E27FC236}">
                <a16:creationId xmlns:a16="http://schemas.microsoft.com/office/drawing/2014/main" id="{AC740651-24C3-AD28-3926-3E4E02F63AB6}"/>
              </a:ext>
            </a:extLst>
          </p:cNvPr>
          <p:cNvSpPr/>
          <p:nvPr/>
        </p:nvSpPr>
        <p:spPr>
          <a:xfrm>
            <a:off x="5751983" y="2315355"/>
            <a:ext cx="2133600" cy="351645"/>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3102B36A-4404-65E9-A461-8E92F81EC4B5}"/>
              </a:ext>
            </a:extLst>
          </p:cNvPr>
          <p:cNvSpPr/>
          <p:nvPr/>
        </p:nvSpPr>
        <p:spPr>
          <a:xfrm>
            <a:off x="5751983" y="3048000"/>
            <a:ext cx="2133600" cy="351645"/>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B144E7F8-49FA-6D03-4659-53032325AA87}"/>
              </a:ext>
            </a:extLst>
          </p:cNvPr>
          <p:cNvSpPr/>
          <p:nvPr/>
        </p:nvSpPr>
        <p:spPr>
          <a:xfrm>
            <a:off x="135309" y="6323280"/>
            <a:ext cx="5800163" cy="245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Note: * can not be used with Delete statement</a:t>
            </a:r>
            <a:endParaRPr lang="en-IN" dirty="0">
              <a:solidFill>
                <a:srgbClr val="C00000"/>
              </a:solidFill>
            </a:endParaRPr>
          </a:p>
        </p:txBody>
      </p:sp>
      <p:pic>
        <p:nvPicPr>
          <p:cNvPr id="38" name="Picture 37">
            <a:extLst>
              <a:ext uri="{FF2B5EF4-FFF2-40B4-BE49-F238E27FC236}">
                <a16:creationId xmlns:a16="http://schemas.microsoft.com/office/drawing/2014/main" id="{53B320BD-55E8-9A63-5BFC-9F9EF8A00F87}"/>
              </a:ext>
            </a:extLst>
          </p:cNvPr>
          <p:cNvPicPr>
            <a:picLocks noChangeAspect="1"/>
          </p:cNvPicPr>
          <p:nvPr/>
        </p:nvPicPr>
        <p:blipFill>
          <a:blip r:embed="rId6"/>
          <a:stretch>
            <a:fillRect/>
          </a:stretch>
        </p:blipFill>
        <p:spPr>
          <a:xfrm>
            <a:off x="5508478" y="5620153"/>
            <a:ext cx="731794" cy="701662"/>
          </a:xfrm>
          <a:prstGeom prst="rect">
            <a:avLst/>
          </a:prstGeom>
        </p:spPr>
      </p:pic>
      <p:sp>
        <p:nvSpPr>
          <p:cNvPr id="39" name="Cloud Callout 7">
            <a:extLst>
              <a:ext uri="{FF2B5EF4-FFF2-40B4-BE49-F238E27FC236}">
                <a16:creationId xmlns:a16="http://schemas.microsoft.com/office/drawing/2014/main" id="{1487F8F5-C73D-EC38-152A-445F3EBE1391}"/>
              </a:ext>
            </a:extLst>
          </p:cNvPr>
          <p:cNvSpPr/>
          <p:nvPr/>
        </p:nvSpPr>
        <p:spPr>
          <a:xfrm>
            <a:off x="6350994" y="5312220"/>
            <a:ext cx="3209607" cy="1176514"/>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What happen if we </a:t>
            </a:r>
            <a:r>
              <a:rPr lang="en-US" b="1" dirty="0">
                <a:solidFill>
                  <a:srgbClr val="C00000"/>
                </a:solidFill>
              </a:rPr>
              <a:t>Delete without condition</a:t>
            </a:r>
            <a:r>
              <a:rPr lang="en-US" b="1" dirty="0">
                <a:solidFill>
                  <a:schemeClr val="tx1"/>
                </a:solidFill>
              </a:rPr>
              <a:t>?</a:t>
            </a:r>
          </a:p>
          <a:p>
            <a:endParaRPr lang="en-US" dirty="0">
              <a:solidFill>
                <a:schemeClr val="tx1"/>
              </a:solidFill>
            </a:endParaRPr>
          </a:p>
        </p:txBody>
      </p:sp>
    </p:spTree>
    <p:extLst>
      <p:ext uri="{BB962C8B-B14F-4D97-AF65-F5344CB8AC3E}">
        <p14:creationId xmlns:p14="http://schemas.microsoft.com/office/powerpoint/2010/main" val="348064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rgbClr val="00B05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down)">
                                      <p:cBhvr>
                                        <p:cTn id="81" dur="500"/>
                                        <p:tgtEl>
                                          <p:spTgt spid="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up)">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2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fade">
                                      <p:cBhvr>
                                        <p:cTn id="104" dur="500"/>
                                        <p:tgtEl>
                                          <p:spTgt spid="3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p:bldP spid="8" grpId="0"/>
      <p:bldP spid="9" grpId="0" animBg="1"/>
      <p:bldP spid="10" grpId="0" animBg="1"/>
      <p:bldP spid="11" grpId="0" animBg="1"/>
      <p:bldP spid="12" grpId="0" animBg="1"/>
      <p:bldP spid="13" grpId="0" animBg="1"/>
      <p:bldP spid="29" grpId="0" animBg="1"/>
      <p:bldP spid="30" grpId="0" animBg="1"/>
      <p:bldP spid="31" grpId="0" animBg="1"/>
      <p:bldP spid="32" grpId="0" animBg="1"/>
      <p:bldP spid="33" grpId="0" animBg="1"/>
      <p:bldP spid="34" grpId="0" animBg="1"/>
      <p:bldP spid="35" grpId="0" animBg="1"/>
      <p:bldP spid="36" grpId="0" animBg="1"/>
      <p:bldP spid="37" grpId="0"/>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 </a:t>
            </a:r>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pPr algn="just"/>
            <a:r>
              <a:rPr lang="en-US" dirty="0"/>
              <a:t>ALTER TABLE statement is used to </a:t>
            </a:r>
            <a:r>
              <a:rPr lang="en-US" b="1" dirty="0">
                <a:solidFill>
                  <a:srgbClr val="C00000"/>
                </a:solidFill>
              </a:rPr>
              <a:t>add, modify, or drop columns </a:t>
            </a:r>
            <a:r>
              <a:rPr lang="en-US" dirty="0"/>
              <a:t>in a table.</a:t>
            </a:r>
          </a:p>
          <a:p>
            <a:pPr algn="just"/>
            <a:r>
              <a:rPr lang="en-US" dirty="0"/>
              <a:t>The ALTER TABLE statement is also used to add and drop various constraints on an existing table.</a:t>
            </a:r>
          </a:p>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Tree>
    <p:extLst>
      <p:ext uri="{BB962C8B-B14F-4D97-AF65-F5344CB8AC3E}">
        <p14:creationId xmlns:p14="http://schemas.microsoft.com/office/powerpoint/2010/main" val="25063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3"/>
                                        </p:tgtEl>
                                        <p:attrNameLst>
                                          <p:attrName>fillcolor</p:attrName>
                                        </p:attrNameLst>
                                      </p:cBhvr>
                                      <p:to>
                                        <a:srgbClr val="00B050"/>
                                      </p:to>
                                    </p:animClr>
                                    <p:set>
                                      <p:cBhvr>
                                        <p:cTn id="7" dur="2000" fill="hold"/>
                                        <p:tgtEl>
                                          <p:spTgt spid="23"/>
                                        </p:tgtEl>
                                        <p:attrNameLst>
                                          <p:attrName>fill.type</p:attrName>
                                        </p:attrNameLst>
                                      </p:cBhvr>
                                      <p:to>
                                        <p:strVal val="solid"/>
                                      </p:to>
                                    </p:set>
                                    <p:set>
                                      <p:cBhvr>
                                        <p:cTn id="8" dur="2000" fill="hold"/>
                                        <p:tgtEl>
                                          <p:spTgt spid="2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 – Add Column </a:t>
            </a:r>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30AE782B-D019-568C-3187-D0B29F98A0E6}"/>
              </a:ext>
            </a:extLst>
          </p:cNvPr>
          <p:cNvSpPr/>
          <p:nvPr/>
        </p:nvSpPr>
        <p:spPr>
          <a:xfrm>
            <a:off x="534932" y="1254385"/>
            <a:ext cx="4986192" cy="1981200"/>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BF4B1AC-097A-E17C-AE57-1184DB5F486A}"/>
              </a:ext>
            </a:extLst>
          </p:cNvPr>
          <p:cNvSpPr/>
          <p:nvPr/>
        </p:nvSpPr>
        <p:spPr>
          <a:xfrm>
            <a:off x="687332" y="1461376"/>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6" name="Rectangle 5">
            <a:extLst>
              <a:ext uri="{FF2B5EF4-FFF2-40B4-BE49-F238E27FC236}">
                <a16:creationId xmlns:a16="http://schemas.microsoft.com/office/drawing/2014/main" id="{B4515AE0-7711-D4B7-037C-842D6A782283}"/>
              </a:ext>
            </a:extLst>
          </p:cNvPr>
          <p:cNvSpPr/>
          <p:nvPr/>
        </p:nvSpPr>
        <p:spPr>
          <a:xfrm>
            <a:off x="1754132" y="1461376"/>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7" name="Rectangle 6">
            <a:extLst>
              <a:ext uri="{FF2B5EF4-FFF2-40B4-BE49-F238E27FC236}">
                <a16:creationId xmlns:a16="http://schemas.microsoft.com/office/drawing/2014/main" id="{A547F28A-D7A6-4D47-08E9-226E7DF42FE6}"/>
              </a:ext>
            </a:extLst>
          </p:cNvPr>
          <p:cNvSpPr/>
          <p:nvPr/>
        </p:nvSpPr>
        <p:spPr>
          <a:xfrm>
            <a:off x="2744732" y="1461376"/>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8" name="Rectangle 7">
            <a:extLst>
              <a:ext uri="{FF2B5EF4-FFF2-40B4-BE49-F238E27FC236}">
                <a16:creationId xmlns:a16="http://schemas.microsoft.com/office/drawing/2014/main" id="{4BF38B19-3026-678E-91C8-A36B1489F166}"/>
              </a:ext>
            </a:extLst>
          </p:cNvPr>
          <p:cNvSpPr/>
          <p:nvPr/>
        </p:nvSpPr>
        <p:spPr>
          <a:xfrm>
            <a:off x="972798" y="2016385"/>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ADD</a:t>
            </a:r>
          </a:p>
        </p:txBody>
      </p:sp>
      <p:sp>
        <p:nvSpPr>
          <p:cNvPr id="9" name="Rectangle 8">
            <a:extLst>
              <a:ext uri="{FF2B5EF4-FFF2-40B4-BE49-F238E27FC236}">
                <a16:creationId xmlns:a16="http://schemas.microsoft.com/office/drawing/2014/main" id="{FFE08A5D-56F4-146A-3766-14FAC3792333}"/>
              </a:ext>
            </a:extLst>
          </p:cNvPr>
          <p:cNvSpPr/>
          <p:nvPr/>
        </p:nvSpPr>
        <p:spPr>
          <a:xfrm>
            <a:off x="1754132" y="2016385"/>
            <a:ext cx="15240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NewColumn1</a:t>
            </a:r>
          </a:p>
        </p:txBody>
      </p:sp>
      <p:sp>
        <p:nvSpPr>
          <p:cNvPr id="10" name="Rectangle 9">
            <a:extLst>
              <a:ext uri="{FF2B5EF4-FFF2-40B4-BE49-F238E27FC236}">
                <a16:creationId xmlns:a16="http://schemas.microsoft.com/office/drawing/2014/main" id="{1AFC6EE7-B673-DD02-B608-32C11EEB3595}"/>
              </a:ext>
            </a:extLst>
          </p:cNvPr>
          <p:cNvSpPr/>
          <p:nvPr/>
        </p:nvSpPr>
        <p:spPr>
          <a:xfrm>
            <a:off x="3354332" y="2017522"/>
            <a:ext cx="1752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808080"/>
                </a:solidFill>
              </a:rPr>
              <a:t>(</a:t>
            </a:r>
            <a:r>
              <a:rPr lang="en-US" dirty="0"/>
              <a:t>Size</a:t>
            </a:r>
            <a:r>
              <a:rPr lang="en-US" dirty="0">
                <a:solidFill>
                  <a:srgbClr val="808080"/>
                </a:solidFill>
              </a:rPr>
              <a:t>)</a:t>
            </a:r>
          </a:p>
        </p:txBody>
      </p:sp>
      <p:sp>
        <p:nvSpPr>
          <p:cNvPr id="11" name="Rectangle 10">
            <a:extLst>
              <a:ext uri="{FF2B5EF4-FFF2-40B4-BE49-F238E27FC236}">
                <a16:creationId xmlns:a16="http://schemas.microsoft.com/office/drawing/2014/main" id="{936C1587-CD58-E08E-AE02-CAC93B822DB3}"/>
              </a:ext>
            </a:extLst>
          </p:cNvPr>
          <p:cNvSpPr/>
          <p:nvPr/>
        </p:nvSpPr>
        <p:spPr>
          <a:xfrm>
            <a:off x="5183132" y="2030033"/>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12" name="Rectangle 11">
            <a:extLst>
              <a:ext uri="{FF2B5EF4-FFF2-40B4-BE49-F238E27FC236}">
                <a16:creationId xmlns:a16="http://schemas.microsoft.com/office/drawing/2014/main" id="{8CCA2C15-87D0-6D8D-46B8-6E0774D428D8}"/>
              </a:ext>
            </a:extLst>
          </p:cNvPr>
          <p:cNvSpPr/>
          <p:nvPr/>
        </p:nvSpPr>
        <p:spPr>
          <a:xfrm>
            <a:off x="1754132" y="2571394"/>
            <a:ext cx="15240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NewColumn2</a:t>
            </a:r>
          </a:p>
        </p:txBody>
      </p:sp>
      <p:sp>
        <p:nvSpPr>
          <p:cNvPr id="13" name="Rectangle 12">
            <a:extLst>
              <a:ext uri="{FF2B5EF4-FFF2-40B4-BE49-F238E27FC236}">
                <a16:creationId xmlns:a16="http://schemas.microsoft.com/office/drawing/2014/main" id="{47EE1CB4-F05C-6EE1-4A45-F59E585940F1}"/>
              </a:ext>
            </a:extLst>
          </p:cNvPr>
          <p:cNvSpPr/>
          <p:nvPr/>
        </p:nvSpPr>
        <p:spPr>
          <a:xfrm>
            <a:off x="3354332" y="2572531"/>
            <a:ext cx="1752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808080"/>
                </a:solidFill>
              </a:rPr>
              <a:t>(</a:t>
            </a:r>
            <a:r>
              <a:rPr lang="en-US" dirty="0"/>
              <a:t>Size</a:t>
            </a:r>
            <a:r>
              <a:rPr lang="en-US" dirty="0">
                <a:solidFill>
                  <a:srgbClr val="808080"/>
                </a:solidFill>
              </a:rPr>
              <a:t>)</a:t>
            </a:r>
          </a:p>
        </p:txBody>
      </p:sp>
      <p:sp>
        <p:nvSpPr>
          <p:cNvPr id="14" name="Rectangle 13">
            <a:extLst>
              <a:ext uri="{FF2B5EF4-FFF2-40B4-BE49-F238E27FC236}">
                <a16:creationId xmlns:a16="http://schemas.microsoft.com/office/drawing/2014/main" id="{8F38C90D-4975-B1DD-D1E5-9024C98ACFC7}"/>
              </a:ext>
            </a:extLst>
          </p:cNvPr>
          <p:cNvSpPr/>
          <p:nvPr/>
        </p:nvSpPr>
        <p:spPr>
          <a:xfrm>
            <a:off x="5183132" y="2571394"/>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27" name="TextBox 26">
            <a:extLst>
              <a:ext uri="{FF2B5EF4-FFF2-40B4-BE49-F238E27FC236}">
                <a16:creationId xmlns:a16="http://schemas.microsoft.com/office/drawing/2014/main" id="{FB463C86-D216-600C-CC2B-1A2957174A48}"/>
              </a:ext>
            </a:extLst>
          </p:cNvPr>
          <p:cNvSpPr txBox="1"/>
          <p:nvPr/>
        </p:nvSpPr>
        <p:spPr>
          <a:xfrm>
            <a:off x="337980" y="863444"/>
            <a:ext cx="1035152" cy="369332"/>
          </a:xfrm>
          <a:prstGeom prst="rect">
            <a:avLst/>
          </a:prstGeom>
          <a:noFill/>
        </p:spPr>
        <p:txBody>
          <a:bodyPr wrap="square" rtlCol="0">
            <a:spAutoFit/>
          </a:bodyPr>
          <a:lstStyle/>
          <a:p>
            <a:r>
              <a:rPr lang="en-US" b="1" u="sng" dirty="0"/>
              <a:t>Syntax</a:t>
            </a:r>
          </a:p>
        </p:txBody>
      </p:sp>
      <p:sp>
        <p:nvSpPr>
          <p:cNvPr id="28" name="Rectangle 27">
            <a:extLst>
              <a:ext uri="{FF2B5EF4-FFF2-40B4-BE49-F238E27FC236}">
                <a16:creationId xmlns:a16="http://schemas.microsoft.com/office/drawing/2014/main" id="{D2A91E63-8C75-678B-3C3F-76099110A9AB}"/>
              </a:ext>
            </a:extLst>
          </p:cNvPr>
          <p:cNvSpPr/>
          <p:nvPr/>
        </p:nvSpPr>
        <p:spPr>
          <a:xfrm>
            <a:off x="589430" y="3703627"/>
            <a:ext cx="4931694" cy="1905000"/>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53369563-6895-4A12-29B1-0F28CB913404}"/>
              </a:ext>
            </a:extLst>
          </p:cNvPr>
          <p:cNvSpPr/>
          <p:nvPr/>
        </p:nvSpPr>
        <p:spPr>
          <a:xfrm>
            <a:off x="741830" y="3856027"/>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30" name="Rectangle 29">
            <a:extLst>
              <a:ext uri="{FF2B5EF4-FFF2-40B4-BE49-F238E27FC236}">
                <a16:creationId xmlns:a16="http://schemas.microsoft.com/office/drawing/2014/main" id="{050B754D-B9B3-CDCD-A461-450B23BF7E90}"/>
              </a:ext>
            </a:extLst>
          </p:cNvPr>
          <p:cNvSpPr/>
          <p:nvPr/>
        </p:nvSpPr>
        <p:spPr>
          <a:xfrm>
            <a:off x="1808630" y="3856027"/>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31" name="Rectangle 30">
            <a:extLst>
              <a:ext uri="{FF2B5EF4-FFF2-40B4-BE49-F238E27FC236}">
                <a16:creationId xmlns:a16="http://schemas.microsoft.com/office/drawing/2014/main" id="{48236140-1D5A-86B4-7860-99DCDD8C6965}"/>
              </a:ext>
            </a:extLst>
          </p:cNvPr>
          <p:cNvSpPr/>
          <p:nvPr/>
        </p:nvSpPr>
        <p:spPr>
          <a:xfrm>
            <a:off x="2799230" y="3856027"/>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Student</a:t>
            </a:r>
          </a:p>
        </p:txBody>
      </p:sp>
      <p:sp>
        <p:nvSpPr>
          <p:cNvPr id="32" name="Rectangle 31">
            <a:extLst>
              <a:ext uri="{FF2B5EF4-FFF2-40B4-BE49-F238E27FC236}">
                <a16:creationId xmlns:a16="http://schemas.microsoft.com/office/drawing/2014/main" id="{1FB09156-DE17-205B-C3C2-EA5681803BC4}"/>
              </a:ext>
            </a:extLst>
          </p:cNvPr>
          <p:cNvSpPr/>
          <p:nvPr/>
        </p:nvSpPr>
        <p:spPr>
          <a:xfrm>
            <a:off x="1027296" y="4411036"/>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ADD</a:t>
            </a:r>
          </a:p>
        </p:txBody>
      </p:sp>
      <p:sp>
        <p:nvSpPr>
          <p:cNvPr id="33" name="Rectangle 32">
            <a:extLst>
              <a:ext uri="{FF2B5EF4-FFF2-40B4-BE49-F238E27FC236}">
                <a16:creationId xmlns:a16="http://schemas.microsoft.com/office/drawing/2014/main" id="{07E2CB48-A5EB-9150-6165-694184FA985A}"/>
              </a:ext>
            </a:extLst>
          </p:cNvPr>
          <p:cNvSpPr/>
          <p:nvPr/>
        </p:nvSpPr>
        <p:spPr>
          <a:xfrm>
            <a:off x="1808630" y="4411036"/>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Branch</a:t>
            </a:r>
          </a:p>
        </p:txBody>
      </p:sp>
      <p:sp>
        <p:nvSpPr>
          <p:cNvPr id="34" name="Rectangle 33">
            <a:extLst>
              <a:ext uri="{FF2B5EF4-FFF2-40B4-BE49-F238E27FC236}">
                <a16:creationId xmlns:a16="http://schemas.microsoft.com/office/drawing/2014/main" id="{095DE59D-A2FF-E3CD-6FE0-21BE85F7F118}"/>
              </a:ext>
            </a:extLst>
          </p:cNvPr>
          <p:cNvSpPr/>
          <p:nvPr/>
        </p:nvSpPr>
        <p:spPr>
          <a:xfrm>
            <a:off x="2799229" y="4411036"/>
            <a:ext cx="152400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Varchar</a:t>
            </a:r>
            <a:r>
              <a:rPr lang="en-US" dirty="0">
                <a:solidFill>
                  <a:srgbClr val="808080"/>
                </a:solidFill>
              </a:rPr>
              <a:t>(</a:t>
            </a:r>
            <a:r>
              <a:rPr lang="en-US" dirty="0"/>
              <a:t>20</a:t>
            </a:r>
            <a:r>
              <a:rPr lang="en-US" dirty="0">
                <a:solidFill>
                  <a:srgbClr val="808080"/>
                </a:solidFill>
              </a:rPr>
              <a:t>)</a:t>
            </a:r>
          </a:p>
        </p:txBody>
      </p:sp>
      <p:sp>
        <p:nvSpPr>
          <p:cNvPr id="35" name="Rectangle 34">
            <a:extLst>
              <a:ext uri="{FF2B5EF4-FFF2-40B4-BE49-F238E27FC236}">
                <a16:creationId xmlns:a16="http://schemas.microsoft.com/office/drawing/2014/main" id="{8A0075E5-7518-E606-9BD4-6D39F255625C}"/>
              </a:ext>
            </a:extLst>
          </p:cNvPr>
          <p:cNvSpPr/>
          <p:nvPr/>
        </p:nvSpPr>
        <p:spPr>
          <a:xfrm>
            <a:off x="4399430" y="4411036"/>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36" name="Rectangle 35">
            <a:extLst>
              <a:ext uri="{FF2B5EF4-FFF2-40B4-BE49-F238E27FC236}">
                <a16:creationId xmlns:a16="http://schemas.microsoft.com/office/drawing/2014/main" id="{90794365-D029-8B62-92EF-A5713B364AEB}"/>
              </a:ext>
            </a:extLst>
          </p:cNvPr>
          <p:cNvSpPr/>
          <p:nvPr/>
        </p:nvSpPr>
        <p:spPr>
          <a:xfrm>
            <a:off x="1808630" y="4966045"/>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SPI</a:t>
            </a:r>
            <a:endParaRPr lang="en-US" dirty="0"/>
          </a:p>
        </p:txBody>
      </p:sp>
      <p:sp>
        <p:nvSpPr>
          <p:cNvPr id="37" name="Rectangle 36">
            <a:extLst>
              <a:ext uri="{FF2B5EF4-FFF2-40B4-BE49-F238E27FC236}">
                <a16:creationId xmlns:a16="http://schemas.microsoft.com/office/drawing/2014/main" id="{4E5C1E29-D211-183D-4A73-76B1FCEA3269}"/>
              </a:ext>
            </a:extLst>
          </p:cNvPr>
          <p:cNvSpPr/>
          <p:nvPr/>
        </p:nvSpPr>
        <p:spPr>
          <a:xfrm>
            <a:off x="2799230" y="4968320"/>
            <a:ext cx="15240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Decimal</a:t>
            </a:r>
            <a:r>
              <a:rPr lang="en-US" dirty="0">
                <a:solidFill>
                  <a:srgbClr val="808080"/>
                </a:solidFill>
              </a:rPr>
              <a:t>(</a:t>
            </a:r>
            <a:r>
              <a:rPr lang="en-US" dirty="0">
                <a:solidFill>
                  <a:schemeClr val="tx1"/>
                </a:solidFill>
              </a:rPr>
              <a:t>4</a:t>
            </a:r>
            <a:r>
              <a:rPr lang="en-US" dirty="0">
                <a:solidFill>
                  <a:srgbClr val="808080"/>
                </a:solidFill>
              </a:rPr>
              <a:t>,</a:t>
            </a:r>
            <a:r>
              <a:rPr lang="en-US" dirty="0">
                <a:solidFill>
                  <a:schemeClr val="tx1"/>
                </a:solidFill>
              </a:rPr>
              <a:t>2</a:t>
            </a:r>
            <a:r>
              <a:rPr lang="en-US" dirty="0">
                <a:solidFill>
                  <a:srgbClr val="808080"/>
                </a:solidFill>
              </a:rPr>
              <a:t>)</a:t>
            </a:r>
          </a:p>
        </p:txBody>
      </p:sp>
      <p:sp>
        <p:nvSpPr>
          <p:cNvPr id="38" name="Rectangle 37">
            <a:extLst>
              <a:ext uri="{FF2B5EF4-FFF2-40B4-BE49-F238E27FC236}">
                <a16:creationId xmlns:a16="http://schemas.microsoft.com/office/drawing/2014/main" id="{C5C25A04-315A-2DAF-888B-5ADD61D5DB70}"/>
              </a:ext>
            </a:extLst>
          </p:cNvPr>
          <p:cNvSpPr/>
          <p:nvPr/>
        </p:nvSpPr>
        <p:spPr>
          <a:xfrm>
            <a:off x="4399430" y="4970548"/>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39" name="TextBox 38">
            <a:extLst>
              <a:ext uri="{FF2B5EF4-FFF2-40B4-BE49-F238E27FC236}">
                <a16:creationId xmlns:a16="http://schemas.microsoft.com/office/drawing/2014/main" id="{10C4E298-66A1-768D-D831-476536C787E7}"/>
              </a:ext>
            </a:extLst>
          </p:cNvPr>
          <p:cNvSpPr txBox="1"/>
          <p:nvPr/>
        </p:nvSpPr>
        <p:spPr>
          <a:xfrm>
            <a:off x="337980" y="3269602"/>
            <a:ext cx="1035152" cy="369332"/>
          </a:xfrm>
          <a:prstGeom prst="rect">
            <a:avLst/>
          </a:prstGeom>
          <a:noFill/>
        </p:spPr>
        <p:txBody>
          <a:bodyPr wrap="square" rtlCol="0">
            <a:spAutoFit/>
          </a:bodyPr>
          <a:lstStyle/>
          <a:p>
            <a:r>
              <a:rPr lang="en-US" b="1" u="sng" dirty="0"/>
              <a:t>Example</a:t>
            </a:r>
          </a:p>
        </p:txBody>
      </p:sp>
      <p:graphicFrame>
        <p:nvGraphicFramePr>
          <p:cNvPr id="41" name="Table 40">
            <a:extLst>
              <a:ext uri="{FF2B5EF4-FFF2-40B4-BE49-F238E27FC236}">
                <a16:creationId xmlns:a16="http://schemas.microsoft.com/office/drawing/2014/main" id="{C5C1F663-299A-AC1C-E4C2-560002DE93D5}"/>
              </a:ext>
            </a:extLst>
          </p:cNvPr>
          <p:cNvGraphicFramePr>
            <a:graphicFrameLocks noGrp="1"/>
          </p:cNvGraphicFramePr>
          <p:nvPr>
            <p:extLst>
              <p:ext uri="{D42A27DB-BD31-4B8C-83A1-F6EECF244321}">
                <p14:modId xmlns:p14="http://schemas.microsoft.com/office/powerpoint/2010/main" val="2007687580"/>
              </p:ext>
            </p:extLst>
          </p:nvPr>
        </p:nvGraphicFramePr>
        <p:xfrm>
          <a:off x="7014125" y="994063"/>
          <a:ext cx="1367214" cy="2501773"/>
        </p:xfrm>
        <a:graphic>
          <a:graphicData uri="http://schemas.openxmlformats.org/drawingml/2006/table">
            <a:tbl>
              <a:tblPr bandRow="1">
                <a:tableStyleId>{073A0DAA-6AF3-43AB-8588-CEC1D06C72B9}</a:tableStyleId>
              </a:tblPr>
              <a:tblGrid>
                <a:gridCol w="546970">
                  <a:extLst>
                    <a:ext uri="{9D8B030D-6E8A-4147-A177-3AD203B41FA5}">
                      <a16:colId xmlns:a16="http://schemas.microsoft.com/office/drawing/2014/main" val="20000"/>
                    </a:ext>
                  </a:extLst>
                </a:gridCol>
                <a:gridCol w="820244">
                  <a:extLst>
                    <a:ext uri="{9D8B030D-6E8A-4147-A177-3AD203B41FA5}">
                      <a16:colId xmlns:a16="http://schemas.microsoft.com/office/drawing/2014/main" val="20001"/>
                    </a:ext>
                  </a:extLst>
                </a:gridCol>
              </a:tblGrid>
              <a:tr h="308752">
                <a:tc gridSpan="2">
                  <a:txBody>
                    <a:bodyPr/>
                    <a:lstStyle/>
                    <a:p>
                      <a:pPr algn="l" fontAlgn="b"/>
                      <a:r>
                        <a:rPr lang="en-US" sz="1600" b="1" i="0" u="none" strike="noStrike" dirty="0">
                          <a:solidFill>
                            <a:srgbClr val="000000"/>
                          </a:solidFill>
                          <a:effectLst/>
                          <a:latin typeface="Calibri" panose="020F0502020204030204" pitchFamily="34" charset="0"/>
                        </a:rPr>
                        <a:t>Student</a:t>
                      </a: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10000"/>
                  </a:ext>
                </a:extLst>
              </a:tr>
              <a:tr h="308752">
                <a:tc>
                  <a:txBody>
                    <a:bodyPr/>
                    <a:lstStyle/>
                    <a:p>
                      <a:pPr algn="l" fontAlgn="b"/>
                      <a:r>
                        <a:rPr lang="en-US" sz="1600" b="1" i="0" u="none" strike="noStrike" dirty="0">
                          <a:solidFill>
                            <a:srgbClr val="FFFFFF"/>
                          </a:solidFill>
                          <a:effectLst/>
                          <a:latin typeface="Calibri" panose="020F0502020204030204" pitchFamily="34" charset="0"/>
                        </a:rPr>
                        <a:t>RNO</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Name</a:t>
                      </a:r>
                    </a:p>
                  </a:txBody>
                  <a:tcPr marL="9525" marR="9525" marT="9525" marB="0" anchor="b">
                    <a:solidFill>
                      <a:schemeClr val="tx1"/>
                    </a:solidFill>
                  </a:tcPr>
                </a:tc>
                <a:extLst>
                  <a:ext uri="{0D108BD9-81ED-4DB2-BD59-A6C34878D82A}">
                    <a16:rowId xmlns:a16="http://schemas.microsoft.com/office/drawing/2014/main" val="10001"/>
                  </a:ext>
                </a:extLst>
              </a:tr>
              <a:tr h="308752">
                <a:tc>
                  <a:txBody>
                    <a:bodyPr/>
                    <a:lstStyle/>
                    <a:p>
                      <a:pPr algn="l" fontAlgn="b"/>
                      <a:r>
                        <a:rPr lang="en-US" sz="1600" b="0" i="0" u="none" strike="noStrike" dirty="0">
                          <a:solidFill>
                            <a:srgbClr val="000000"/>
                          </a:solidFill>
                          <a:effectLst/>
                          <a:latin typeface="Calibri" panose="020F0502020204030204" pitchFamily="34" charset="0"/>
                        </a:rPr>
                        <a:t>101</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Raju</a:t>
                      </a:r>
                    </a:p>
                  </a:txBody>
                  <a:tcPr marL="9525" marR="9525" marT="9525" marB="0" anchor="b"/>
                </a:tc>
                <a:extLst>
                  <a:ext uri="{0D108BD9-81ED-4DB2-BD59-A6C34878D82A}">
                    <a16:rowId xmlns:a16="http://schemas.microsoft.com/office/drawing/2014/main" val="10002"/>
                  </a:ext>
                </a:extLst>
              </a:tr>
              <a:tr h="308752">
                <a:tc>
                  <a:txBody>
                    <a:bodyPr/>
                    <a:lstStyle/>
                    <a:p>
                      <a:pPr algn="l" fontAlgn="b"/>
                      <a:r>
                        <a:rPr lang="en-US" sz="1600" b="0" i="0" u="none" strike="noStrike" dirty="0">
                          <a:solidFill>
                            <a:srgbClr val="000000"/>
                          </a:solidFill>
                          <a:effectLst/>
                          <a:latin typeface="Calibri" panose="020F0502020204030204" pitchFamily="34" charset="0"/>
                        </a:rPr>
                        <a:t>102</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Amit</a:t>
                      </a:r>
                    </a:p>
                  </a:txBody>
                  <a:tcPr marL="9525" marR="9525" marT="9525" marB="0" anchor="b"/>
                </a:tc>
                <a:extLst>
                  <a:ext uri="{0D108BD9-81ED-4DB2-BD59-A6C34878D82A}">
                    <a16:rowId xmlns:a16="http://schemas.microsoft.com/office/drawing/2014/main" val="10003"/>
                  </a:ext>
                </a:extLst>
              </a:tr>
              <a:tr h="340509">
                <a:tc>
                  <a:txBody>
                    <a:bodyPr/>
                    <a:lstStyle/>
                    <a:p>
                      <a:pPr algn="l" fontAlgn="b"/>
                      <a:r>
                        <a:rPr lang="en-US" sz="1600" b="0" i="0" u="none" strike="noStrike" dirty="0">
                          <a:solidFill>
                            <a:srgbClr val="000000"/>
                          </a:solidFill>
                          <a:effectLst/>
                          <a:latin typeface="Calibri" panose="020F0502020204030204" pitchFamily="34" charset="0"/>
                        </a:rPr>
                        <a:t>103</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Sanjay</a:t>
                      </a:r>
                    </a:p>
                  </a:txBody>
                  <a:tcPr marL="9525" marR="9525" marT="9525" marB="0" anchor="b"/>
                </a:tc>
                <a:extLst>
                  <a:ext uri="{0D108BD9-81ED-4DB2-BD59-A6C34878D82A}">
                    <a16:rowId xmlns:a16="http://schemas.microsoft.com/office/drawing/2014/main" val="10004"/>
                  </a:ext>
                </a:extLst>
              </a:tr>
              <a:tr h="308752">
                <a:tc>
                  <a:txBody>
                    <a:bodyPr/>
                    <a:lstStyle/>
                    <a:p>
                      <a:pPr algn="l" fontAlgn="b"/>
                      <a:r>
                        <a:rPr lang="en-US" sz="1600" b="0" i="0" u="none" strike="noStrike" dirty="0">
                          <a:solidFill>
                            <a:srgbClr val="000000"/>
                          </a:solidFill>
                          <a:effectLst/>
                          <a:latin typeface="Calibri" panose="020F0502020204030204" pitchFamily="34" charset="0"/>
                        </a:rPr>
                        <a:t>104</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Neha</a:t>
                      </a:r>
                    </a:p>
                  </a:txBody>
                  <a:tcPr marL="9525" marR="9525" marT="9525" marB="0" anchor="b"/>
                </a:tc>
                <a:extLst>
                  <a:ext uri="{0D108BD9-81ED-4DB2-BD59-A6C34878D82A}">
                    <a16:rowId xmlns:a16="http://schemas.microsoft.com/office/drawing/2014/main" val="10005"/>
                  </a:ext>
                </a:extLst>
              </a:tr>
              <a:tr h="308752">
                <a:tc>
                  <a:txBody>
                    <a:bodyPr/>
                    <a:lstStyle/>
                    <a:p>
                      <a:pPr algn="l" fontAlgn="b"/>
                      <a:r>
                        <a:rPr lang="en-US" sz="1600" b="0" i="0" u="none" strike="noStrike">
                          <a:solidFill>
                            <a:srgbClr val="000000"/>
                          </a:solidFill>
                          <a:effectLst/>
                          <a:latin typeface="Calibri" panose="020F0502020204030204" pitchFamily="34" charset="0"/>
                        </a:rPr>
                        <a:t>105</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Meera</a:t>
                      </a:r>
                    </a:p>
                  </a:txBody>
                  <a:tcPr marL="9525" marR="9525" marT="9525" marB="0" anchor="b"/>
                </a:tc>
                <a:extLst>
                  <a:ext uri="{0D108BD9-81ED-4DB2-BD59-A6C34878D82A}">
                    <a16:rowId xmlns:a16="http://schemas.microsoft.com/office/drawing/2014/main" val="10006"/>
                  </a:ext>
                </a:extLst>
              </a:tr>
              <a:tr h="308752">
                <a:tc>
                  <a:txBody>
                    <a:bodyPr/>
                    <a:lstStyle/>
                    <a:p>
                      <a:pPr algn="l" fontAlgn="b"/>
                      <a:r>
                        <a:rPr lang="en-US" sz="1600" b="0" i="0" u="none" strike="noStrike" dirty="0">
                          <a:solidFill>
                            <a:srgbClr val="000000"/>
                          </a:solidFill>
                          <a:effectLst/>
                          <a:latin typeface="Calibri" panose="020F0502020204030204" pitchFamily="34" charset="0"/>
                        </a:rPr>
                        <a:t>106</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Mahesh</a:t>
                      </a:r>
                    </a:p>
                  </a:txBody>
                  <a:tcPr marL="9525" marR="9525" marT="9525" marB="0" anchor="b"/>
                </a:tc>
                <a:extLst>
                  <a:ext uri="{0D108BD9-81ED-4DB2-BD59-A6C34878D82A}">
                    <a16:rowId xmlns:a16="http://schemas.microsoft.com/office/drawing/2014/main" val="10007"/>
                  </a:ext>
                </a:extLst>
              </a:tr>
            </a:tbl>
          </a:graphicData>
        </a:graphic>
      </p:graphicFrame>
      <p:graphicFrame>
        <p:nvGraphicFramePr>
          <p:cNvPr id="44" name="Table 43">
            <a:extLst>
              <a:ext uri="{FF2B5EF4-FFF2-40B4-BE49-F238E27FC236}">
                <a16:creationId xmlns:a16="http://schemas.microsoft.com/office/drawing/2014/main" id="{56A15374-CC92-6A0C-A275-6C51A6EC0305}"/>
              </a:ext>
            </a:extLst>
          </p:cNvPr>
          <p:cNvGraphicFramePr>
            <a:graphicFrameLocks noGrp="1"/>
          </p:cNvGraphicFramePr>
          <p:nvPr>
            <p:extLst>
              <p:ext uri="{D42A27DB-BD31-4B8C-83A1-F6EECF244321}">
                <p14:modId xmlns:p14="http://schemas.microsoft.com/office/powerpoint/2010/main" val="787494472"/>
              </p:ext>
            </p:extLst>
          </p:nvPr>
        </p:nvGraphicFramePr>
        <p:xfrm>
          <a:off x="6404142" y="3861048"/>
          <a:ext cx="2653564" cy="2470016"/>
        </p:xfrm>
        <a:graphic>
          <a:graphicData uri="http://schemas.openxmlformats.org/drawingml/2006/table">
            <a:tbl>
              <a:tblPr bandRow="1">
                <a:tableStyleId>{073A0DAA-6AF3-43AB-8588-CEC1D06C72B9}</a:tableStyleId>
              </a:tblPr>
              <a:tblGrid>
                <a:gridCol w="546970">
                  <a:extLst>
                    <a:ext uri="{9D8B030D-6E8A-4147-A177-3AD203B41FA5}">
                      <a16:colId xmlns:a16="http://schemas.microsoft.com/office/drawing/2014/main" val="20000"/>
                    </a:ext>
                  </a:extLst>
                </a:gridCol>
                <a:gridCol w="820244">
                  <a:extLst>
                    <a:ext uri="{9D8B030D-6E8A-4147-A177-3AD203B41FA5}">
                      <a16:colId xmlns:a16="http://schemas.microsoft.com/office/drawing/2014/main" val="20001"/>
                    </a:ext>
                  </a:extLst>
                </a:gridCol>
                <a:gridCol w="751468">
                  <a:extLst>
                    <a:ext uri="{9D8B030D-6E8A-4147-A177-3AD203B41FA5}">
                      <a16:colId xmlns:a16="http://schemas.microsoft.com/office/drawing/2014/main" val="20002"/>
                    </a:ext>
                  </a:extLst>
                </a:gridCol>
                <a:gridCol w="534882">
                  <a:extLst>
                    <a:ext uri="{9D8B030D-6E8A-4147-A177-3AD203B41FA5}">
                      <a16:colId xmlns:a16="http://schemas.microsoft.com/office/drawing/2014/main" val="2335303372"/>
                    </a:ext>
                  </a:extLst>
                </a:gridCol>
              </a:tblGrid>
              <a:tr h="308752">
                <a:tc gridSpan="3">
                  <a:txBody>
                    <a:bodyPr/>
                    <a:lstStyle/>
                    <a:p>
                      <a:pPr algn="l" fontAlgn="b"/>
                      <a:r>
                        <a:rPr lang="en-US" sz="1600" b="1" i="0" u="none" strike="noStrike" dirty="0">
                          <a:solidFill>
                            <a:srgbClr val="000000"/>
                          </a:solidFill>
                          <a:effectLst/>
                          <a:latin typeface="Calibri" panose="020F0502020204030204" pitchFamily="34" charset="0"/>
                        </a:rPr>
                        <a:t>Student</a:t>
                      </a:r>
                    </a:p>
                  </a:txBody>
                  <a:tcPr marL="9525" marR="9525" marT="9525" marB="0" anchor="b">
                    <a:solidFill>
                      <a:schemeClr val="bg1"/>
                    </a:solidFill>
                  </a:tcPr>
                </a:tc>
                <a:tc hMerge="1">
                  <a:txBody>
                    <a:bodyPr/>
                    <a:lstStyle/>
                    <a:p>
                      <a:endParaRPr lang="en-US"/>
                    </a:p>
                  </a:txBody>
                  <a:tcPr/>
                </a:tc>
                <a:tc hMerge="1">
                  <a:txBody>
                    <a:bodyPr/>
                    <a:lstStyle/>
                    <a:p>
                      <a:endParaRPr lang="en-US"/>
                    </a:p>
                  </a:txBody>
                  <a:tcPr>
                    <a:solidFill>
                      <a:schemeClr val="bg1"/>
                    </a:solidFill>
                  </a:tcPr>
                </a:tc>
                <a:tc>
                  <a:txBody>
                    <a:bodyPr/>
                    <a:lstStyle/>
                    <a:p>
                      <a:pPr algn="l" fontAlgn="b"/>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0000"/>
                  </a:ext>
                </a:extLst>
              </a:tr>
              <a:tr h="308752">
                <a:tc>
                  <a:txBody>
                    <a:bodyPr/>
                    <a:lstStyle/>
                    <a:p>
                      <a:pPr algn="l" fontAlgn="b"/>
                      <a:r>
                        <a:rPr lang="en-US" sz="1600" b="1" i="0" u="none" strike="noStrike" dirty="0">
                          <a:solidFill>
                            <a:srgbClr val="FFFFFF"/>
                          </a:solidFill>
                          <a:effectLst/>
                          <a:latin typeface="Calibri" panose="020F0502020204030204" pitchFamily="34" charset="0"/>
                        </a:rPr>
                        <a:t>RNO</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Name</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Branch</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SPI</a:t>
                      </a:r>
                    </a:p>
                  </a:txBody>
                  <a:tcPr marL="9525" marR="9525" marT="9525" marB="0" anchor="b">
                    <a:solidFill>
                      <a:schemeClr val="tx1"/>
                    </a:solidFill>
                  </a:tcPr>
                </a:tc>
                <a:extLst>
                  <a:ext uri="{0D108BD9-81ED-4DB2-BD59-A6C34878D82A}">
                    <a16:rowId xmlns:a16="http://schemas.microsoft.com/office/drawing/2014/main" val="10001"/>
                  </a:ext>
                </a:extLst>
              </a:tr>
              <a:tr h="308752">
                <a:tc>
                  <a:txBody>
                    <a:bodyPr/>
                    <a:lstStyle/>
                    <a:p>
                      <a:pPr algn="l" fontAlgn="b"/>
                      <a:r>
                        <a:rPr lang="en-US" sz="1600" b="0" i="0" u="none" strike="noStrike" dirty="0">
                          <a:solidFill>
                            <a:srgbClr val="000000"/>
                          </a:solidFill>
                          <a:effectLst/>
                          <a:latin typeface="Calibri" panose="020F0502020204030204" pitchFamily="34" charset="0"/>
                        </a:rPr>
                        <a:t>101</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Raju</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2"/>
                  </a:ext>
                </a:extLst>
              </a:tr>
              <a:tr h="308752">
                <a:tc>
                  <a:txBody>
                    <a:bodyPr/>
                    <a:lstStyle/>
                    <a:p>
                      <a:pPr algn="l" fontAlgn="b"/>
                      <a:r>
                        <a:rPr lang="en-US" sz="1600" b="0" i="0" u="none" strike="noStrike" dirty="0">
                          <a:solidFill>
                            <a:srgbClr val="000000"/>
                          </a:solidFill>
                          <a:effectLst/>
                          <a:latin typeface="Calibri" panose="020F0502020204030204" pitchFamily="34" charset="0"/>
                        </a:rPr>
                        <a:t>102</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Amit</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3"/>
                  </a:ext>
                </a:extLst>
              </a:tr>
              <a:tr h="308752">
                <a:tc>
                  <a:txBody>
                    <a:bodyPr/>
                    <a:lstStyle/>
                    <a:p>
                      <a:pPr algn="l" fontAlgn="b"/>
                      <a:r>
                        <a:rPr lang="en-US" sz="1600" b="0" i="0" u="none" strike="noStrike" dirty="0">
                          <a:solidFill>
                            <a:srgbClr val="000000"/>
                          </a:solidFill>
                          <a:effectLst/>
                          <a:latin typeface="Calibri" panose="020F0502020204030204" pitchFamily="34" charset="0"/>
                        </a:rPr>
                        <a:t>103</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Sanjay</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4"/>
                  </a:ext>
                </a:extLst>
              </a:tr>
              <a:tr h="308752">
                <a:tc>
                  <a:txBody>
                    <a:bodyPr/>
                    <a:lstStyle/>
                    <a:p>
                      <a:pPr algn="l" fontAlgn="b"/>
                      <a:r>
                        <a:rPr lang="en-US" sz="1600" b="0" i="0" u="none" strike="noStrike" dirty="0">
                          <a:solidFill>
                            <a:srgbClr val="000000"/>
                          </a:solidFill>
                          <a:effectLst/>
                          <a:latin typeface="Calibri" panose="020F0502020204030204" pitchFamily="34" charset="0"/>
                        </a:rPr>
                        <a:t>104</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Neha</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5"/>
                  </a:ext>
                </a:extLst>
              </a:tr>
              <a:tr h="308752">
                <a:tc>
                  <a:txBody>
                    <a:bodyPr/>
                    <a:lstStyle/>
                    <a:p>
                      <a:pPr algn="l" fontAlgn="b"/>
                      <a:r>
                        <a:rPr lang="en-US" sz="1600" b="0" i="0" u="none" strike="noStrike">
                          <a:solidFill>
                            <a:srgbClr val="000000"/>
                          </a:solidFill>
                          <a:effectLst/>
                          <a:latin typeface="Calibri" panose="020F0502020204030204" pitchFamily="34" charset="0"/>
                        </a:rPr>
                        <a:t>105</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Meera</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6"/>
                  </a:ext>
                </a:extLst>
              </a:tr>
              <a:tr h="308752">
                <a:tc>
                  <a:txBody>
                    <a:bodyPr/>
                    <a:lstStyle/>
                    <a:p>
                      <a:pPr algn="l" fontAlgn="b"/>
                      <a:r>
                        <a:rPr lang="en-US" sz="1600" b="0" i="0" u="none" strike="noStrike" dirty="0">
                          <a:solidFill>
                            <a:srgbClr val="000000"/>
                          </a:solidFill>
                          <a:effectLst/>
                          <a:latin typeface="Calibri" panose="020F0502020204030204" pitchFamily="34" charset="0"/>
                        </a:rPr>
                        <a:t>106</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Mahesh</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7"/>
                  </a:ext>
                </a:extLst>
              </a:tr>
            </a:tbl>
          </a:graphicData>
        </a:graphic>
      </p:graphicFrame>
      <p:sp>
        <p:nvSpPr>
          <p:cNvPr id="45" name="Rectangle 44">
            <a:extLst>
              <a:ext uri="{FF2B5EF4-FFF2-40B4-BE49-F238E27FC236}">
                <a16:creationId xmlns:a16="http://schemas.microsoft.com/office/drawing/2014/main" id="{734012E9-E389-8B44-F244-A2723496AC7F}"/>
              </a:ext>
            </a:extLst>
          </p:cNvPr>
          <p:cNvSpPr/>
          <p:nvPr/>
        </p:nvSpPr>
        <p:spPr>
          <a:xfrm>
            <a:off x="7754277" y="4181656"/>
            <a:ext cx="1316865" cy="2133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5D088D0-FD30-056B-2088-711CE02EB53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a:off x="7372508" y="3608964"/>
            <a:ext cx="521985" cy="471155"/>
          </a:xfrm>
          <a:prstGeom prst="rect">
            <a:avLst/>
          </a:prstGeom>
          <a:noFill/>
          <a:ln>
            <a:noFill/>
          </a:ln>
        </p:spPr>
      </p:pic>
      <p:sp>
        <p:nvSpPr>
          <p:cNvPr id="40" name="Rectangle 39">
            <a:extLst>
              <a:ext uri="{FF2B5EF4-FFF2-40B4-BE49-F238E27FC236}">
                <a16:creationId xmlns:a16="http://schemas.microsoft.com/office/drawing/2014/main" id="{15270EF8-4DCA-F5F8-CF3E-CAC9E80B04EB}"/>
              </a:ext>
            </a:extLst>
          </p:cNvPr>
          <p:cNvSpPr/>
          <p:nvPr/>
        </p:nvSpPr>
        <p:spPr>
          <a:xfrm>
            <a:off x="0" y="6135370"/>
            <a:ext cx="5800163" cy="245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Note: By default new added columns value will be NULL</a:t>
            </a:r>
            <a:endParaRPr lang="en-IN" dirty="0">
              <a:solidFill>
                <a:srgbClr val="C00000"/>
              </a:solidFill>
            </a:endParaRPr>
          </a:p>
        </p:txBody>
      </p:sp>
    </p:spTree>
    <p:extLst>
      <p:ext uri="{BB962C8B-B14F-4D97-AF65-F5344CB8AC3E}">
        <p14:creationId xmlns:p14="http://schemas.microsoft.com/office/powerpoint/2010/main" val="349019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wipe(up)">
                                      <p:cBhvr>
                                        <p:cTn id="103" dur="5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44"/>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1" nodeType="clickEffect">
                                  <p:stCondLst>
                                    <p:cond delay="0"/>
                                  </p:stCondLst>
                                  <p:childTnLst>
                                    <p:set>
                                      <p:cBhvr>
                                        <p:cTn id="111" dur="1" fill="hold">
                                          <p:stCondLst>
                                            <p:cond delay="0"/>
                                          </p:stCondLst>
                                        </p:cTn>
                                        <p:tgtEl>
                                          <p:spTgt spid="45"/>
                                        </p:tgtEl>
                                        <p:attrNameLst>
                                          <p:attrName>style.visibility</p:attrName>
                                        </p:attrNameLst>
                                      </p:cBhvr>
                                      <p:to>
                                        <p:strVal val="visible"/>
                                      </p:to>
                                    </p:set>
                                  </p:childTnLst>
                                </p:cTn>
                              </p:par>
                              <p:par>
                                <p:cTn id="112" presetID="27" presetClass="emph" presetSubtype="0" fill="remove" grpId="0" nodeType="withEffect">
                                  <p:stCondLst>
                                    <p:cond delay="0"/>
                                  </p:stCondLst>
                                  <p:childTnLst>
                                    <p:animClr clrSpc="rgb" dir="cw">
                                      <p:cBhvr override="childStyle">
                                        <p:cTn id="113" dur="250" autoRev="1" fill="remove"/>
                                        <p:tgtEl>
                                          <p:spTgt spid="45"/>
                                        </p:tgtEl>
                                        <p:attrNameLst>
                                          <p:attrName>style.color</p:attrName>
                                        </p:attrNameLst>
                                      </p:cBhvr>
                                      <p:to>
                                        <a:schemeClr val="bg1"/>
                                      </p:to>
                                    </p:animClr>
                                    <p:animClr clrSpc="rgb" dir="cw">
                                      <p:cBhvr>
                                        <p:cTn id="114" dur="250" autoRev="1" fill="remove"/>
                                        <p:tgtEl>
                                          <p:spTgt spid="45"/>
                                        </p:tgtEl>
                                        <p:attrNameLst>
                                          <p:attrName>fillcolor</p:attrName>
                                        </p:attrNameLst>
                                      </p:cBhvr>
                                      <p:to>
                                        <a:schemeClr val="bg1"/>
                                      </p:to>
                                    </p:animClr>
                                    <p:set>
                                      <p:cBhvr>
                                        <p:cTn id="115" dur="250" autoRev="1" fill="remove"/>
                                        <p:tgtEl>
                                          <p:spTgt spid="45"/>
                                        </p:tgtEl>
                                        <p:attrNameLst>
                                          <p:attrName>fill.type</p:attrName>
                                        </p:attrNameLst>
                                      </p:cBhvr>
                                      <p:to>
                                        <p:strVal val="solid"/>
                                      </p:to>
                                    </p:set>
                                    <p:set>
                                      <p:cBhvr>
                                        <p:cTn id="116" dur="250" autoRev="1" fill="remove"/>
                                        <p:tgtEl>
                                          <p:spTgt spid="45"/>
                                        </p:tgtEl>
                                        <p:attrNameLst>
                                          <p:attrName>fill.on</p:attrName>
                                        </p:attrNameLst>
                                      </p:cBhvr>
                                      <p:to>
                                        <p:strVal val="tru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5" grpId="0" animBg="1"/>
      <p:bldP spid="45" grpId="1" animBg="1"/>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BC42-AD90-0029-A198-298F4B6AC390}"/>
              </a:ext>
            </a:extLst>
          </p:cNvPr>
          <p:cNvSpPr>
            <a:spLocks noGrp="1"/>
          </p:cNvSpPr>
          <p:nvPr>
            <p:ph type="title"/>
          </p:nvPr>
        </p:nvSpPr>
        <p:spPr/>
        <p:txBody>
          <a:bodyPr/>
          <a:lstStyle/>
          <a:p>
            <a:r>
              <a:rPr lang="en-US" dirty="0"/>
              <a:t>What are these companies doing?</a:t>
            </a:r>
            <a:endParaRPr lang="en-IN" dirty="0"/>
          </a:p>
        </p:txBody>
      </p:sp>
      <p:pic>
        <p:nvPicPr>
          <p:cNvPr id="5" name="Picture 4">
            <a:extLst>
              <a:ext uri="{FF2B5EF4-FFF2-40B4-BE49-F238E27FC236}">
                <a16:creationId xmlns:a16="http://schemas.microsoft.com/office/drawing/2014/main" id="{826E859A-C57E-EA8B-61FB-E4FFEA301141}"/>
              </a:ext>
            </a:extLst>
          </p:cNvPr>
          <p:cNvPicPr>
            <a:picLocks noChangeAspect="1"/>
          </p:cNvPicPr>
          <p:nvPr/>
        </p:nvPicPr>
        <p:blipFill>
          <a:blip r:embed="rId2"/>
          <a:stretch>
            <a:fillRect/>
          </a:stretch>
        </p:blipFill>
        <p:spPr>
          <a:xfrm>
            <a:off x="7389981" y="1304178"/>
            <a:ext cx="1654751" cy="1011042"/>
          </a:xfrm>
          <a:prstGeom prst="rect">
            <a:avLst/>
          </a:prstGeom>
        </p:spPr>
      </p:pic>
      <p:pic>
        <p:nvPicPr>
          <p:cNvPr id="1026" name="Picture 2">
            <a:extLst>
              <a:ext uri="{FF2B5EF4-FFF2-40B4-BE49-F238E27FC236}">
                <a16:creationId xmlns:a16="http://schemas.microsoft.com/office/drawing/2014/main" id="{1161FB9B-12AF-835A-56FD-C54BFBCA82C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174270" y="1371486"/>
            <a:ext cx="1884770" cy="9777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F701DC0-3A6E-BD8A-B514-991635B16B0D}"/>
              </a:ext>
            </a:extLst>
          </p:cNvPr>
          <p:cNvPicPr>
            <a:picLocks noChangeAspect="1"/>
          </p:cNvPicPr>
          <p:nvPr/>
        </p:nvPicPr>
        <p:blipFill>
          <a:blip r:embed="rId4"/>
          <a:stretch>
            <a:fillRect/>
          </a:stretch>
        </p:blipFill>
        <p:spPr>
          <a:xfrm>
            <a:off x="6876875" y="3911550"/>
            <a:ext cx="2294625" cy="922581"/>
          </a:xfrm>
          <a:prstGeom prst="rect">
            <a:avLst/>
          </a:prstGeom>
        </p:spPr>
      </p:pic>
      <p:pic>
        <p:nvPicPr>
          <p:cNvPr id="11" name="Picture 10">
            <a:extLst>
              <a:ext uri="{FF2B5EF4-FFF2-40B4-BE49-F238E27FC236}">
                <a16:creationId xmlns:a16="http://schemas.microsoft.com/office/drawing/2014/main" id="{7A0F173C-69EF-02FE-C09B-5BE9F68C1717}"/>
              </a:ext>
            </a:extLst>
          </p:cNvPr>
          <p:cNvPicPr>
            <a:picLocks noChangeAspect="1"/>
          </p:cNvPicPr>
          <p:nvPr/>
        </p:nvPicPr>
        <p:blipFill>
          <a:blip r:embed="rId5"/>
          <a:stretch>
            <a:fillRect/>
          </a:stretch>
        </p:blipFill>
        <p:spPr>
          <a:xfrm>
            <a:off x="1688367" y="4009347"/>
            <a:ext cx="2370673" cy="1000187"/>
          </a:xfrm>
          <a:prstGeom prst="rect">
            <a:avLst/>
          </a:prstGeom>
        </p:spPr>
      </p:pic>
      <p:sp>
        <p:nvSpPr>
          <p:cNvPr id="12" name="TextBox 11">
            <a:extLst>
              <a:ext uri="{FF2B5EF4-FFF2-40B4-BE49-F238E27FC236}">
                <a16:creationId xmlns:a16="http://schemas.microsoft.com/office/drawing/2014/main" id="{C32FC23C-222A-82D2-B10B-6AF51F139B18}"/>
              </a:ext>
            </a:extLst>
          </p:cNvPr>
          <p:cNvSpPr txBox="1"/>
          <p:nvPr/>
        </p:nvSpPr>
        <p:spPr>
          <a:xfrm>
            <a:off x="2034007" y="5854983"/>
            <a:ext cx="9335964" cy="646331"/>
          </a:xfrm>
          <a:prstGeom prst="rect">
            <a:avLst/>
          </a:prstGeom>
          <a:noFill/>
        </p:spPr>
        <p:txBody>
          <a:bodyPr wrap="square" rtlCol="0">
            <a:spAutoFit/>
          </a:bodyPr>
          <a:lstStyle/>
          <a:p>
            <a:r>
              <a:rPr lang="en-US" sz="3600" b="1" dirty="0">
                <a:solidFill>
                  <a:srgbClr val="C00000"/>
                </a:solidFill>
              </a:rPr>
              <a:t>They are Handling Data and Making money</a:t>
            </a:r>
            <a:endParaRPr lang="en-IN" sz="3600" b="1" dirty="0">
              <a:solidFill>
                <a:srgbClr val="C00000"/>
              </a:solidFill>
            </a:endParaRPr>
          </a:p>
        </p:txBody>
      </p:sp>
      <p:sp>
        <p:nvSpPr>
          <p:cNvPr id="13" name="TextBox 12">
            <a:extLst>
              <a:ext uri="{FF2B5EF4-FFF2-40B4-BE49-F238E27FC236}">
                <a16:creationId xmlns:a16="http://schemas.microsoft.com/office/drawing/2014/main" id="{784ADC72-101A-5AB0-41EB-BC13B6F12F69}"/>
              </a:ext>
            </a:extLst>
          </p:cNvPr>
          <p:cNvSpPr txBox="1"/>
          <p:nvPr/>
        </p:nvSpPr>
        <p:spPr>
          <a:xfrm>
            <a:off x="1497631" y="2425655"/>
            <a:ext cx="3666563" cy="369332"/>
          </a:xfrm>
          <a:prstGeom prst="rect">
            <a:avLst/>
          </a:prstGeom>
          <a:noFill/>
        </p:spPr>
        <p:txBody>
          <a:bodyPr wrap="square" rtlCol="0">
            <a:spAutoFit/>
          </a:bodyPr>
          <a:lstStyle/>
          <a:p>
            <a:r>
              <a:rPr lang="en-US" dirty="0"/>
              <a:t>Largest Bus operator having no Bus</a:t>
            </a:r>
            <a:endParaRPr lang="en-IN" dirty="0"/>
          </a:p>
        </p:txBody>
      </p:sp>
      <p:sp>
        <p:nvSpPr>
          <p:cNvPr id="15" name="TextBox 14">
            <a:extLst>
              <a:ext uri="{FF2B5EF4-FFF2-40B4-BE49-F238E27FC236}">
                <a16:creationId xmlns:a16="http://schemas.microsoft.com/office/drawing/2014/main" id="{405545E4-E69C-CDC2-811F-F49DE9B238D1}"/>
              </a:ext>
            </a:extLst>
          </p:cNvPr>
          <p:cNvSpPr txBox="1"/>
          <p:nvPr/>
        </p:nvSpPr>
        <p:spPr>
          <a:xfrm>
            <a:off x="6840072" y="2400532"/>
            <a:ext cx="3666563" cy="369332"/>
          </a:xfrm>
          <a:prstGeom prst="rect">
            <a:avLst/>
          </a:prstGeom>
          <a:noFill/>
        </p:spPr>
        <p:txBody>
          <a:bodyPr wrap="square" rtlCol="0">
            <a:spAutoFit/>
          </a:bodyPr>
          <a:lstStyle/>
          <a:p>
            <a:r>
              <a:rPr lang="en-US" dirty="0"/>
              <a:t>OLA don’t have their own taxi</a:t>
            </a:r>
            <a:endParaRPr lang="en-IN" dirty="0"/>
          </a:p>
        </p:txBody>
      </p:sp>
      <p:sp>
        <p:nvSpPr>
          <p:cNvPr id="16" name="TextBox 15">
            <a:extLst>
              <a:ext uri="{FF2B5EF4-FFF2-40B4-BE49-F238E27FC236}">
                <a16:creationId xmlns:a16="http://schemas.microsoft.com/office/drawing/2014/main" id="{E4AC2C70-7392-9C57-7469-A61F5D1773A3}"/>
              </a:ext>
            </a:extLst>
          </p:cNvPr>
          <p:cNvSpPr txBox="1"/>
          <p:nvPr/>
        </p:nvSpPr>
        <p:spPr>
          <a:xfrm>
            <a:off x="6840072" y="4943362"/>
            <a:ext cx="2567404" cy="369332"/>
          </a:xfrm>
          <a:prstGeom prst="rect">
            <a:avLst/>
          </a:prstGeom>
          <a:noFill/>
        </p:spPr>
        <p:txBody>
          <a:bodyPr wrap="square" rtlCol="0">
            <a:spAutoFit/>
          </a:bodyPr>
          <a:lstStyle/>
          <a:p>
            <a:r>
              <a:rPr lang="en-US" dirty="0"/>
              <a:t>Not having it’s own hotel</a:t>
            </a:r>
            <a:endParaRPr lang="en-IN" dirty="0"/>
          </a:p>
        </p:txBody>
      </p:sp>
      <p:sp>
        <p:nvSpPr>
          <p:cNvPr id="17" name="TextBox 16">
            <a:extLst>
              <a:ext uri="{FF2B5EF4-FFF2-40B4-BE49-F238E27FC236}">
                <a16:creationId xmlns:a16="http://schemas.microsoft.com/office/drawing/2014/main" id="{41F817A4-D090-FB0D-EA12-9C66107E4279}"/>
              </a:ext>
            </a:extLst>
          </p:cNvPr>
          <p:cNvSpPr txBox="1"/>
          <p:nvPr/>
        </p:nvSpPr>
        <p:spPr>
          <a:xfrm>
            <a:off x="1248911" y="5037023"/>
            <a:ext cx="3666563" cy="369332"/>
          </a:xfrm>
          <a:prstGeom prst="rect">
            <a:avLst/>
          </a:prstGeom>
          <a:noFill/>
        </p:spPr>
        <p:txBody>
          <a:bodyPr wrap="square" rtlCol="0">
            <a:spAutoFit/>
          </a:bodyPr>
          <a:lstStyle/>
          <a:p>
            <a:r>
              <a:rPr lang="en-US" dirty="0"/>
              <a:t>They don’t have their own restaurant</a:t>
            </a:r>
            <a:endParaRPr lang="en-IN" dirty="0"/>
          </a:p>
        </p:txBody>
      </p:sp>
    </p:spTree>
    <p:extLst>
      <p:ext uri="{BB962C8B-B14F-4D97-AF65-F5344CB8AC3E}">
        <p14:creationId xmlns:p14="http://schemas.microsoft.com/office/powerpoint/2010/main" val="172108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wipe(down)">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 - </a:t>
            </a:r>
            <a:r>
              <a:rPr lang="en-US" dirty="0"/>
              <a:t>Drop a column </a:t>
            </a:r>
            <a:endParaRPr lang="en-IN" dirty="0"/>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9" name="Rectangle 38">
            <a:extLst>
              <a:ext uri="{FF2B5EF4-FFF2-40B4-BE49-F238E27FC236}">
                <a16:creationId xmlns:a16="http://schemas.microsoft.com/office/drawing/2014/main" id="{22312C29-2210-E8F0-50DA-49E7B9331DCC}"/>
              </a:ext>
            </a:extLst>
          </p:cNvPr>
          <p:cNvSpPr/>
          <p:nvPr/>
        </p:nvSpPr>
        <p:spPr>
          <a:xfrm>
            <a:off x="328132" y="1198826"/>
            <a:ext cx="8001000" cy="1371600"/>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46C4C0D-5AF0-14B9-2A99-E47D1A3C67A8}"/>
              </a:ext>
            </a:extLst>
          </p:cNvPr>
          <p:cNvSpPr/>
          <p:nvPr/>
        </p:nvSpPr>
        <p:spPr>
          <a:xfrm>
            <a:off x="480532" y="1351226"/>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41" name="Rectangle 40">
            <a:extLst>
              <a:ext uri="{FF2B5EF4-FFF2-40B4-BE49-F238E27FC236}">
                <a16:creationId xmlns:a16="http://schemas.microsoft.com/office/drawing/2014/main" id="{BE28422D-9B5F-17B7-8665-EB0F93CACA1F}"/>
              </a:ext>
            </a:extLst>
          </p:cNvPr>
          <p:cNvSpPr/>
          <p:nvPr/>
        </p:nvSpPr>
        <p:spPr>
          <a:xfrm>
            <a:off x="1547332" y="1351226"/>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42" name="Rectangle 41">
            <a:extLst>
              <a:ext uri="{FF2B5EF4-FFF2-40B4-BE49-F238E27FC236}">
                <a16:creationId xmlns:a16="http://schemas.microsoft.com/office/drawing/2014/main" id="{FCAAFBE5-91C3-BDFF-41C0-8F763C0AEBEB}"/>
              </a:ext>
            </a:extLst>
          </p:cNvPr>
          <p:cNvSpPr/>
          <p:nvPr/>
        </p:nvSpPr>
        <p:spPr>
          <a:xfrm>
            <a:off x="2537932" y="1351226"/>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43" name="Rectangle 42">
            <a:extLst>
              <a:ext uri="{FF2B5EF4-FFF2-40B4-BE49-F238E27FC236}">
                <a16:creationId xmlns:a16="http://schemas.microsoft.com/office/drawing/2014/main" id="{6B2EDECF-DFB0-B1BF-6000-F8D782845D0F}"/>
              </a:ext>
            </a:extLst>
          </p:cNvPr>
          <p:cNvSpPr/>
          <p:nvPr/>
        </p:nvSpPr>
        <p:spPr>
          <a:xfrm>
            <a:off x="765998" y="1906235"/>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44" name="Rectangle 43">
            <a:extLst>
              <a:ext uri="{FF2B5EF4-FFF2-40B4-BE49-F238E27FC236}">
                <a16:creationId xmlns:a16="http://schemas.microsoft.com/office/drawing/2014/main" id="{C5F2007F-5E32-C372-28DB-F873E914C649}"/>
              </a:ext>
            </a:extLst>
          </p:cNvPr>
          <p:cNvSpPr/>
          <p:nvPr/>
        </p:nvSpPr>
        <p:spPr>
          <a:xfrm>
            <a:off x="1547332" y="1906235"/>
            <a:ext cx="11049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COLUMN</a:t>
            </a:r>
          </a:p>
        </p:txBody>
      </p:sp>
      <p:sp>
        <p:nvSpPr>
          <p:cNvPr id="45" name="Rectangle 44">
            <a:extLst>
              <a:ext uri="{FF2B5EF4-FFF2-40B4-BE49-F238E27FC236}">
                <a16:creationId xmlns:a16="http://schemas.microsoft.com/office/drawing/2014/main" id="{0520AA50-260C-4624-E0A1-5354813A5898}"/>
              </a:ext>
            </a:extLst>
          </p:cNvPr>
          <p:cNvSpPr/>
          <p:nvPr/>
        </p:nvSpPr>
        <p:spPr>
          <a:xfrm>
            <a:off x="2724878" y="1906235"/>
            <a:ext cx="1676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ColumnName</a:t>
            </a:r>
            <a:endParaRPr lang="en-US" dirty="0"/>
          </a:p>
        </p:txBody>
      </p:sp>
      <p:sp>
        <p:nvSpPr>
          <p:cNvPr id="46" name="Rectangle 45">
            <a:extLst>
              <a:ext uri="{FF2B5EF4-FFF2-40B4-BE49-F238E27FC236}">
                <a16:creationId xmlns:a16="http://schemas.microsoft.com/office/drawing/2014/main" id="{6538B22A-5FBF-E83F-24C9-36E454BCA386}"/>
              </a:ext>
            </a:extLst>
          </p:cNvPr>
          <p:cNvSpPr/>
          <p:nvPr/>
        </p:nvSpPr>
        <p:spPr>
          <a:xfrm>
            <a:off x="4473924" y="1897136"/>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47" name="TextBox 46">
            <a:extLst>
              <a:ext uri="{FF2B5EF4-FFF2-40B4-BE49-F238E27FC236}">
                <a16:creationId xmlns:a16="http://schemas.microsoft.com/office/drawing/2014/main" id="{10BDF726-0C25-F5D7-B02E-1694FC6C1796}"/>
              </a:ext>
            </a:extLst>
          </p:cNvPr>
          <p:cNvSpPr txBox="1"/>
          <p:nvPr/>
        </p:nvSpPr>
        <p:spPr>
          <a:xfrm>
            <a:off x="131180" y="829494"/>
            <a:ext cx="1035152" cy="369332"/>
          </a:xfrm>
          <a:prstGeom prst="rect">
            <a:avLst/>
          </a:prstGeom>
          <a:noFill/>
        </p:spPr>
        <p:txBody>
          <a:bodyPr wrap="square" rtlCol="0">
            <a:spAutoFit/>
          </a:bodyPr>
          <a:lstStyle/>
          <a:p>
            <a:r>
              <a:rPr lang="en-US" b="1" u="sng" dirty="0"/>
              <a:t>Syntax</a:t>
            </a:r>
          </a:p>
        </p:txBody>
      </p:sp>
      <p:sp>
        <p:nvSpPr>
          <p:cNvPr id="48" name="Rectangle 47">
            <a:extLst>
              <a:ext uri="{FF2B5EF4-FFF2-40B4-BE49-F238E27FC236}">
                <a16:creationId xmlns:a16="http://schemas.microsoft.com/office/drawing/2014/main" id="{A5A4E184-E761-B395-22AA-DF890431EA69}"/>
              </a:ext>
            </a:extLst>
          </p:cNvPr>
          <p:cNvSpPr/>
          <p:nvPr/>
        </p:nvSpPr>
        <p:spPr>
          <a:xfrm>
            <a:off x="328133" y="2973837"/>
            <a:ext cx="3850938" cy="2087217"/>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9" name="Rectangle 48">
            <a:extLst>
              <a:ext uri="{FF2B5EF4-FFF2-40B4-BE49-F238E27FC236}">
                <a16:creationId xmlns:a16="http://schemas.microsoft.com/office/drawing/2014/main" id="{C74EE20D-8331-E74D-F8B8-BAA4E456CBC9}"/>
              </a:ext>
            </a:extLst>
          </p:cNvPr>
          <p:cNvSpPr/>
          <p:nvPr/>
        </p:nvSpPr>
        <p:spPr>
          <a:xfrm>
            <a:off x="480532" y="3126238"/>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50" name="Rectangle 49">
            <a:extLst>
              <a:ext uri="{FF2B5EF4-FFF2-40B4-BE49-F238E27FC236}">
                <a16:creationId xmlns:a16="http://schemas.microsoft.com/office/drawing/2014/main" id="{AD55B91C-24AF-8A53-C82B-B0FC147DBFA9}"/>
              </a:ext>
            </a:extLst>
          </p:cNvPr>
          <p:cNvSpPr/>
          <p:nvPr/>
        </p:nvSpPr>
        <p:spPr>
          <a:xfrm>
            <a:off x="1547332" y="3126238"/>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51" name="Rectangle 50">
            <a:extLst>
              <a:ext uri="{FF2B5EF4-FFF2-40B4-BE49-F238E27FC236}">
                <a16:creationId xmlns:a16="http://schemas.microsoft.com/office/drawing/2014/main" id="{AF6B20D1-0193-80B2-5B5E-39129B835B62}"/>
              </a:ext>
            </a:extLst>
          </p:cNvPr>
          <p:cNvSpPr/>
          <p:nvPr/>
        </p:nvSpPr>
        <p:spPr>
          <a:xfrm>
            <a:off x="2537932" y="3126238"/>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Student</a:t>
            </a:r>
          </a:p>
        </p:txBody>
      </p:sp>
      <p:sp>
        <p:nvSpPr>
          <p:cNvPr id="52" name="Rectangle 51">
            <a:extLst>
              <a:ext uri="{FF2B5EF4-FFF2-40B4-BE49-F238E27FC236}">
                <a16:creationId xmlns:a16="http://schemas.microsoft.com/office/drawing/2014/main" id="{7FD9ACBB-D83E-D090-DFC5-E08DAF5373DD}"/>
              </a:ext>
            </a:extLst>
          </p:cNvPr>
          <p:cNvSpPr/>
          <p:nvPr/>
        </p:nvSpPr>
        <p:spPr>
          <a:xfrm>
            <a:off x="765998" y="3681247"/>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53" name="Rectangle 52">
            <a:extLst>
              <a:ext uri="{FF2B5EF4-FFF2-40B4-BE49-F238E27FC236}">
                <a16:creationId xmlns:a16="http://schemas.microsoft.com/office/drawing/2014/main" id="{40ED7BB3-9890-874C-255F-BE3317F9E549}"/>
              </a:ext>
            </a:extLst>
          </p:cNvPr>
          <p:cNvSpPr/>
          <p:nvPr/>
        </p:nvSpPr>
        <p:spPr>
          <a:xfrm>
            <a:off x="1547332" y="3681247"/>
            <a:ext cx="11049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COLUMN</a:t>
            </a:r>
          </a:p>
        </p:txBody>
      </p:sp>
      <p:sp>
        <p:nvSpPr>
          <p:cNvPr id="54" name="Rectangle 53">
            <a:extLst>
              <a:ext uri="{FF2B5EF4-FFF2-40B4-BE49-F238E27FC236}">
                <a16:creationId xmlns:a16="http://schemas.microsoft.com/office/drawing/2014/main" id="{C6E14113-CE1F-02CF-F926-2B06389C8D75}"/>
              </a:ext>
            </a:extLst>
          </p:cNvPr>
          <p:cNvSpPr/>
          <p:nvPr/>
        </p:nvSpPr>
        <p:spPr>
          <a:xfrm>
            <a:off x="2724878" y="3681247"/>
            <a:ext cx="103225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Branch</a:t>
            </a:r>
          </a:p>
        </p:txBody>
      </p:sp>
      <p:sp>
        <p:nvSpPr>
          <p:cNvPr id="55" name="Rectangle 54">
            <a:extLst>
              <a:ext uri="{FF2B5EF4-FFF2-40B4-BE49-F238E27FC236}">
                <a16:creationId xmlns:a16="http://schemas.microsoft.com/office/drawing/2014/main" id="{B2452B32-C4A5-E7E2-80D6-F790C65DC47F}"/>
              </a:ext>
            </a:extLst>
          </p:cNvPr>
          <p:cNvSpPr/>
          <p:nvPr/>
        </p:nvSpPr>
        <p:spPr>
          <a:xfrm>
            <a:off x="3833332" y="3678608"/>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graphicFrame>
        <p:nvGraphicFramePr>
          <p:cNvPr id="57" name="Table 56">
            <a:extLst>
              <a:ext uri="{FF2B5EF4-FFF2-40B4-BE49-F238E27FC236}">
                <a16:creationId xmlns:a16="http://schemas.microsoft.com/office/drawing/2014/main" id="{C470269F-6428-AD2D-5E3B-BDAA0F15A88D}"/>
              </a:ext>
            </a:extLst>
          </p:cNvPr>
          <p:cNvGraphicFramePr>
            <a:graphicFrameLocks noGrp="1"/>
          </p:cNvGraphicFramePr>
          <p:nvPr>
            <p:extLst>
              <p:ext uri="{D42A27DB-BD31-4B8C-83A1-F6EECF244321}">
                <p14:modId xmlns:p14="http://schemas.microsoft.com/office/powerpoint/2010/main" val="3447689384"/>
              </p:ext>
            </p:extLst>
          </p:nvPr>
        </p:nvGraphicFramePr>
        <p:xfrm>
          <a:off x="7684270" y="2984578"/>
          <a:ext cx="1420673" cy="2470016"/>
        </p:xfrm>
        <a:graphic>
          <a:graphicData uri="http://schemas.openxmlformats.org/drawingml/2006/table">
            <a:tbl>
              <a:tblPr bandRow="1">
                <a:tableStyleId>{073A0DAA-6AF3-43AB-8588-CEC1D06C72B9}</a:tableStyleId>
              </a:tblPr>
              <a:tblGrid>
                <a:gridCol w="450850">
                  <a:extLst>
                    <a:ext uri="{9D8B030D-6E8A-4147-A177-3AD203B41FA5}">
                      <a16:colId xmlns:a16="http://schemas.microsoft.com/office/drawing/2014/main" val="20000"/>
                    </a:ext>
                  </a:extLst>
                </a:gridCol>
                <a:gridCol w="969823">
                  <a:extLst>
                    <a:ext uri="{9D8B030D-6E8A-4147-A177-3AD203B41FA5}">
                      <a16:colId xmlns:a16="http://schemas.microsoft.com/office/drawing/2014/main" val="20001"/>
                    </a:ext>
                  </a:extLst>
                </a:gridCol>
              </a:tblGrid>
              <a:tr h="308752">
                <a:tc gridSpan="2">
                  <a:txBody>
                    <a:bodyPr/>
                    <a:lstStyle/>
                    <a:p>
                      <a:pPr algn="l" fontAlgn="b"/>
                      <a:r>
                        <a:rPr lang="en-US" sz="1600" b="1" i="0" u="none" strike="noStrike" dirty="0">
                          <a:solidFill>
                            <a:srgbClr val="000000"/>
                          </a:solidFill>
                          <a:effectLst/>
                          <a:latin typeface="Calibri" panose="020F0502020204030204" pitchFamily="34" charset="0"/>
                        </a:rPr>
                        <a:t>Student</a:t>
                      </a:r>
                    </a:p>
                  </a:txBody>
                  <a:tcPr marL="9525" marR="9525" marT="9525" marB="0" anchor="b">
                    <a:solidFill>
                      <a:schemeClr val="bg1"/>
                    </a:solidFill>
                  </a:tcPr>
                </a:tc>
                <a:tc hMerge="1">
                  <a:txBody>
                    <a:bodyPr/>
                    <a:lstStyle/>
                    <a:p>
                      <a:endParaRPr lang="en-US"/>
                    </a:p>
                  </a:txBody>
                  <a:tcPr/>
                </a:tc>
                <a:extLst>
                  <a:ext uri="{0D108BD9-81ED-4DB2-BD59-A6C34878D82A}">
                    <a16:rowId xmlns:a16="http://schemas.microsoft.com/office/drawing/2014/main" val="10000"/>
                  </a:ext>
                </a:extLst>
              </a:tr>
              <a:tr h="308752">
                <a:tc>
                  <a:txBody>
                    <a:bodyPr/>
                    <a:lstStyle/>
                    <a:p>
                      <a:pPr algn="l" fontAlgn="b"/>
                      <a:r>
                        <a:rPr lang="en-US" sz="1600" b="1" i="0" u="none" strike="noStrike" dirty="0">
                          <a:solidFill>
                            <a:srgbClr val="FFFFFF"/>
                          </a:solidFill>
                          <a:effectLst/>
                          <a:latin typeface="Calibri" panose="020F0502020204030204" pitchFamily="34" charset="0"/>
                        </a:rPr>
                        <a:t>RNO</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Name</a:t>
                      </a:r>
                    </a:p>
                  </a:txBody>
                  <a:tcPr marL="9525" marR="9525" marT="9525" marB="0" anchor="b">
                    <a:solidFill>
                      <a:schemeClr val="tx1"/>
                    </a:solidFill>
                  </a:tcPr>
                </a:tc>
                <a:extLst>
                  <a:ext uri="{0D108BD9-81ED-4DB2-BD59-A6C34878D82A}">
                    <a16:rowId xmlns:a16="http://schemas.microsoft.com/office/drawing/2014/main" val="10001"/>
                  </a:ext>
                </a:extLst>
              </a:tr>
              <a:tr h="308752">
                <a:tc>
                  <a:txBody>
                    <a:bodyPr/>
                    <a:lstStyle/>
                    <a:p>
                      <a:pPr algn="l" fontAlgn="b"/>
                      <a:r>
                        <a:rPr lang="en-US" sz="1600" b="0" i="0" u="none" strike="noStrike" dirty="0">
                          <a:solidFill>
                            <a:srgbClr val="000000"/>
                          </a:solidFill>
                          <a:effectLst/>
                          <a:latin typeface="Calibri" panose="020F0502020204030204" pitchFamily="34" charset="0"/>
                        </a:rPr>
                        <a:t>101</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Raju</a:t>
                      </a:r>
                    </a:p>
                  </a:txBody>
                  <a:tcPr marL="9525" marR="9525" marT="9525" marB="0" anchor="b"/>
                </a:tc>
                <a:extLst>
                  <a:ext uri="{0D108BD9-81ED-4DB2-BD59-A6C34878D82A}">
                    <a16:rowId xmlns:a16="http://schemas.microsoft.com/office/drawing/2014/main" val="10002"/>
                  </a:ext>
                </a:extLst>
              </a:tr>
              <a:tr h="308752">
                <a:tc>
                  <a:txBody>
                    <a:bodyPr/>
                    <a:lstStyle/>
                    <a:p>
                      <a:pPr algn="l" fontAlgn="b"/>
                      <a:r>
                        <a:rPr lang="en-US" sz="1600" b="0" i="0" u="none" strike="noStrike" dirty="0">
                          <a:solidFill>
                            <a:srgbClr val="000000"/>
                          </a:solidFill>
                          <a:effectLst/>
                          <a:latin typeface="Calibri" panose="020F0502020204030204" pitchFamily="34" charset="0"/>
                        </a:rPr>
                        <a:t>102</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Amit  </a:t>
                      </a:r>
                    </a:p>
                  </a:txBody>
                  <a:tcPr marL="9525" marR="9525" marT="9525" marB="0" anchor="b"/>
                </a:tc>
                <a:extLst>
                  <a:ext uri="{0D108BD9-81ED-4DB2-BD59-A6C34878D82A}">
                    <a16:rowId xmlns:a16="http://schemas.microsoft.com/office/drawing/2014/main" val="10003"/>
                  </a:ext>
                </a:extLst>
              </a:tr>
              <a:tr h="308752">
                <a:tc>
                  <a:txBody>
                    <a:bodyPr/>
                    <a:lstStyle/>
                    <a:p>
                      <a:pPr algn="l" fontAlgn="b"/>
                      <a:r>
                        <a:rPr lang="en-US" sz="1600" b="0" i="0" u="none" strike="noStrike" dirty="0">
                          <a:solidFill>
                            <a:srgbClr val="000000"/>
                          </a:solidFill>
                          <a:effectLst/>
                          <a:latin typeface="Calibri" panose="020F0502020204030204" pitchFamily="34" charset="0"/>
                        </a:rPr>
                        <a:t>103</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Sanjay</a:t>
                      </a:r>
                    </a:p>
                  </a:txBody>
                  <a:tcPr marL="9525" marR="9525" marT="9525" marB="0" anchor="b"/>
                </a:tc>
                <a:extLst>
                  <a:ext uri="{0D108BD9-81ED-4DB2-BD59-A6C34878D82A}">
                    <a16:rowId xmlns:a16="http://schemas.microsoft.com/office/drawing/2014/main" val="10004"/>
                  </a:ext>
                </a:extLst>
              </a:tr>
              <a:tr h="308752">
                <a:tc>
                  <a:txBody>
                    <a:bodyPr/>
                    <a:lstStyle/>
                    <a:p>
                      <a:pPr algn="l" fontAlgn="b"/>
                      <a:r>
                        <a:rPr lang="en-US" sz="1600" b="0" i="0" u="none" strike="noStrike" dirty="0">
                          <a:solidFill>
                            <a:srgbClr val="000000"/>
                          </a:solidFill>
                          <a:effectLst/>
                          <a:latin typeface="Calibri" panose="020F0502020204030204" pitchFamily="34" charset="0"/>
                        </a:rPr>
                        <a:t>104</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Neha</a:t>
                      </a:r>
                    </a:p>
                  </a:txBody>
                  <a:tcPr marL="9525" marR="9525" marT="9525" marB="0" anchor="b"/>
                </a:tc>
                <a:extLst>
                  <a:ext uri="{0D108BD9-81ED-4DB2-BD59-A6C34878D82A}">
                    <a16:rowId xmlns:a16="http://schemas.microsoft.com/office/drawing/2014/main" val="10005"/>
                  </a:ext>
                </a:extLst>
              </a:tr>
              <a:tr h="308752">
                <a:tc>
                  <a:txBody>
                    <a:bodyPr/>
                    <a:lstStyle/>
                    <a:p>
                      <a:pPr algn="l" fontAlgn="b"/>
                      <a:r>
                        <a:rPr lang="en-US" sz="1600" b="0" i="0" u="none" strike="noStrike">
                          <a:solidFill>
                            <a:srgbClr val="000000"/>
                          </a:solidFill>
                          <a:effectLst/>
                          <a:latin typeface="Calibri" panose="020F0502020204030204" pitchFamily="34" charset="0"/>
                        </a:rPr>
                        <a:t>105</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Meera</a:t>
                      </a:r>
                    </a:p>
                  </a:txBody>
                  <a:tcPr marL="9525" marR="9525" marT="9525" marB="0" anchor="b"/>
                </a:tc>
                <a:extLst>
                  <a:ext uri="{0D108BD9-81ED-4DB2-BD59-A6C34878D82A}">
                    <a16:rowId xmlns:a16="http://schemas.microsoft.com/office/drawing/2014/main" val="10006"/>
                  </a:ext>
                </a:extLst>
              </a:tr>
              <a:tr h="308752">
                <a:tc>
                  <a:txBody>
                    <a:bodyPr/>
                    <a:lstStyle/>
                    <a:p>
                      <a:pPr algn="l" fontAlgn="b"/>
                      <a:r>
                        <a:rPr lang="en-US" sz="1600" b="0" i="0" u="none" strike="noStrike" dirty="0">
                          <a:solidFill>
                            <a:srgbClr val="000000"/>
                          </a:solidFill>
                          <a:effectLst/>
                          <a:latin typeface="Calibri" panose="020F0502020204030204" pitchFamily="34" charset="0"/>
                        </a:rPr>
                        <a:t>106</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Mahesh</a:t>
                      </a:r>
                    </a:p>
                  </a:txBody>
                  <a:tcPr marL="9525" marR="9525" marT="9525" marB="0" anchor="b"/>
                </a:tc>
                <a:extLst>
                  <a:ext uri="{0D108BD9-81ED-4DB2-BD59-A6C34878D82A}">
                    <a16:rowId xmlns:a16="http://schemas.microsoft.com/office/drawing/2014/main" val="10007"/>
                  </a:ext>
                </a:extLst>
              </a:tr>
            </a:tbl>
          </a:graphicData>
        </a:graphic>
      </p:graphicFrame>
      <p:graphicFrame>
        <p:nvGraphicFramePr>
          <p:cNvPr id="58" name="Table 57">
            <a:extLst>
              <a:ext uri="{FF2B5EF4-FFF2-40B4-BE49-F238E27FC236}">
                <a16:creationId xmlns:a16="http://schemas.microsoft.com/office/drawing/2014/main" id="{56095AA3-6DF9-4CA0-FAAB-83A70C41E6BB}"/>
              </a:ext>
            </a:extLst>
          </p:cNvPr>
          <p:cNvGraphicFramePr>
            <a:graphicFrameLocks noGrp="1"/>
          </p:cNvGraphicFramePr>
          <p:nvPr>
            <p:extLst>
              <p:ext uri="{D42A27DB-BD31-4B8C-83A1-F6EECF244321}">
                <p14:modId xmlns:p14="http://schemas.microsoft.com/office/powerpoint/2010/main" val="783799062"/>
              </p:ext>
            </p:extLst>
          </p:nvPr>
        </p:nvGraphicFramePr>
        <p:xfrm>
          <a:off x="4376024" y="2958030"/>
          <a:ext cx="2653564" cy="2470016"/>
        </p:xfrm>
        <a:graphic>
          <a:graphicData uri="http://schemas.openxmlformats.org/drawingml/2006/table">
            <a:tbl>
              <a:tblPr bandRow="1">
                <a:tableStyleId>{073A0DAA-6AF3-43AB-8588-CEC1D06C72B9}</a:tableStyleId>
              </a:tblPr>
              <a:tblGrid>
                <a:gridCol w="546970">
                  <a:extLst>
                    <a:ext uri="{9D8B030D-6E8A-4147-A177-3AD203B41FA5}">
                      <a16:colId xmlns:a16="http://schemas.microsoft.com/office/drawing/2014/main" val="20000"/>
                    </a:ext>
                  </a:extLst>
                </a:gridCol>
                <a:gridCol w="820244">
                  <a:extLst>
                    <a:ext uri="{9D8B030D-6E8A-4147-A177-3AD203B41FA5}">
                      <a16:colId xmlns:a16="http://schemas.microsoft.com/office/drawing/2014/main" val="20001"/>
                    </a:ext>
                  </a:extLst>
                </a:gridCol>
                <a:gridCol w="751468">
                  <a:extLst>
                    <a:ext uri="{9D8B030D-6E8A-4147-A177-3AD203B41FA5}">
                      <a16:colId xmlns:a16="http://schemas.microsoft.com/office/drawing/2014/main" val="20002"/>
                    </a:ext>
                  </a:extLst>
                </a:gridCol>
                <a:gridCol w="534882">
                  <a:extLst>
                    <a:ext uri="{9D8B030D-6E8A-4147-A177-3AD203B41FA5}">
                      <a16:colId xmlns:a16="http://schemas.microsoft.com/office/drawing/2014/main" val="2335303372"/>
                    </a:ext>
                  </a:extLst>
                </a:gridCol>
              </a:tblGrid>
              <a:tr h="308752">
                <a:tc gridSpan="3">
                  <a:txBody>
                    <a:bodyPr/>
                    <a:lstStyle/>
                    <a:p>
                      <a:pPr algn="l" fontAlgn="b"/>
                      <a:r>
                        <a:rPr lang="en-US" sz="1600" b="1" i="0" u="none" strike="noStrike" dirty="0">
                          <a:solidFill>
                            <a:srgbClr val="000000"/>
                          </a:solidFill>
                          <a:effectLst/>
                          <a:latin typeface="Calibri" panose="020F0502020204030204" pitchFamily="34" charset="0"/>
                        </a:rPr>
                        <a:t>Student</a:t>
                      </a:r>
                    </a:p>
                  </a:txBody>
                  <a:tcPr marL="9525" marR="9525" marT="9525" marB="0" anchor="b">
                    <a:solidFill>
                      <a:schemeClr val="bg1"/>
                    </a:solidFill>
                  </a:tcPr>
                </a:tc>
                <a:tc hMerge="1">
                  <a:txBody>
                    <a:bodyPr/>
                    <a:lstStyle/>
                    <a:p>
                      <a:endParaRPr lang="en-US"/>
                    </a:p>
                  </a:txBody>
                  <a:tcPr/>
                </a:tc>
                <a:tc hMerge="1">
                  <a:txBody>
                    <a:bodyPr/>
                    <a:lstStyle/>
                    <a:p>
                      <a:endParaRPr lang="en-US"/>
                    </a:p>
                  </a:txBody>
                  <a:tcPr>
                    <a:solidFill>
                      <a:schemeClr val="bg1"/>
                    </a:solidFill>
                  </a:tcPr>
                </a:tc>
                <a:tc>
                  <a:txBody>
                    <a:bodyPr/>
                    <a:lstStyle/>
                    <a:p>
                      <a:pPr algn="l" fontAlgn="b"/>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0000"/>
                  </a:ext>
                </a:extLst>
              </a:tr>
              <a:tr h="308752">
                <a:tc>
                  <a:txBody>
                    <a:bodyPr/>
                    <a:lstStyle/>
                    <a:p>
                      <a:pPr algn="l" fontAlgn="b"/>
                      <a:r>
                        <a:rPr lang="en-US" sz="1600" b="1" i="0" u="none" strike="noStrike" dirty="0">
                          <a:solidFill>
                            <a:srgbClr val="FFFFFF"/>
                          </a:solidFill>
                          <a:effectLst/>
                          <a:latin typeface="Calibri" panose="020F0502020204030204" pitchFamily="34" charset="0"/>
                        </a:rPr>
                        <a:t>RNO</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Name</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Branch</a:t>
                      </a:r>
                    </a:p>
                  </a:txBody>
                  <a:tcPr marL="9525" marR="9525" marT="9525" marB="0" anchor="b">
                    <a:solidFill>
                      <a:schemeClr val="tx1"/>
                    </a:solidFill>
                  </a:tcPr>
                </a:tc>
                <a:tc>
                  <a:txBody>
                    <a:bodyPr/>
                    <a:lstStyle/>
                    <a:p>
                      <a:pPr algn="l" fontAlgn="b"/>
                      <a:r>
                        <a:rPr lang="en-US" sz="1600" b="1" i="0" u="none" strike="noStrike" dirty="0">
                          <a:solidFill>
                            <a:srgbClr val="FFFFFF"/>
                          </a:solidFill>
                          <a:effectLst/>
                          <a:latin typeface="Calibri" panose="020F0502020204030204" pitchFamily="34" charset="0"/>
                        </a:rPr>
                        <a:t>SPI</a:t>
                      </a:r>
                    </a:p>
                  </a:txBody>
                  <a:tcPr marL="9525" marR="9525" marT="9525" marB="0" anchor="b">
                    <a:solidFill>
                      <a:schemeClr val="tx1"/>
                    </a:solidFill>
                  </a:tcPr>
                </a:tc>
                <a:extLst>
                  <a:ext uri="{0D108BD9-81ED-4DB2-BD59-A6C34878D82A}">
                    <a16:rowId xmlns:a16="http://schemas.microsoft.com/office/drawing/2014/main" val="10001"/>
                  </a:ext>
                </a:extLst>
              </a:tr>
              <a:tr h="308752">
                <a:tc>
                  <a:txBody>
                    <a:bodyPr/>
                    <a:lstStyle/>
                    <a:p>
                      <a:pPr algn="l" fontAlgn="b"/>
                      <a:r>
                        <a:rPr lang="en-US" sz="1600" b="0" i="0" u="none" strike="noStrike" dirty="0">
                          <a:solidFill>
                            <a:srgbClr val="000000"/>
                          </a:solidFill>
                          <a:effectLst/>
                          <a:latin typeface="Calibri" panose="020F0502020204030204" pitchFamily="34" charset="0"/>
                        </a:rPr>
                        <a:t>101</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Raju</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2"/>
                  </a:ext>
                </a:extLst>
              </a:tr>
              <a:tr h="308752">
                <a:tc>
                  <a:txBody>
                    <a:bodyPr/>
                    <a:lstStyle/>
                    <a:p>
                      <a:pPr algn="l" fontAlgn="b"/>
                      <a:r>
                        <a:rPr lang="en-US" sz="1600" b="0" i="0" u="none" strike="noStrike" dirty="0">
                          <a:solidFill>
                            <a:srgbClr val="000000"/>
                          </a:solidFill>
                          <a:effectLst/>
                          <a:latin typeface="Calibri" panose="020F0502020204030204" pitchFamily="34" charset="0"/>
                        </a:rPr>
                        <a:t>102</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Amit</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3"/>
                  </a:ext>
                </a:extLst>
              </a:tr>
              <a:tr h="308752">
                <a:tc>
                  <a:txBody>
                    <a:bodyPr/>
                    <a:lstStyle/>
                    <a:p>
                      <a:pPr algn="l" fontAlgn="b"/>
                      <a:r>
                        <a:rPr lang="en-US" sz="1600" b="0" i="0" u="none" strike="noStrike" dirty="0">
                          <a:solidFill>
                            <a:srgbClr val="000000"/>
                          </a:solidFill>
                          <a:effectLst/>
                          <a:latin typeface="Calibri" panose="020F0502020204030204" pitchFamily="34" charset="0"/>
                        </a:rPr>
                        <a:t>103</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Sanjay</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4"/>
                  </a:ext>
                </a:extLst>
              </a:tr>
              <a:tr h="308752">
                <a:tc>
                  <a:txBody>
                    <a:bodyPr/>
                    <a:lstStyle/>
                    <a:p>
                      <a:pPr algn="l" fontAlgn="b"/>
                      <a:r>
                        <a:rPr lang="en-US" sz="1600" b="0" i="0" u="none" strike="noStrike" dirty="0">
                          <a:solidFill>
                            <a:srgbClr val="000000"/>
                          </a:solidFill>
                          <a:effectLst/>
                          <a:latin typeface="Calibri" panose="020F0502020204030204" pitchFamily="34" charset="0"/>
                        </a:rPr>
                        <a:t>104</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Neha</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5"/>
                  </a:ext>
                </a:extLst>
              </a:tr>
              <a:tr h="308752">
                <a:tc>
                  <a:txBody>
                    <a:bodyPr/>
                    <a:lstStyle/>
                    <a:p>
                      <a:pPr algn="l" fontAlgn="b"/>
                      <a:r>
                        <a:rPr lang="en-US" sz="1600" b="0" i="0" u="none" strike="noStrike">
                          <a:solidFill>
                            <a:srgbClr val="000000"/>
                          </a:solidFill>
                          <a:effectLst/>
                          <a:latin typeface="Calibri" panose="020F0502020204030204" pitchFamily="34" charset="0"/>
                        </a:rPr>
                        <a:t>105</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Meera</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6"/>
                  </a:ext>
                </a:extLst>
              </a:tr>
              <a:tr h="308752">
                <a:tc>
                  <a:txBody>
                    <a:bodyPr/>
                    <a:lstStyle/>
                    <a:p>
                      <a:pPr algn="l" fontAlgn="b"/>
                      <a:r>
                        <a:rPr lang="en-US" sz="1600" b="0" i="0" u="none" strike="noStrike" dirty="0">
                          <a:solidFill>
                            <a:srgbClr val="000000"/>
                          </a:solidFill>
                          <a:effectLst/>
                          <a:latin typeface="Calibri" panose="020F0502020204030204" pitchFamily="34" charset="0"/>
                        </a:rPr>
                        <a:t>106</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rPr>
                        <a:t>Mahesh</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tc>
                <a:extLst>
                  <a:ext uri="{0D108BD9-81ED-4DB2-BD59-A6C34878D82A}">
                    <a16:rowId xmlns:a16="http://schemas.microsoft.com/office/drawing/2014/main" val="10007"/>
                  </a:ext>
                </a:extLst>
              </a:tr>
            </a:tbl>
          </a:graphicData>
        </a:graphic>
      </p:graphicFrame>
      <p:pic>
        <p:nvPicPr>
          <p:cNvPr id="59" name="Picture 58">
            <a:extLst>
              <a:ext uri="{FF2B5EF4-FFF2-40B4-BE49-F238E27FC236}">
                <a16:creationId xmlns:a16="http://schemas.microsoft.com/office/drawing/2014/main" id="{A332CF10-DB07-83BD-2419-6BA45A951D8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7105210" y="4252169"/>
            <a:ext cx="521985" cy="471155"/>
          </a:xfrm>
          <a:prstGeom prst="rect">
            <a:avLst/>
          </a:prstGeom>
          <a:noFill/>
          <a:ln>
            <a:noFill/>
          </a:ln>
        </p:spPr>
      </p:pic>
      <p:sp>
        <p:nvSpPr>
          <p:cNvPr id="3" name="Rectangle 2">
            <a:extLst>
              <a:ext uri="{FF2B5EF4-FFF2-40B4-BE49-F238E27FC236}">
                <a16:creationId xmlns:a16="http://schemas.microsoft.com/office/drawing/2014/main" id="{69C21ED4-7E35-F157-065B-DF8F278D65FB}"/>
              </a:ext>
            </a:extLst>
          </p:cNvPr>
          <p:cNvSpPr/>
          <p:nvPr/>
        </p:nvSpPr>
        <p:spPr>
          <a:xfrm>
            <a:off x="765998" y="4252169"/>
            <a:ext cx="70513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5" name="Rectangle 4">
            <a:extLst>
              <a:ext uri="{FF2B5EF4-FFF2-40B4-BE49-F238E27FC236}">
                <a16:creationId xmlns:a16="http://schemas.microsoft.com/office/drawing/2014/main" id="{B90B33A6-F1A8-477B-FC3E-B3B0C2F8D068}"/>
              </a:ext>
            </a:extLst>
          </p:cNvPr>
          <p:cNvSpPr/>
          <p:nvPr/>
        </p:nvSpPr>
        <p:spPr>
          <a:xfrm>
            <a:off x="1547332" y="4252169"/>
            <a:ext cx="11049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COLUMN</a:t>
            </a:r>
          </a:p>
        </p:txBody>
      </p:sp>
      <p:sp>
        <p:nvSpPr>
          <p:cNvPr id="6" name="Rectangle 5">
            <a:extLst>
              <a:ext uri="{FF2B5EF4-FFF2-40B4-BE49-F238E27FC236}">
                <a16:creationId xmlns:a16="http://schemas.microsoft.com/office/drawing/2014/main" id="{61A74C41-BBA5-3C6B-8DC5-83A03418AC21}"/>
              </a:ext>
            </a:extLst>
          </p:cNvPr>
          <p:cNvSpPr/>
          <p:nvPr/>
        </p:nvSpPr>
        <p:spPr>
          <a:xfrm>
            <a:off x="2724878" y="4252169"/>
            <a:ext cx="103225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SPI</a:t>
            </a:r>
          </a:p>
        </p:txBody>
      </p:sp>
      <p:sp>
        <p:nvSpPr>
          <p:cNvPr id="7" name="Rectangle 6">
            <a:extLst>
              <a:ext uri="{FF2B5EF4-FFF2-40B4-BE49-F238E27FC236}">
                <a16:creationId xmlns:a16="http://schemas.microsoft.com/office/drawing/2014/main" id="{76E8E372-21F1-E6BD-A28D-3DABBC340E8C}"/>
              </a:ext>
            </a:extLst>
          </p:cNvPr>
          <p:cNvSpPr/>
          <p:nvPr/>
        </p:nvSpPr>
        <p:spPr>
          <a:xfrm>
            <a:off x="3833332" y="4249530"/>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202983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wipe(left)">
                                      <p:cBhvr>
                                        <p:cTn id="9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P spid="47" grpId="0"/>
      <p:bldP spid="48" grpId="0" animBg="1"/>
      <p:bldP spid="49" grpId="0" animBg="1"/>
      <p:bldP spid="50" grpId="0" animBg="1"/>
      <p:bldP spid="51" grpId="0" animBg="1"/>
      <p:bldP spid="52" grpId="0" animBg="1"/>
      <p:bldP spid="53" grpId="0" animBg="1"/>
      <p:bldP spid="54" grpId="0" animBg="1"/>
      <p:bldP spid="55" grpId="0" animBg="1"/>
      <p:bldP spid="3" grpId="0" animBg="1"/>
      <p:bldP spid="5"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 - </a:t>
            </a:r>
            <a:r>
              <a:rPr lang="en-US" b="1" dirty="0"/>
              <a:t>Modify column </a:t>
            </a:r>
            <a:endParaRPr lang="en-IN" dirty="0"/>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r>
              <a:rPr lang="en-US" dirty="0"/>
              <a:t>Used to change the data type of a column.</a:t>
            </a:r>
            <a:endParaRPr lang="en-IN" dirty="0"/>
          </a:p>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12D85C17-1BD1-8BD5-988D-3CBE64ADED81}"/>
              </a:ext>
            </a:extLst>
          </p:cNvPr>
          <p:cNvSpPr/>
          <p:nvPr/>
        </p:nvSpPr>
        <p:spPr>
          <a:xfrm>
            <a:off x="838484" y="3902388"/>
            <a:ext cx="8001000" cy="1371600"/>
          </a:xfrm>
          <a:prstGeom prst="rect">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04672B1B-D30B-A335-DB95-D116EA04FFEC}"/>
              </a:ext>
            </a:extLst>
          </p:cNvPr>
          <p:cNvSpPr/>
          <p:nvPr/>
        </p:nvSpPr>
        <p:spPr>
          <a:xfrm>
            <a:off x="990884" y="4054788"/>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6" name="Rectangle 5">
            <a:extLst>
              <a:ext uri="{FF2B5EF4-FFF2-40B4-BE49-F238E27FC236}">
                <a16:creationId xmlns:a16="http://schemas.microsoft.com/office/drawing/2014/main" id="{2B1D6230-F895-0148-0B02-EE10C90250C4}"/>
              </a:ext>
            </a:extLst>
          </p:cNvPr>
          <p:cNvSpPr/>
          <p:nvPr/>
        </p:nvSpPr>
        <p:spPr>
          <a:xfrm>
            <a:off x="2057684" y="4054788"/>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7" name="Rectangle 6">
            <a:extLst>
              <a:ext uri="{FF2B5EF4-FFF2-40B4-BE49-F238E27FC236}">
                <a16:creationId xmlns:a16="http://schemas.microsoft.com/office/drawing/2014/main" id="{9924B2B5-75BD-1630-9D2C-7884FAE0FB7C}"/>
              </a:ext>
            </a:extLst>
          </p:cNvPr>
          <p:cNvSpPr/>
          <p:nvPr/>
        </p:nvSpPr>
        <p:spPr>
          <a:xfrm>
            <a:off x="3048284" y="4054788"/>
            <a:ext cx="1447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8" name="Rectangle 7">
            <a:extLst>
              <a:ext uri="{FF2B5EF4-FFF2-40B4-BE49-F238E27FC236}">
                <a16:creationId xmlns:a16="http://schemas.microsoft.com/office/drawing/2014/main" id="{682E230D-ACAA-4625-9C64-BC3B43A9D76B}"/>
              </a:ext>
            </a:extLst>
          </p:cNvPr>
          <p:cNvSpPr/>
          <p:nvPr/>
        </p:nvSpPr>
        <p:spPr>
          <a:xfrm>
            <a:off x="2057684" y="4609797"/>
            <a:ext cx="11049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COLUMN</a:t>
            </a:r>
          </a:p>
        </p:txBody>
      </p:sp>
      <p:sp>
        <p:nvSpPr>
          <p:cNvPr id="9" name="Rectangle 8">
            <a:extLst>
              <a:ext uri="{FF2B5EF4-FFF2-40B4-BE49-F238E27FC236}">
                <a16:creationId xmlns:a16="http://schemas.microsoft.com/office/drawing/2014/main" id="{C28A3CB3-DDD8-5EF0-7150-58C3B2DC4B62}"/>
              </a:ext>
            </a:extLst>
          </p:cNvPr>
          <p:cNvSpPr/>
          <p:nvPr/>
        </p:nvSpPr>
        <p:spPr>
          <a:xfrm>
            <a:off x="3235230" y="4609797"/>
            <a:ext cx="1676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ColumnName</a:t>
            </a:r>
            <a:endParaRPr lang="en-US" dirty="0"/>
          </a:p>
        </p:txBody>
      </p:sp>
      <p:sp>
        <p:nvSpPr>
          <p:cNvPr id="10" name="Rectangle 9">
            <a:extLst>
              <a:ext uri="{FF2B5EF4-FFF2-40B4-BE49-F238E27FC236}">
                <a16:creationId xmlns:a16="http://schemas.microsoft.com/office/drawing/2014/main" id="{2C0A8203-27C4-9463-C429-CC56C336EFE4}"/>
              </a:ext>
            </a:extLst>
          </p:cNvPr>
          <p:cNvSpPr/>
          <p:nvPr/>
        </p:nvSpPr>
        <p:spPr>
          <a:xfrm>
            <a:off x="6813076" y="4609797"/>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graphicFrame>
        <p:nvGraphicFramePr>
          <p:cNvPr id="11" name="Table 10">
            <a:extLst>
              <a:ext uri="{FF2B5EF4-FFF2-40B4-BE49-F238E27FC236}">
                <a16:creationId xmlns:a16="http://schemas.microsoft.com/office/drawing/2014/main" id="{B2955B64-7E84-0CB2-132D-2283E70C1307}"/>
              </a:ext>
            </a:extLst>
          </p:cNvPr>
          <p:cNvGraphicFramePr>
            <a:graphicFrameLocks noGrp="1"/>
          </p:cNvGraphicFramePr>
          <p:nvPr>
            <p:extLst>
              <p:ext uri="{D42A27DB-BD31-4B8C-83A1-F6EECF244321}">
                <p14:modId xmlns:p14="http://schemas.microsoft.com/office/powerpoint/2010/main" val="565789589"/>
              </p:ext>
            </p:extLst>
          </p:nvPr>
        </p:nvGraphicFramePr>
        <p:xfrm>
          <a:off x="2362484" y="1921188"/>
          <a:ext cx="4267200" cy="1269999"/>
        </p:xfrm>
        <a:graphic>
          <a:graphicData uri="http://schemas.openxmlformats.org/drawingml/2006/table">
            <a:tbl>
              <a:tblPr firstCol="1" bandRow="1">
                <a:tableStyleId>{073A0DAA-6AF3-43AB-8588-CEC1D06C72B9}</a:tableStyleId>
              </a:tblPr>
              <a:tblGrid>
                <a:gridCol w="16002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423333">
                <a:tc>
                  <a:txBody>
                    <a:bodyPr/>
                    <a:lstStyle/>
                    <a:p>
                      <a:r>
                        <a:rPr lang="en-US" dirty="0"/>
                        <a:t>Column1</a:t>
                      </a:r>
                    </a:p>
                  </a:txBody>
                  <a:tcPr/>
                </a:tc>
                <a:tc>
                  <a:txBody>
                    <a:bodyPr/>
                    <a:lstStyle/>
                    <a:p>
                      <a:r>
                        <a:rPr lang="en-US" dirty="0"/>
                        <a:t>INT</a:t>
                      </a:r>
                    </a:p>
                  </a:txBody>
                  <a:tcPr/>
                </a:tc>
                <a:extLst>
                  <a:ext uri="{0D108BD9-81ED-4DB2-BD59-A6C34878D82A}">
                    <a16:rowId xmlns:a16="http://schemas.microsoft.com/office/drawing/2014/main" val="10000"/>
                  </a:ext>
                </a:extLst>
              </a:tr>
              <a:tr h="4233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Column2</a:t>
                      </a:r>
                    </a:p>
                  </a:txBody>
                  <a:tcPr/>
                </a:tc>
                <a:tc>
                  <a:txBody>
                    <a:bodyPr/>
                    <a:lstStyle/>
                    <a:p>
                      <a:r>
                        <a:rPr lang="en-US" dirty="0"/>
                        <a:t>VARCHAR(20)</a:t>
                      </a:r>
                    </a:p>
                  </a:txBody>
                  <a:tcPr/>
                </a:tc>
                <a:extLst>
                  <a:ext uri="{0D108BD9-81ED-4DB2-BD59-A6C34878D82A}">
                    <a16:rowId xmlns:a16="http://schemas.microsoft.com/office/drawing/2014/main" val="10001"/>
                  </a:ext>
                </a:extLst>
              </a:tr>
              <a:tr h="4233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Column3</a:t>
                      </a:r>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CEAEB80D-8EBE-B0C1-3753-EEC1F16BB8B3}"/>
              </a:ext>
            </a:extLst>
          </p:cNvPr>
          <p:cNvSpPr/>
          <p:nvPr/>
        </p:nvSpPr>
        <p:spPr>
          <a:xfrm>
            <a:off x="990884" y="4609797"/>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ALTER</a:t>
            </a:r>
          </a:p>
        </p:txBody>
      </p:sp>
      <p:sp>
        <p:nvSpPr>
          <p:cNvPr id="13" name="Rectangle 12">
            <a:extLst>
              <a:ext uri="{FF2B5EF4-FFF2-40B4-BE49-F238E27FC236}">
                <a16:creationId xmlns:a16="http://schemas.microsoft.com/office/drawing/2014/main" id="{E452F6E6-42C9-EC51-045D-2EE9C5521646}"/>
              </a:ext>
            </a:extLst>
          </p:cNvPr>
          <p:cNvSpPr/>
          <p:nvPr/>
        </p:nvSpPr>
        <p:spPr>
          <a:xfrm>
            <a:off x="4984276" y="4609797"/>
            <a:ext cx="1752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rgbClr val="0000FF"/>
                </a:solidFill>
              </a:rPr>
              <a:t>Datatype</a:t>
            </a:r>
            <a:r>
              <a:rPr lang="en-US" dirty="0">
                <a:solidFill>
                  <a:srgbClr val="808080"/>
                </a:solidFill>
              </a:rPr>
              <a:t>(</a:t>
            </a:r>
            <a:r>
              <a:rPr lang="en-US" dirty="0"/>
              <a:t>Size</a:t>
            </a:r>
            <a:r>
              <a:rPr lang="en-US" dirty="0">
                <a:solidFill>
                  <a:srgbClr val="808080"/>
                </a:solidFill>
              </a:rPr>
              <a:t>)</a:t>
            </a:r>
          </a:p>
        </p:txBody>
      </p:sp>
      <p:sp>
        <p:nvSpPr>
          <p:cNvPr id="14" name="Rectangle 13">
            <a:extLst>
              <a:ext uri="{FF2B5EF4-FFF2-40B4-BE49-F238E27FC236}">
                <a16:creationId xmlns:a16="http://schemas.microsoft.com/office/drawing/2014/main" id="{44D5520E-F1AA-7DF1-4312-7DE775B76247}"/>
              </a:ext>
            </a:extLst>
          </p:cNvPr>
          <p:cNvSpPr/>
          <p:nvPr/>
        </p:nvSpPr>
        <p:spPr>
          <a:xfrm>
            <a:off x="4056370" y="2759388"/>
            <a:ext cx="1219200" cy="381000"/>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DATETIME</a:t>
            </a:r>
          </a:p>
        </p:txBody>
      </p:sp>
      <p:sp>
        <p:nvSpPr>
          <p:cNvPr id="27" name="Rectangle 26">
            <a:extLst>
              <a:ext uri="{FF2B5EF4-FFF2-40B4-BE49-F238E27FC236}">
                <a16:creationId xmlns:a16="http://schemas.microsoft.com/office/drawing/2014/main" id="{65A7EFBD-60E8-EB36-C532-DB4E7B960CDD}"/>
              </a:ext>
            </a:extLst>
          </p:cNvPr>
          <p:cNvSpPr/>
          <p:nvPr/>
        </p:nvSpPr>
        <p:spPr>
          <a:xfrm>
            <a:off x="4037035" y="2759388"/>
            <a:ext cx="1624459" cy="381000"/>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VARCHAR(30)</a:t>
            </a:r>
          </a:p>
        </p:txBody>
      </p:sp>
      <p:sp>
        <p:nvSpPr>
          <p:cNvPr id="28" name="TextBox 27">
            <a:extLst>
              <a:ext uri="{FF2B5EF4-FFF2-40B4-BE49-F238E27FC236}">
                <a16:creationId xmlns:a16="http://schemas.microsoft.com/office/drawing/2014/main" id="{859C9328-11CD-7E92-59F8-DCB7E794EBD0}"/>
              </a:ext>
            </a:extLst>
          </p:cNvPr>
          <p:cNvSpPr txBox="1"/>
          <p:nvPr/>
        </p:nvSpPr>
        <p:spPr>
          <a:xfrm>
            <a:off x="641532" y="3533056"/>
            <a:ext cx="1035152" cy="369332"/>
          </a:xfrm>
          <a:prstGeom prst="rect">
            <a:avLst/>
          </a:prstGeom>
          <a:noFill/>
        </p:spPr>
        <p:txBody>
          <a:bodyPr wrap="square" rtlCol="0">
            <a:spAutoFit/>
          </a:bodyPr>
          <a:lstStyle/>
          <a:p>
            <a:r>
              <a:rPr lang="en-US" b="1" u="sng" dirty="0"/>
              <a:t>Syntax</a:t>
            </a:r>
          </a:p>
        </p:txBody>
      </p:sp>
    </p:spTree>
    <p:extLst>
      <p:ext uri="{BB962C8B-B14F-4D97-AF65-F5344CB8AC3E}">
        <p14:creationId xmlns:p14="http://schemas.microsoft.com/office/powerpoint/2010/main" val="30192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2" grpId="0" animBg="1"/>
      <p:bldP spid="13" grpId="0" animBg="1"/>
      <p:bldP spid="14" grpId="0" animBg="1"/>
      <p:bldP spid="14" grpId="1" animBg="1"/>
      <p:bldP spid="27" grpId="0" animBg="1"/>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FD3D-A283-F6E0-7846-B3931C4E992D}"/>
              </a:ext>
            </a:extLst>
          </p:cNvPr>
          <p:cNvSpPr>
            <a:spLocks noGrp="1"/>
          </p:cNvSpPr>
          <p:nvPr>
            <p:ph type="title"/>
          </p:nvPr>
        </p:nvSpPr>
        <p:spPr/>
        <p:txBody>
          <a:bodyPr/>
          <a:lstStyle/>
          <a:p>
            <a:r>
              <a:rPr lang="en-IN" dirty="0"/>
              <a:t>Alter</a:t>
            </a:r>
          </a:p>
        </p:txBody>
      </p:sp>
      <p:sp>
        <p:nvSpPr>
          <p:cNvPr id="4" name="Content Placeholder 2">
            <a:extLst>
              <a:ext uri="{FF2B5EF4-FFF2-40B4-BE49-F238E27FC236}">
                <a16:creationId xmlns:a16="http://schemas.microsoft.com/office/drawing/2014/main" id="{54C4654E-D051-046E-2623-7D2254CA6831}"/>
              </a:ext>
            </a:extLst>
          </p:cNvPr>
          <p:cNvSpPr>
            <a:spLocks noGrp="1"/>
          </p:cNvSpPr>
          <p:nvPr>
            <p:ph idx="1"/>
          </p:nvPr>
        </p:nvSpPr>
        <p:spPr>
          <a:xfrm>
            <a:off x="131180" y="863444"/>
            <a:ext cx="9614697" cy="5590565"/>
          </a:xfrm>
        </p:spPr>
        <p:txBody>
          <a:bodyPr/>
          <a:lstStyle/>
          <a:p>
            <a:endParaRPr lang="en-US" dirty="0"/>
          </a:p>
          <a:p>
            <a:endParaRPr lang="en-IN" dirty="0"/>
          </a:p>
          <a:p>
            <a:endParaRPr lang="en-IN" dirty="0"/>
          </a:p>
          <a:p>
            <a:endParaRPr lang="en-IN" dirty="0"/>
          </a:p>
          <a:p>
            <a:endParaRPr lang="en-IN" dirty="0"/>
          </a:p>
          <a:p>
            <a:r>
              <a:rPr lang="en-IN" b="1" dirty="0"/>
              <a:t>Impact: </a:t>
            </a:r>
            <a:r>
              <a:rPr lang="en-US" b="1" dirty="0"/>
              <a:t> </a:t>
            </a:r>
            <a:r>
              <a:rPr lang="en-US" dirty="0"/>
              <a:t>A new column is added to the table. Existing rows will have NULL values in this new column.</a:t>
            </a:r>
          </a:p>
          <a:p>
            <a:endParaRPr lang="en-US" b="1" dirty="0"/>
          </a:p>
          <a:p>
            <a:r>
              <a:rPr lang="en-US" b="1" dirty="0"/>
              <a:t>Impact</a:t>
            </a:r>
            <a:r>
              <a:rPr lang="en-US" dirty="0"/>
              <a:t>: The specified column is removed from the table, and all data stored in that column is lost.</a:t>
            </a:r>
          </a:p>
          <a:p>
            <a:endParaRPr lang="en-US" dirty="0"/>
          </a:p>
          <a:p>
            <a:r>
              <a:rPr lang="en-US" b="1" dirty="0"/>
              <a:t>Impact</a:t>
            </a:r>
            <a:r>
              <a:rPr lang="en-US" dirty="0"/>
              <a:t>: Changes the data type of the specified column. Data might be lost or truncated if the new type is incompatible or smaller than the old type.</a:t>
            </a:r>
          </a:p>
          <a:p>
            <a:endParaRPr lang="en-IN" dirty="0"/>
          </a:p>
        </p:txBody>
      </p:sp>
      <p:sp>
        <p:nvSpPr>
          <p:cNvPr id="15" name="TextBox 14">
            <a:extLst>
              <a:ext uri="{FF2B5EF4-FFF2-40B4-BE49-F238E27FC236}">
                <a16:creationId xmlns:a16="http://schemas.microsoft.com/office/drawing/2014/main" id="{5A525CDC-EEB8-1D9B-F36E-4E9B4759DDBC}"/>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D7D98A0D-E329-00BA-9215-F161DB87CA52}"/>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E28D7C1-E8C5-65E1-5178-36597D945181}"/>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551C7489-DB79-4386-E646-8537F2DD6F6A}"/>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EF49ECD5-E550-7BAD-789E-A8834F7C9C69}"/>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D9D1B051-31C8-5CCA-CEC5-5E9BB286E1CD}"/>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5D6207A-A091-E486-8AE3-7C433BD70516}"/>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0A5987DA-24FF-8833-BA99-511091E3631B}"/>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B576E265-F5DF-E354-3006-D5C2864564F9}"/>
              </a:ext>
            </a:extLst>
          </p:cNvPr>
          <p:cNvSpPr/>
          <p:nvPr/>
        </p:nvSpPr>
        <p:spPr>
          <a:xfrm>
            <a:off x="10324615" y="4074478"/>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4F98495D-D6E3-9BD5-9FDC-84534DBA4CEA}"/>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AB129675-C320-A9C3-8DD7-F90DA96F749B}"/>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5E9033E7-CC4E-3286-56C7-DAC837CCB936}"/>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pic>
        <p:nvPicPr>
          <p:cNvPr id="29" name="Picture 28">
            <a:extLst>
              <a:ext uri="{FF2B5EF4-FFF2-40B4-BE49-F238E27FC236}">
                <a16:creationId xmlns:a16="http://schemas.microsoft.com/office/drawing/2014/main" id="{4C52EBFA-566B-806F-3CAD-019A5CE49D95}"/>
              </a:ext>
            </a:extLst>
          </p:cNvPr>
          <p:cNvPicPr>
            <a:picLocks noChangeAspect="1"/>
          </p:cNvPicPr>
          <p:nvPr/>
        </p:nvPicPr>
        <p:blipFill>
          <a:blip r:embed="rId2"/>
          <a:stretch>
            <a:fillRect/>
          </a:stretch>
        </p:blipFill>
        <p:spPr>
          <a:xfrm>
            <a:off x="7221111" y="1222259"/>
            <a:ext cx="1224493" cy="1174074"/>
          </a:xfrm>
          <a:prstGeom prst="rect">
            <a:avLst/>
          </a:prstGeom>
        </p:spPr>
      </p:pic>
      <p:sp>
        <p:nvSpPr>
          <p:cNvPr id="30" name="Cloud Callout 7">
            <a:extLst>
              <a:ext uri="{FF2B5EF4-FFF2-40B4-BE49-F238E27FC236}">
                <a16:creationId xmlns:a16="http://schemas.microsoft.com/office/drawing/2014/main" id="{590BEDDF-0781-02B6-EC70-E917A681D7B5}"/>
              </a:ext>
            </a:extLst>
          </p:cNvPr>
          <p:cNvSpPr/>
          <p:nvPr/>
        </p:nvSpPr>
        <p:spPr>
          <a:xfrm>
            <a:off x="2534856" y="995850"/>
            <a:ext cx="4164184" cy="1418824"/>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What happen to </a:t>
            </a:r>
            <a:r>
              <a:rPr lang="en-US" sz="2400" b="1" dirty="0">
                <a:solidFill>
                  <a:srgbClr val="C00000"/>
                </a:solidFill>
              </a:rPr>
              <a:t>existing data </a:t>
            </a:r>
            <a:r>
              <a:rPr lang="en-US" sz="2400" b="1" dirty="0">
                <a:solidFill>
                  <a:schemeClr val="tx1"/>
                </a:solidFill>
              </a:rPr>
              <a:t>if we </a:t>
            </a:r>
            <a:r>
              <a:rPr lang="en-US" sz="2400" b="1" dirty="0">
                <a:solidFill>
                  <a:srgbClr val="C00000"/>
                </a:solidFill>
              </a:rPr>
              <a:t>alter table</a:t>
            </a:r>
            <a:r>
              <a:rPr lang="en-US" sz="2400" b="1" dirty="0">
                <a:solidFill>
                  <a:schemeClr val="tx1"/>
                </a:solidFill>
              </a:rPr>
              <a:t>??</a:t>
            </a:r>
          </a:p>
          <a:p>
            <a:endParaRPr lang="en-US" dirty="0">
              <a:solidFill>
                <a:schemeClr val="tx1"/>
              </a:solidFill>
            </a:endParaRPr>
          </a:p>
        </p:txBody>
      </p:sp>
      <p:sp>
        <p:nvSpPr>
          <p:cNvPr id="33" name="Rectangle 32">
            <a:extLst>
              <a:ext uri="{FF2B5EF4-FFF2-40B4-BE49-F238E27FC236}">
                <a16:creationId xmlns:a16="http://schemas.microsoft.com/office/drawing/2014/main" id="{FA8305EB-D461-AC0F-E285-018C523C89D0}"/>
              </a:ext>
            </a:extLst>
          </p:cNvPr>
          <p:cNvSpPr/>
          <p:nvPr/>
        </p:nvSpPr>
        <p:spPr>
          <a:xfrm>
            <a:off x="230055" y="2568360"/>
            <a:ext cx="25941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Adding a Column</a:t>
            </a:r>
            <a:endParaRPr lang="en-US" sz="2400" b="1" dirty="0">
              <a:solidFill>
                <a:schemeClr val="bg1"/>
              </a:solidFill>
            </a:endParaRPr>
          </a:p>
        </p:txBody>
      </p:sp>
      <p:cxnSp>
        <p:nvCxnSpPr>
          <p:cNvPr id="34" name="Straight Connector 33">
            <a:extLst>
              <a:ext uri="{FF2B5EF4-FFF2-40B4-BE49-F238E27FC236}">
                <a16:creationId xmlns:a16="http://schemas.microsoft.com/office/drawing/2014/main" id="{8042E767-9AA8-04AC-C97C-FCD06DC5742B}"/>
              </a:ext>
            </a:extLst>
          </p:cNvPr>
          <p:cNvCxnSpPr/>
          <p:nvPr/>
        </p:nvCxnSpPr>
        <p:spPr>
          <a:xfrm>
            <a:off x="1772381" y="3030025"/>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5" name="Rectangle 34">
            <a:extLst>
              <a:ext uri="{FF2B5EF4-FFF2-40B4-BE49-F238E27FC236}">
                <a16:creationId xmlns:a16="http://schemas.microsoft.com/office/drawing/2014/main" id="{CECD8282-1EDA-810A-F08D-675035FB6D0D}"/>
              </a:ext>
            </a:extLst>
          </p:cNvPr>
          <p:cNvSpPr/>
          <p:nvPr/>
        </p:nvSpPr>
        <p:spPr>
          <a:xfrm>
            <a:off x="230055" y="3913095"/>
            <a:ext cx="25941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IN" sz="2400" b="1" dirty="0"/>
              <a:t>Dropping</a:t>
            </a:r>
            <a:r>
              <a:rPr lang="en-US" sz="2400" b="1" dirty="0"/>
              <a:t> a Column</a:t>
            </a:r>
            <a:endParaRPr lang="en-US" sz="2400" b="1" dirty="0">
              <a:solidFill>
                <a:schemeClr val="bg1"/>
              </a:solidFill>
            </a:endParaRPr>
          </a:p>
        </p:txBody>
      </p:sp>
      <p:cxnSp>
        <p:nvCxnSpPr>
          <p:cNvPr id="36" name="Straight Connector 35">
            <a:extLst>
              <a:ext uri="{FF2B5EF4-FFF2-40B4-BE49-F238E27FC236}">
                <a16:creationId xmlns:a16="http://schemas.microsoft.com/office/drawing/2014/main" id="{A292C6A0-4504-1AC7-100D-F5BB0EE4FC5A}"/>
              </a:ext>
            </a:extLst>
          </p:cNvPr>
          <p:cNvCxnSpPr/>
          <p:nvPr/>
        </p:nvCxnSpPr>
        <p:spPr>
          <a:xfrm>
            <a:off x="1772381" y="4374760"/>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37" name="Rectangle 36">
            <a:extLst>
              <a:ext uri="{FF2B5EF4-FFF2-40B4-BE49-F238E27FC236}">
                <a16:creationId xmlns:a16="http://schemas.microsoft.com/office/drawing/2014/main" id="{DA24B1D7-1942-2BA6-976A-145964B016C4}"/>
              </a:ext>
            </a:extLst>
          </p:cNvPr>
          <p:cNvSpPr/>
          <p:nvPr/>
        </p:nvSpPr>
        <p:spPr>
          <a:xfrm>
            <a:off x="230055" y="5139563"/>
            <a:ext cx="3495551"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IN" sz="2400" b="1" dirty="0"/>
              <a:t>Modifying a Column Type</a:t>
            </a:r>
            <a:endParaRPr lang="en-US" sz="2400" b="1" dirty="0">
              <a:solidFill>
                <a:schemeClr val="bg1"/>
              </a:solidFill>
            </a:endParaRPr>
          </a:p>
        </p:txBody>
      </p:sp>
      <p:cxnSp>
        <p:nvCxnSpPr>
          <p:cNvPr id="38" name="Straight Connector 37">
            <a:extLst>
              <a:ext uri="{FF2B5EF4-FFF2-40B4-BE49-F238E27FC236}">
                <a16:creationId xmlns:a16="http://schemas.microsoft.com/office/drawing/2014/main" id="{C4836224-C70A-B07E-563D-14370FE4F2AD}"/>
              </a:ext>
            </a:extLst>
          </p:cNvPr>
          <p:cNvCxnSpPr/>
          <p:nvPr/>
        </p:nvCxnSpPr>
        <p:spPr>
          <a:xfrm>
            <a:off x="1772382" y="5601228"/>
            <a:ext cx="7920000"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5557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par>
                                <p:cTn id="16" presetID="22" presetClass="entr" presetSubtype="8"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cTn>
                              </p:par>
                              <p:par>
                                <p:cTn id="40" presetID="22" presetClass="entr" presetSubtype="8"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1C8A-BA0A-7103-4202-9DE1B93713B0}"/>
              </a:ext>
            </a:extLst>
          </p:cNvPr>
          <p:cNvSpPr>
            <a:spLocks noGrp="1"/>
          </p:cNvSpPr>
          <p:nvPr>
            <p:ph type="title"/>
          </p:nvPr>
        </p:nvSpPr>
        <p:spPr/>
        <p:txBody>
          <a:bodyPr/>
          <a:lstStyle/>
          <a:p>
            <a:r>
              <a:rPr lang="en-IN" dirty="0"/>
              <a:t>Exercise: Delete, Alter</a:t>
            </a:r>
          </a:p>
        </p:txBody>
      </p:sp>
      <p:sp>
        <p:nvSpPr>
          <p:cNvPr id="3" name="Content Placeholder 2">
            <a:extLst>
              <a:ext uri="{FF2B5EF4-FFF2-40B4-BE49-F238E27FC236}">
                <a16:creationId xmlns:a16="http://schemas.microsoft.com/office/drawing/2014/main" id="{DF49C077-7A33-3F58-647D-A261E55C0B52}"/>
              </a:ext>
            </a:extLst>
          </p:cNvPr>
          <p:cNvSpPr>
            <a:spLocks noGrp="1"/>
          </p:cNvSpPr>
          <p:nvPr>
            <p:ph idx="1"/>
          </p:nvPr>
        </p:nvSpPr>
        <p:spPr/>
        <p:txBody>
          <a:bodyPr/>
          <a:lstStyle/>
          <a:p>
            <a:r>
              <a:rPr lang="en-IN" sz="1800" dirty="0"/>
              <a:t>Delete whose id is less than 200.</a:t>
            </a:r>
          </a:p>
          <a:p>
            <a:r>
              <a:rPr lang="en-IN" sz="1800" dirty="0"/>
              <a:t>Delete faculty from mechanical branch.</a:t>
            </a:r>
          </a:p>
          <a:p>
            <a:r>
              <a:rPr lang="en-IN" sz="1800" dirty="0"/>
              <a:t>Delete faculty whose department is null.</a:t>
            </a:r>
          </a:p>
          <a:p>
            <a:r>
              <a:rPr lang="en-IN" sz="1800" dirty="0"/>
              <a:t>Delete faculty who belongs to </a:t>
            </a:r>
            <a:r>
              <a:rPr lang="en-IN" sz="1800" dirty="0" err="1"/>
              <a:t>Jetpur</a:t>
            </a:r>
            <a:r>
              <a:rPr lang="en-IN" sz="1800" dirty="0"/>
              <a:t> or </a:t>
            </a:r>
            <a:r>
              <a:rPr lang="en-IN" sz="1800" dirty="0" err="1"/>
              <a:t>Gondal</a:t>
            </a:r>
            <a:r>
              <a:rPr lang="en-IN" sz="1800" dirty="0"/>
              <a:t>.</a:t>
            </a:r>
          </a:p>
          <a:p>
            <a:r>
              <a:rPr lang="en-IN" sz="1800" dirty="0"/>
              <a:t>Delete all the records.</a:t>
            </a:r>
          </a:p>
          <a:p>
            <a:r>
              <a:rPr lang="en-IN" sz="1800" dirty="0"/>
              <a:t>Add new column salary.</a:t>
            </a:r>
          </a:p>
          <a:p>
            <a:r>
              <a:rPr lang="en-IN" sz="1800" dirty="0"/>
              <a:t>Add two more columns Qualification and Designation.</a:t>
            </a:r>
          </a:p>
          <a:p>
            <a:r>
              <a:rPr lang="en-IN" sz="1800" dirty="0"/>
              <a:t>Change type of ID to varchar(10).</a:t>
            </a:r>
          </a:p>
          <a:p>
            <a:r>
              <a:rPr lang="en-IN" sz="1800" dirty="0"/>
              <a:t>Change type of salary to int.</a:t>
            </a:r>
          </a:p>
          <a:p>
            <a:r>
              <a:rPr lang="en-IN" sz="1800" dirty="0"/>
              <a:t>Drop column Qualification</a:t>
            </a:r>
          </a:p>
          <a:p>
            <a:r>
              <a:rPr lang="en-IN" sz="1800" dirty="0"/>
              <a:t>Drop column City and Designation</a:t>
            </a:r>
          </a:p>
          <a:p>
            <a:endParaRPr lang="en-IN" sz="1800" dirty="0"/>
          </a:p>
        </p:txBody>
      </p:sp>
      <p:graphicFrame>
        <p:nvGraphicFramePr>
          <p:cNvPr id="4" name="Table 3">
            <a:extLst>
              <a:ext uri="{FF2B5EF4-FFF2-40B4-BE49-F238E27FC236}">
                <a16:creationId xmlns:a16="http://schemas.microsoft.com/office/drawing/2014/main" id="{558DFE53-6875-F777-8351-795B03D69983}"/>
              </a:ext>
            </a:extLst>
          </p:cNvPr>
          <p:cNvGraphicFramePr>
            <a:graphicFrameLocks noGrp="1"/>
          </p:cNvGraphicFramePr>
          <p:nvPr>
            <p:extLst>
              <p:ext uri="{D42A27DB-BD31-4B8C-83A1-F6EECF244321}">
                <p14:modId xmlns:p14="http://schemas.microsoft.com/office/powerpoint/2010/main" val="2007716416"/>
              </p:ext>
            </p:extLst>
          </p:nvPr>
        </p:nvGraphicFramePr>
        <p:xfrm>
          <a:off x="5342962" y="1000142"/>
          <a:ext cx="6777318" cy="2560320"/>
        </p:xfrm>
        <a:graphic>
          <a:graphicData uri="http://schemas.openxmlformats.org/drawingml/2006/table">
            <a:tbl>
              <a:tblPr firstRow="1" bandRow="1">
                <a:tableStyleId>{073A0DAA-6AF3-43AB-8588-CEC1D06C72B9}</a:tableStyleId>
              </a:tblPr>
              <a:tblGrid>
                <a:gridCol w="772269">
                  <a:extLst>
                    <a:ext uri="{9D8B030D-6E8A-4147-A177-3AD203B41FA5}">
                      <a16:colId xmlns:a16="http://schemas.microsoft.com/office/drawing/2014/main" val="3494103671"/>
                    </a:ext>
                  </a:extLst>
                </a:gridCol>
                <a:gridCol w="2250462">
                  <a:extLst>
                    <a:ext uri="{9D8B030D-6E8A-4147-A177-3AD203B41FA5}">
                      <a16:colId xmlns:a16="http://schemas.microsoft.com/office/drawing/2014/main" val="3563248749"/>
                    </a:ext>
                  </a:extLst>
                </a:gridCol>
                <a:gridCol w="1443131">
                  <a:extLst>
                    <a:ext uri="{9D8B030D-6E8A-4147-A177-3AD203B41FA5}">
                      <a16:colId xmlns:a16="http://schemas.microsoft.com/office/drawing/2014/main" val="3075158583"/>
                    </a:ext>
                  </a:extLst>
                </a:gridCol>
                <a:gridCol w="1088464">
                  <a:extLst>
                    <a:ext uri="{9D8B030D-6E8A-4147-A177-3AD203B41FA5}">
                      <a16:colId xmlns:a16="http://schemas.microsoft.com/office/drawing/2014/main" val="3754116018"/>
                    </a:ext>
                  </a:extLst>
                </a:gridCol>
                <a:gridCol w="1222992">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Jetpur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Electrical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9123141578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9223251578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Jamnagar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5" name="Rectangle 4">
            <a:extLst>
              <a:ext uri="{FF2B5EF4-FFF2-40B4-BE49-F238E27FC236}">
                <a16:creationId xmlns:a16="http://schemas.microsoft.com/office/drawing/2014/main" id="{F86B5753-DC52-8B87-54F6-ACE6E40528DA}"/>
              </a:ext>
            </a:extLst>
          </p:cNvPr>
          <p:cNvSpPr/>
          <p:nvPr/>
        </p:nvSpPr>
        <p:spPr>
          <a:xfrm>
            <a:off x="5350428" y="790306"/>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66535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ED92-9F7E-3C68-FF8F-0B805D160F83}"/>
              </a:ext>
            </a:extLst>
          </p:cNvPr>
          <p:cNvSpPr>
            <a:spLocks noGrp="1"/>
          </p:cNvSpPr>
          <p:nvPr>
            <p:ph type="title"/>
          </p:nvPr>
        </p:nvSpPr>
        <p:spPr/>
        <p:txBody>
          <a:bodyPr/>
          <a:lstStyle/>
          <a:p>
            <a:r>
              <a:rPr lang="en-US" dirty="0"/>
              <a:t>Rename</a:t>
            </a:r>
            <a:endParaRPr lang="en-IN" dirty="0"/>
          </a:p>
        </p:txBody>
      </p:sp>
      <p:sp>
        <p:nvSpPr>
          <p:cNvPr id="4" name="Content Placeholder 2">
            <a:extLst>
              <a:ext uri="{FF2B5EF4-FFF2-40B4-BE49-F238E27FC236}">
                <a16:creationId xmlns:a16="http://schemas.microsoft.com/office/drawing/2014/main" id="{D788861A-8334-C7CF-55A2-741377EADFEE}"/>
              </a:ext>
            </a:extLst>
          </p:cNvPr>
          <p:cNvSpPr>
            <a:spLocks noGrp="1"/>
          </p:cNvSpPr>
          <p:nvPr>
            <p:ph idx="1"/>
          </p:nvPr>
        </p:nvSpPr>
        <p:spPr>
          <a:xfrm>
            <a:off x="131180" y="863444"/>
            <a:ext cx="9614697" cy="5590565"/>
          </a:xfrm>
        </p:spPr>
        <p:txBody>
          <a:bodyPr/>
          <a:lstStyle/>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r>
              <a:rPr lang="en-US" sz="2400" kern="1200" dirty="0">
                <a:solidFill>
                  <a:srgbClr val="212121"/>
                </a:solidFill>
                <a:effectLst/>
                <a:latin typeface="Roboto Condensed" panose="02000000000000000000" pitchFamily="2" charset="0"/>
                <a:ea typeface="+mn-ea"/>
                <a:cs typeface="+mn-cs"/>
              </a:rPr>
              <a:t>The SP_RENAME  is used </a:t>
            </a:r>
            <a:r>
              <a:rPr lang="en-US" sz="2400" b="1" kern="1200" dirty="0">
                <a:solidFill>
                  <a:srgbClr val="C00000"/>
                </a:solidFill>
                <a:effectLst/>
                <a:latin typeface="Roboto Condensed" panose="02000000000000000000" pitchFamily="2" charset="0"/>
                <a:ea typeface="+mn-ea"/>
                <a:cs typeface="+mn-cs"/>
              </a:rPr>
              <a:t>to change the name of a table or name of the column</a:t>
            </a:r>
            <a:r>
              <a:rPr lang="en-US" sz="2400" kern="1200" dirty="0">
                <a:solidFill>
                  <a:srgbClr val="212121"/>
                </a:solidFill>
                <a:effectLst/>
                <a:latin typeface="Roboto Condensed" panose="02000000000000000000" pitchFamily="2" charset="0"/>
                <a:ea typeface="+mn-ea"/>
                <a:cs typeface="+mn-cs"/>
              </a:rPr>
              <a:t>.</a:t>
            </a:r>
          </a:p>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endParaRPr lang="en-US" dirty="0">
              <a:solidFill>
                <a:srgbClr val="212121"/>
              </a:solidFill>
              <a:latin typeface="Roboto Condensed" panose="02000000000000000000" pitchFamily="2" charset="0"/>
            </a:endParaRPr>
          </a:p>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endParaRPr lang="en-IN" sz="2400" dirty="0">
              <a:effectLst/>
            </a:endParaRPr>
          </a:p>
          <a:p>
            <a:endParaRPr lang="en-IN" dirty="0"/>
          </a:p>
        </p:txBody>
      </p:sp>
      <p:sp>
        <p:nvSpPr>
          <p:cNvPr id="15" name="TextBox 14">
            <a:extLst>
              <a:ext uri="{FF2B5EF4-FFF2-40B4-BE49-F238E27FC236}">
                <a16:creationId xmlns:a16="http://schemas.microsoft.com/office/drawing/2014/main" id="{25F4E91A-7344-D8D0-1DB9-EA4FB2F56D1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503810CC-2973-0CD5-B570-B330C80F567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CC0C43-3269-E784-D7A2-2F3AFBE13990}"/>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1B8DCDB4-3006-8048-66DD-92BD96B2D16E}"/>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04974BC6-5F1F-57E5-0AA1-648CC7109B87}"/>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906990EB-284C-0B33-0DA8-6C9098559D5B}"/>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1359EC4D-8120-B7DE-2788-E5EF3DA9C2A3}"/>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7BBC4EC4-5BD7-3D9D-A1C8-5D28B7483EFC}"/>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C5D425DD-C74D-618D-C5E8-E983EE549AB6}"/>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8525F244-BB4D-FD85-3420-F4E696D470A0}"/>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27D03D3-5E15-E2B6-0075-8CD654B5E32D}"/>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CB28577E-2BFD-224A-70F6-9CA34D5196A3}"/>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F5B8FCF2-928C-CBFA-65F4-66612208613D}"/>
              </a:ext>
            </a:extLst>
          </p:cNvPr>
          <p:cNvSpPr/>
          <p:nvPr/>
        </p:nvSpPr>
        <p:spPr>
          <a:xfrm>
            <a:off x="230055" y="1559469"/>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Rename Table</a:t>
            </a:r>
            <a:endParaRPr lang="en-US" sz="2400" b="1" dirty="0">
              <a:solidFill>
                <a:schemeClr val="bg1"/>
              </a:solidFill>
            </a:endParaRPr>
          </a:p>
        </p:txBody>
      </p:sp>
      <p:cxnSp>
        <p:nvCxnSpPr>
          <p:cNvPr id="5" name="Straight Connector 4">
            <a:extLst>
              <a:ext uri="{FF2B5EF4-FFF2-40B4-BE49-F238E27FC236}">
                <a16:creationId xmlns:a16="http://schemas.microsoft.com/office/drawing/2014/main" id="{25C07ED5-03EE-0FDD-8930-F9026DFB33D7}"/>
              </a:ext>
            </a:extLst>
          </p:cNvPr>
          <p:cNvCxnSpPr>
            <a:cxnSpLocks/>
          </p:cNvCxnSpPr>
          <p:nvPr/>
        </p:nvCxnSpPr>
        <p:spPr>
          <a:xfrm>
            <a:off x="2446123" y="2021134"/>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6" name="Rectangle 5">
            <a:extLst>
              <a:ext uri="{FF2B5EF4-FFF2-40B4-BE49-F238E27FC236}">
                <a16:creationId xmlns:a16="http://schemas.microsoft.com/office/drawing/2014/main" id="{8F7DBD90-D09D-F3A5-AFB1-7203B798D0F3}"/>
              </a:ext>
            </a:extLst>
          </p:cNvPr>
          <p:cNvSpPr/>
          <p:nvPr/>
        </p:nvSpPr>
        <p:spPr>
          <a:xfrm>
            <a:off x="855087" y="2482799"/>
            <a:ext cx="5836634"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50AB64F-F1D7-2274-09E8-9EEAA382B2B0}"/>
              </a:ext>
            </a:extLst>
          </p:cNvPr>
          <p:cNvSpPr/>
          <p:nvPr/>
        </p:nvSpPr>
        <p:spPr>
          <a:xfrm>
            <a:off x="855087" y="3624629"/>
            <a:ext cx="5836634"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B973BB6-E656-886B-A95A-8DDB4F8F242D}"/>
              </a:ext>
            </a:extLst>
          </p:cNvPr>
          <p:cNvSpPr/>
          <p:nvPr/>
        </p:nvSpPr>
        <p:spPr>
          <a:xfrm>
            <a:off x="4232078" y="3750366"/>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9" name="TextBox 8">
            <a:extLst>
              <a:ext uri="{FF2B5EF4-FFF2-40B4-BE49-F238E27FC236}">
                <a16:creationId xmlns:a16="http://schemas.microsoft.com/office/drawing/2014/main" id="{184BFDC0-ED4F-13CD-495C-84EE09A1A35D}"/>
              </a:ext>
            </a:extLst>
          </p:cNvPr>
          <p:cNvSpPr txBox="1"/>
          <p:nvPr/>
        </p:nvSpPr>
        <p:spPr>
          <a:xfrm>
            <a:off x="230055" y="3214563"/>
            <a:ext cx="723900" cy="367400"/>
          </a:xfrm>
          <a:prstGeom prst="rect">
            <a:avLst/>
          </a:prstGeom>
          <a:noFill/>
        </p:spPr>
        <p:txBody>
          <a:bodyPr wrap="square" rtlCol="0">
            <a:spAutoFit/>
          </a:bodyPr>
          <a:lstStyle/>
          <a:p>
            <a:r>
              <a:rPr lang="en-US" b="1" u="sng" dirty="0"/>
              <a:t>E.g.</a:t>
            </a:r>
          </a:p>
        </p:txBody>
      </p:sp>
      <p:sp>
        <p:nvSpPr>
          <p:cNvPr id="10" name="TextBox 9">
            <a:extLst>
              <a:ext uri="{FF2B5EF4-FFF2-40B4-BE49-F238E27FC236}">
                <a16:creationId xmlns:a16="http://schemas.microsoft.com/office/drawing/2014/main" id="{C6AEE209-CFDC-DC31-3B59-03BFFCA1D179}"/>
              </a:ext>
            </a:extLst>
          </p:cNvPr>
          <p:cNvSpPr txBox="1"/>
          <p:nvPr/>
        </p:nvSpPr>
        <p:spPr>
          <a:xfrm>
            <a:off x="213894" y="2110766"/>
            <a:ext cx="1104900" cy="367400"/>
          </a:xfrm>
          <a:prstGeom prst="rect">
            <a:avLst/>
          </a:prstGeom>
          <a:noFill/>
        </p:spPr>
        <p:txBody>
          <a:bodyPr wrap="square" rtlCol="0">
            <a:spAutoFit/>
          </a:bodyPr>
          <a:lstStyle/>
          <a:p>
            <a:r>
              <a:rPr lang="en-US" b="1" u="sng" dirty="0"/>
              <a:t>Syntax</a:t>
            </a:r>
          </a:p>
        </p:txBody>
      </p:sp>
      <p:sp>
        <p:nvSpPr>
          <p:cNvPr id="11" name="Rectangle 10">
            <a:extLst>
              <a:ext uri="{FF2B5EF4-FFF2-40B4-BE49-F238E27FC236}">
                <a16:creationId xmlns:a16="http://schemas.microsoft.com/office/drawing/2014/main" id="{03686655-8CFE-3200-45AB-2A13A4448C63}"/>
              </a:ext>
            </a:extLst>
          </p:cNvPr>
          <p:cNvSpPr/>
          <p:nvPr/>
        </p:nvSpPr>
        <p:spPr>
          <a:xfrm>
            <a:off x="1018911" y="2616696"/>
            <a:ext cx="13843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800000"/>
                </a:solidFill>
              </a:rPr>
              <a:t>SP_RENAME</a:t>
            </a:r>
            <a:endParaRPr lang="en-US" dirty="0">
              <a:solidFill>
                <a:srgbClr val="0000FF"/>
              </a:solidFill>
            </a:endParaRPr>
          </a:p>
        </p:txBody>
      </p:sp>
      <p:sp>
        <p:nvSpPr>
          <p:cNvPr id="12" name="Rectangle 11">
            <a:extLst>
              <a:ext uri="{FF2B5EF4-FFF2-40B4-BE49-F238E27FC236}">
                <a16:creationId xmlns:a16="http://schemas.microsoft.com/office/drawing/2014/main" id="{DC941FD7-0AE7-914F-404B-4D273564A62C}"/>
              </a:ext>
            </a:extLst>
          </p:cNvPr>
          <p:cNvSpPr/>
          <p:nvPr/>
        </p:nvSpPr>
        <p:spPr>
          <a:xfrm>
            <a:off x="2472638" y="2614165"/>
            <a:ext cx="1689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OldTablename</a:t>
            </a:r>
            <a:endParaRPr lang="en-US" dirty="0">
              <a:solidFill>
                <a:schemeClr val="tx1"/>
              </a:solidFill>
            </a:endParaRPr>
          </a:p>
        </p:txBody>
      </p:sp>
      <p:sp>
        <p:nvSpPr>
          <p:cNvPr id="13" name="Rectangle 12">
            <a:extLst>
              <a:ext uri="{FF2B5EF4-FFF2-40B4-BE49-F238E27FC236}">
                <a16:creationId xmlns:a16="http://schemas.microsoft.com/office/drawing/2014/main" id="{D7290BFF-C41B-1363-9B79-858228CA4821}"/>
              </a:ext>
            </a:extLst>
          </p:cNvPr>
          <p:cNvSpPr/>
          <p:nvPr/>
        </p:nvSpPr>
        <p:spPr>
          <a:xfrm>
            <a:off x="4491938" y="2607365"/>
            <a:ext cx="1689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NewTableName</a:t>
            </a:r>
            <a:endParaRPr lang="en-US" dirty="0"/>
          </a:p>
        </p:txBody>
      </p:sp>
      <p:sp>
        <p:nvSpPr>
          <p:cNvPr id="14" name="Rectangle 13">
            <a:extLst>
              <a:ext uri="{FF2B5EF4-FFF2-40B4-BE49-F238E27FC236}">
                <a16:creationId xmlns:a16="http://schemas.microsoft.com/office/drawing/2014/main" id="{018B1FE9-D483-C74E-A17D-DCE3154BADCF}"/>
              </a:ext>
            </a:extLst>
          </p:cNvPr>
          <p:cNvSpPr/>
          <p:nvPr/>
        </p:nvSpPr>
        <p:spPr>
          <a:xfrm>
            <a:off x="6244538" y="260736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27" name="Rectangle 26">
            <a:extLst>
              <a:ext uri="{FF2B5EF4-FFF2-40B4-BE49-F238E27FC236}">
                <a16:creationId xmlns:a16="http://schemas.microsoft.com/office/drawing/2014/main" id="{771F9DB3-8416-1268-2869-C708CF3062D3}"/>
              </a:ext>
            </a:extLst>
          </p:cNvPr>
          <p:cNvSpPr/>
          <p:nvPr/>
        </p:nvSpPr>
        <p:spPr>
          <a:xfrm>
            <a:off x="4232078" y="260736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28" name="Rectangle 27">
            <a:extLst>
              <a:ext uri="{FF2B5EF4-FFF2-40B4-BE49-F238E27FC236}">
                <a16:creationId xmlns:a16="http://schemas.microsoft.com/office/drawing/2014/main" id="{2380F79D-625F-FA92-BE02-87DC22A5DF78}"/>
              </a:ext>
            </a:extLst>
          </p:cNvPr>
          <p:cNvSpPr/>
          <p:nvPr/>
        </p:nvSpPr>
        <p:spPr>
          <a:xfrm>
            <a:off x="1012048" y="3759697"/>
            <a:ext cx="13843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800000"/>
                </a:solidFill>
              </a:rPr>
              <a:t>SP_RENAME</a:t>
            </a:r>
            <a:endParaRPr lang="en-US" dirty="0">
              <a:solidFill>
                <a:srgbClr val="0000FF"/>
              </a:solidFill>
            </a:endParaRPr>
          </a:p>
        </p:txBody>
      </p:sp>
      <p:sp>
        <p:nvSpPr>
          <p:cNvPr id="29" name="Rectangle 28">
            <a:extLst>
              <a:ext uri="{FF2B5EF4-FFF2-40B4-BE49-F238E27FC236}">
                <a16:creationId xmlns:a16="http://schemas.microsoft.com/office/drawing/2014/main" id="{5FDD99D1-835D-DBA6-C96E-1E041502BF12}"/>
              </a:ext>
            </a:extLst>
          </p:cNvPr>
          <p:cNvSpPr/>
          <p:nvPr/>
        </p:nvSpPr>
        <p:spPr>
          <a:xfrm>
            <a:off x="2472638" y="3757166"/>
            <a:ext cx="1689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0000"/>
                </a:solidFill>
              </a:rPr>
              <a:t>‘Student’</a:t>
            </a:r>
          </a:p>
        </p:txBody>
      </p:sp>
      <p:sp>
        <p:nvSpPr>
          <p:cNvPr id="30" name="Rectangle 29">
            <a:extLst>
              <a:ext uri="{FF2B5EF4-FFF2-40B4-BE49-F238E27FC236}">
                <a16:creationId xmlns:a16="http://schemas.microsoft.com/office/drawing/2014/main" id="{E3170763-DDD5-F444-12C1-AD25AE89CD56}"/>
              </a:ext>
            </a:extLst>
          </p:cNvPr>
          <p:cNvSpPr/>
          <p:nvPr/>
        </p:nvSpPr>
        <p:spPr>
          <a:xfrm>
            <a:off x="4491938" y="3750366"/>
            <a:ext cx="1752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0000"/>
                </a:solidFill>
              </a:rPr>
              <a:t>‘</a:t>
            </a:r>
            <a:r>
              <a:rPr lang="en-US" dirty="0" err="1">
                <a:solidFill>
                  <a:srgbClr val="FF0000"/>
                </a:solidFill>
              </a:rPr>
              <a:t>Student_Master</a:t>
            </a:r>
            <a:r>
              <a:rPr lang="en-US" dirty="0">
                <a:solidFill>
                  <a:srgbClr val="FF0000"/>
                </a:solidFill>
              </a:rPr>
              <a:t>’</a:t>
            </a:r>
          </a:p>
        </p:txBody>
      </p:sp>
      <p:sp>
        <p:nvSpPr>
          <p:cNvPr id="31" name="Rectangle 30">
            <a:extLst>
              <a:ext uri="{FF2B5EF4-FFF2-40B4-BE49-F238E27FC236}">
                <a16:creationId xmlns:a16="http://schemas.microsoft.com/office/drawing/2014/main" id="{0F8A08C5-E201-A0A4-49A7-62B836D1CA18}"/>
              </a:ext>
            </a:extLst>
          </p:cNvPr>
          <p:cNvSpPr/>
          <p:nvPr/>
        </p:nvSpPr>
        <p:spPr>
          <a:xfrm>
            <a:off x="6244538" y="3750366"/>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pic>
        <p:nvPicPr>
          <p:cNvPr id="32" name="Picture 31">
            <a:extLst>
              <a:ext uri="{FF2B5EF4-FFF2-40B4-BE49-F238E27FC236}">
                <a16:creationId xmlns:a16="http://schemas.microsoft.com/office/drawing/2014/main" id="{6530675A-3FEA-C981-EF7E-F07B1FFEB38D}"/>
              </a:ext>
            </a:extLst>
          </p:cNvPr>
          <p:cNvPicPr>
            <a:picLocks noChangeAspect="1"/>
          </p:cNvPicPr>
          <p:nvPr/>
        </p:nvPicPr>
        <p:blipFill rotWithShape="1">
          <a:blip r:embed="rId2">
            <a:extLst>
              <a:ext uri="{28A0092B-C50C-407E-A947-70E740481C1C}">
                <a14:useLocalDpi xmlns:a14="http://schemas.microsoft.com/office/drawing/2010/main" val="0"/>
              </a:ext>
            </a:extLst>
          </a:blip>
          <a:srcRect l="1231" t="1187" r="530" b="1259"/>
          <a:stretch/>
        </p:blipFill>
        <p:spPr>
          <a:xfrm>
            <a:off x="5927656" y="4582266"/>
            <a:ext cx="2579807" cy="1929147"/>
          </a:xfrm>
          <a:prstGeom prst="rect">
            <a:avLst/>
          </a:prstGeom>
          <a:ln>
            <a:solidFill>
              <a:schemeClr val="bg1"/>
            </a:solidFill>
          </a:ln>
        </p:spPr>
      </p:pic>
      <p:pic>
        <p:nvPicPr>
          <p:cNvPr id="33" name="Picture 32">
            <a:extLst>
              <a:ext uri="{FF2B5EF4-FFF2-40B4-BE49-F238E27FC236}">
                <a16:creationId xmlns:a16="http://schemas.microsoft.com/office/drawing/2014/main" id="{7246C18A-0B2F-D4A8-DE63-A6B6A5275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678" y="4574963"/>
            <a:ext cx="2614888" cy="1979998"/>
          </a:xfrm>
          <a:prstGeom prst="rect">
            <a:avLst/>
          </a:prstGeom>
        </p:spPr>
      </p:pic>
      <p:sp>
        <p:nvSpPr>
          <p:cNvPr id="34" name="Rectangle 33">
            <a:extLst>
              <a:ext uri="{FF2B5EF4-FFF2-40B4-BE49-F238E27FC236}">
                <a16:creationId xmlns:a16="http://schemas.microsoft.com/office/drawing/2014/main" id="{43A29928-444A-E9AD-5DC0-29BAE4105A64}"/>
              </a:ext>
            </a:extLst>
          </p:cNvPr>
          <p:cNvSpPr/>
          <p:nvPr/>
        </p:nvSpPr>
        <p:spPr>
          <a:xfrm>
            <a:off x="2120553" y="6339710"/>
            <a:ext cx="1295400" cy="2286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A04D0C-ABFA-8AC4-E322-400586D6AF9C}"/>
              </a:ext>
            </a:extLst>
          </p:cNvPr>
          <p:cNvSpPr/>
          <p:nvPr/>
        </p:nvSpPr>
        <p:spPr>
          <a:xfrm>
            <a:off x="6691721" y="6275885"/>
            <a:ext cx="1717004" cy="2286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478ED876-FD78-CD6A-C9B4-B77421785B4B}"/>
              </a:ext>
            </a:extLst>
          </p:cNvPr>
          <p:cNvPicPr>
            <a:picLocks noChangeAspect="1"/>
          </p:cNvPicPr>
          <p:nvPr/>
        </p:nvPicPr>
        <p:blipFill>
          <a:blip r:embed="rId4"/>
          <a:stretch>
            <a:fillRect/>
          </a:stretch>
        </p:blipFill>
        <p:spPr>
          <a:xfrm>
            <a:off x="4800664" y="5392936"/>
            <a:ext cx="617578" cy="557439"/>
          </a:xfrm>
          <a:prstGeom prst="rect">
            <a:avLst/>
          </a:prstGeom>
        </p:spPr>
      </p:pic>
    </p:spTree>
    <p:extLst>
      <p:ext uri="{BB962C8B-B14F-4D97-AF65-F5344CB8AC3E}">
        <p14:creationId xmlns:p14="http://schemas.microsoft.com/office/powerpoint/2010/main" val="5280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4"/>
                                        </p:tgtEl>
                                        <p:attrNameLst>
                                          <p:attrName>fillcolor</p:attrName>
                                        </p:attrNameLst>
                                      </p:cBhvr>
                                      <p:to>
                                        <a:srgbClr val="00B050"/>
                                      </p:to>
                                    </p:animClr>
                                    <p:set>
                                      <p:cBhvr>
                                        <p:cTn id="7" dur="2000" fill="hold"/>
                                        <p:tgtEl>
                                          <p:spTgt spid="24"/>
                                        </p:tgtEl>
                                        <p:attrNameLst>
                                          <p:attrName>fill.type</p:attrName>
                                        </p:attrNameLst>
                                      </p:cBhvr>
                                      <p:to>
                                        <p:strVal val="solid"/>
                                      </p:to>
                                    </p:set>
                                    <p:set>
                                      <p:cBhvr>
                                        <p:cTn id="8" dur="2000" fill="hold"/>
                                        <p:tgtEl>
                                          <p:spTgt spid="2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32" presetClass="emph" presetSubtype="0" fill="hold" grpId="1" nodeType="clickEffect">
                                  <p:stCondLst>
                                    <p:cond delay="0"/>
                                  </p:stCondLst>
                                  <p:childTnLst>
                                    <p:animRot by="120000">
                                      <p:cBhvr>
                                        <p:cTn id="93" dur="100" fill="hold">
                                          <p:stCondLst>
                                            <p:cond delay="0"/>
                                          </p:stCondLst>
                                        </p:cTn>
                                        <p:tgtEl>
                                          <p:spTgt spid="36"/>
                                        </p:tgtEl>
                                        <p:attrNameLst>
                                          <p:attrName>r</p:attrName>
                                        </p:attrNameLst>
                                      </p:cBhvr>
                                    </p:animRot>
                                    <p:animRot by="-240000">
                                      <p:cBhvr>
                                        <p:cTn id="94" dur="200" fill="hold">
                                          <p:stCondLst>
                                            <p:cond delay="200"/>
                                          </p:stCondLst>
                                        </p:cTn>
                                        <p:tgtEl>
                                          <p:spTgt spid="36"/>
                                        </p:tgtEl>
                                        <p:attrNameLst>
                                          <p:attrName>r</p:attrName>
                                        </p:attrNameLst>
                                      </p:cBhvr>
                                    </p:animRot>
                                    <p:animRot by="240000">
                                      <p:cBhvr>
                                        <p:cTn id="95" dur="200" fill="hold">
                                          <p:stCondLst>
                                            <p:cond delay="400"/>
                                          </p:stCondLst>
                                        </p:cTn>
                                        <p:tgtEl>
                                          <p:spTgt spid="36"/>
                                        </p:tgtEl>
                                        <p:attrNameLst>
                                          <p:attrName>r</p:attrName>
                                        </p:attrNameLst>
                                      </p:cBhvr>
                                    </p:animRot>
                                    <p:animRot by="-240000">
                                      <p:cBhvr>
                                        <p:cTn id="96" dur="200" fill="hold">
                                          <p:stCondLst>
                                            <p:cond delay="600"/>
                                          </p:stCondLst>
                                        </p:cTn>
                                        <p:tgtEl>
                                          <p:spTgt spid="36"/>
                                        </p:tgtEl>
                                        <p:attrNameLst>
                                          <p:attrName>r</p:attrName>
                                        </p:attrNameLst>
                                      </p:cBhvr>
                                    </p:animRot>
                                    <p:animRot by="120000">
                                      <p:cBhvr>
                                        <p:cTn id="97" dur="200" fill="hold">
                                          <p:stCondLst>
                                            <p:cond delay="80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p:bldP spid="10" grpId="0"/>
      <p:bldP spid="11" grpId="0" animBg="1"/>
      <p:bldP spid="12" grpId="0" animBg="1"/>
      <p:bldP spid="13" grpId="0" animBg="1"/>
      <p:bldP spid="14" grpId="0" animBg="1"/>
      <p:bldP spid="27" grpId="0" animBg="1"/>
      <p:bldP spid="28" grpId="0" animBg="1"/>
      <p:bldP spid="29" grpId="0" animBg="1"/>
      <p:bldP spid="30" grpId="0" animBg="1"/>
      <p:bldP spid="31" grpId="0" animBg="1"/>
      <p:bldP spid="34" grpId="0" animBg="1"/>
      <p:bldP spid="36" grpId="0" animBg="1"/>
      <p:bldP spid="36"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FED92-9F7E-3C68-FF8F-0B805D160F83}"/>
              </a:ext>
            </a:extLst>
          </p:cNvPr>
          <p:cNvSpPr>
            <a:spLocks noGrp="1"/>
          </p:cNvSpPr>
          <p:nvPr>
            <p:ph type="title"/>
          </p:nvPr>
        </p:nvSpPr>
        <p:spPr/>
        <p:txBody>
          <a:bodyPr/>
          <a:lstStyle/>
          <a:p>
            <a:r>
              <a:rPr lang="en-US" dirty="0"/>
              <a:t>Rename</a:t>
            </a:r>
            <a:endParaRPr lang="en-IN" dirty="0"/>
          </a:p>
        </p:txBody>
      </p:sp>
      <p:sp>
        <p:nvSpPr>
          <p:cNvPr id="4" name="Content Placeholder 2">
            <a:extLst>
              <a:ext uri="{FF2B5EF4-FFF2-40B4-BE49-F238E27FC236}">
                <a16:creationId xmlns:a16="http://schemas.microsoft.com/office/drawing/2014/main" id="{D788861A-8334-C7CF-55A2-741377EADFEE}"/>
              </a:ext>
            </a:extLst>
          </p:cNvPr>
          <p:cNvSpPr>
            <a:spLocks noGrp="1"/>
          </p:cNvSpPr>
          <p:nvPr>
            <p:ph idx="1"/>
          </p:nvPr>
        </p:nvSpPr>
        <p:spPr>
          <a:xfrm>
            <a:off x="131180" y="863444"/>
            <a:ext cx="9614697" cy="5590565"/>
          </a:xfrm>
        </p:spPr>
        <p:txBody>
          <a:bodyPr/>
          <a:lstStyle/>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r>
              <a:rPr lang="en-US" sz="2400" kern="1200" dirty="0">
                <a:solidFill>
                  <a:srgbClr val="212121"/>
                </a:solidFill>
                <a:effectLst/>
                <a:latin typeface="Roboto Condensed" panose="02000000000000000000" pitchFamily="2" charset="0"/>
                <a:ea typeface="+mn-ea"/>
                <a:cs typeface="+mn-cs"/>
              </a:rPr>
              <a:t>The SP_RENAME  is used </a:t>
            </a:r>
            <a:r>
              <a:rPr lang="en-US" sz="2400" b="1" kern="1200" dirty="0">
                <a:solidFill>
                  <a:srgbClr val="C00000"/>
                </a:solidFill>
                <a:effectLst/>
                <a:latin typeface="Roboto Condensed" panose="02000000000000000000" pitchFamily="2" charset="0"/>
                <a:ea typeface="+mn-ea"/>
                <a:cs typeface="+mn-cs"/>
              </a:rPr>
              <a:t>to change the name of a table or name of the column</a:t>
            </a:r>
            <a:r>
              <a:rPr lang="en-US" sz="2400" kern="1200" dirty="0">
                <a:solidFill>
                  <a:srgbClr val="212121"/>
                </a:solidFill>
                <a:effectLst/>
                <a:latin typeface="Roboto Condensed" panose="02000000000000000000" pitchFamily="2" charset="0"/>
                <a:ea typeface="+mn-ea"/>
                <a:cs typeface="+mn-cs"/>
              </a:rPr>
              <a:t>.</a:t>
            </a:r>
          </a:p>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endParaRPr lang="en-US" dirty="0">
              <a:solidFill>
                <a:srgbClr val="212121"/>
              </a:solidFill>
              <a:latin typeface="Roboto Condensed" panose="02000000000000000000" pitchFamily="2" charset="0"/>
            </a:endParaRPr>
          </a:p>
          <a:p>
            <a:pPr marL="265176" indent="-265176" algn="just" rtl="0" eaLnBrk="1" latinLnBrk="0" hangingPunct="1">
              <a:lnSpc>
                <a:spcPct val="90000"/>
              </a:lnSpc>
              <a:spcBef>
                <a:spcPts val="1000"/>
              </a:spcBef>
              <a:spcAft>
                <a:spcPts val="0"/>
              </a:spcAft>
              <a:buClr>
                <a:schemeClr val="tx2"/>
              </a:buClr>
              <a:buSzPts val="2400"/>
              <a:buFont typeface="Wingdings 3" panose="05040102010807070707" pitchFamily="18" charset="2"/>
              <a:buChar char="}"/>
            </a:pPr>
            <a:endParaRPr lang="en-IN" sz="2400" dirty="0">
              <a:effectLst/>
            </a:endParaRPr>
          </a:p>
          <a:p>
            <a:endParaRPr lang="en-IN" dirty="0"/>
          </a:p>
        </p:txBody>
      </p:sp>
      <p:sp>
        <p:nvSpPr>
          <p:cNvPr id="15" name="TextBox 14">
            <a:extLst>
              <a:ext uri="{FF2B5EF4-FFF2-40B4-BE49-F238E27FC236}">
                <a16:creationId xmlns:a16="http://schemas.microsoft.com/office/drawing/2014/main" id="{25F4E91A-7344-D8D0-1DB9-EA4FB2F56D1A}"/>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503810CC-2973-0CD5-B570-B330C80F567D}"/>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CC0C43-3269-E784-D7A2-2F3AFBE13990}"/>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1B8DCDB4-3006-8048-66DD-92BD96B2D16E}"/>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04974BC6-5F1F-57E5-0AA1-648CC7109B87}"/>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906990EB-284C-0B33-0DA8-6C9098559D5B}"/>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1359EC4D-8120-B7DE-2788-E5EF3DA9C2A3}"/>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7BBC4EC4-5BD7-3D9D-A1C8-5D28B7483EFC}"/>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C5D425DD-C74D-618D-C5E8-E983EE549AB6}"/>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8525F244-BB4D-FD85-3420-F4E696D470A0}"/>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B27D03D3-5E15-E2B6-0075-8CD654B5E32D}"/>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CB28577E-2BFD-224A-70F6-9CA34D5196A3}"/>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F5B8FCF2-928C-CBFA-65F4-66612208613D}"/>
              </a:ext>
            </a:extLst>
          </p:cNvPr>
          <p:cNvSpPr/>
          <p:nvPr/>
        </p:nvSpPr>
        <p:spPr>
          <a:xfrm>
            <a:off x="230055" y="1559469"/>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Rename column</a:t>
            </a:r>
            <a:endParaRPr lang="en-US" sz="2400" b="1" dirty="0">
              <a:solidFill>
                <a:schemeClr val="bg1"/>
              </a:solidFill>
            </a:endParaRPr>
          </a:p>
        </p:txBody>
      </p:sp>
      <p:cxnSp>
        <p:nvCxnSpPr>
          <p:cNvPr id="5" name="Straight Connector 4">
            <a:extLst>
              <a:ext uri="{FF2B5EF4-FFF2-40B4-BE49-F238E27FC236}">
                <a16:creationId xmlns:a16="http://schemas.microsoft.com/office/drawing/2014/main" id="{25C07ED5-03EE-0FDD-8930-F9026DFB33D7}"/>
              </a:ext>
            </a:extLst>
          </p:cNvPr>
          <p:cNvCxnSpPr>
            <a:cxnSpLocks/>
          </p:cNvCxnSpPr>
          <p:nvPr/>
        </p:nvCxnSpPr>
        <p:spPr>
          <a:xfrm>
            <a:off x="2446123" y="2021134"/>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pic>
        <p:nvPicPr>
          <p:cNvPr id="35" name="Picture 34">
            <a:extLst>
              <a:ext uri="{FF2B5EF4-FFF2-40B4-BE49-F238E27FC236}">
                <a16:creationId xmlns:a16="http://schemas.microsoft.com/office/drawing/2014/main" id="{990FFE84-9E75-2870-D509-8FD885B19DD7}"/>
              </a:ext>
            </a:extLst>
          </p:cNvPr>
          <p:cNvPicPr>
            <a:picLocks noChangeAspect="1"/>
          </p:cNvPicPr>
          <p:nvPr/>
        </p:nvPicPr>
        <p:blipFill rotWithShape="1">
          <a:blip r:embed="rId2"/>
          <a:srcRect l="19966" t="59598" r="-1"/>
          <a:stretch/>
        </p:blipFill>
        <p:spPr>
          <a:xfrm>
            <a:off x="1081045" y="4808360"/>
            <a:ext cx="2576682" cy="1119860"/>
          </a:xfrm>
          <a:prstGeom prst="rect">
            <a:avLst/>
          </a:prstGeom>
        </p:spPr>
      </p:pic>
      <p:pic>
        <p:nvPicPr>
          <p:cNvPr id="38" name="Picture 37">
            <a:extLst>
              <a:ext uri="{FF2B5EF4-FFF2-40B4-BE49-F238E27FC236}">
                <a16:creationId xmlns:a16="http://schemas.microsoft.com/office/drawing/2014/main" id="{3B55DC3A-6ECA-57CD-BCEB-DC8886CF7B9D}"/>
              </a:ext>
            </a:extLst>
          </p:cNvPr>
          <p:cNvPicPr>
            <a:picLocks noChangeAspect="1"/>
          </p:cNvPicPr>
          <p:nvPr/>
        </p:nvPicPr>
        <p:blipFill rotWithShape="1">
          <a:blip r:embed="rId3"/>
          <a:srcRect l="19809" t="59598"/>
          <a:stretch/>
        </p:blipFill>
        <p:spPr>
          <a:xfrm>
            <a:off x="5576845" y="4808360"/>
            <a:ext cx="2558805" cy="1119860"/>
          </a:xfrm>
          <a:prstGeom prst="rect">
            <a:avLst/>
          </a:prstGeom>
        </p:spPr>
      </p:pic>
      <p:sp>
        <p:nvSpPr>
          <p:cNvPr id="39" name="Rectangle 38">
            <a:extLst>
              <a:ext uri="{FF2B5EF4-FFF2-40B4-BE49-F238E27FC236}">
                <a16:creationId xmlns:a16="http://schemas.microsoft.com/office/drawing/2014/main" id="{D17174B8-88ED-01D9-81BF-58FD93057439}"/>
              </a:ext>
            </a:extLst>
          </p:cNvPr>
          <p:cNvSpPr/>
          <p:nvPr/>
        </p:nvSpPr>
        <p:spPr>
          <a:xfrm>
            <a:off x="1690645" y="5444330"/>
            <a:ext cx="1828800" cy="244151"/>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pic>
        <p:nvPicPr>
          <p:cNvPr id="40" name="Picture 39">
            <a:extLst>
              <a:ext uri="{FF2B5EF4-FFF2-40B4-BE49-F238E27FC236}">
                <a16:creationId xmlns:a16="http://schemas.microsoft.com/office/drawing/2014/main" id="{2C54EF48-2E13-2B10-D816-A69C4EC7EE23}"/>
              </a:ext>
            </a:extLst>
          </p:cNvPr>
          <p:cNvPicPr>
            <a:picLocks noChangeAspect="1"/>
          </p:cNvPicPr>
          <p:nvPr/>
        </p:nvPicPr>
        <p:blipFill>
          <a:blip r:embed="rId4"/>
          <a:stretch>
            <a:fillRect/>
          </a:stretch>
        </p:blipFill>
        <p:spPr>
          <a:xfrm>
            <a:off x="4203999" y="4971452"/>
            <a:ext cx="827011" cy="746478"/>
          </a:xfrm>
          <a:prstGeom prst="rect">
            <a:avLst/>
          </a:prstGeom>
        </p:spPr>
      </p:pic>
      <p:sp>
        <p:nvSpPr>
          <p:cNvPr id="41" name="Rectangle 40">
            <a:extLst>
              <a:ext uri="{FF2B5EF4-FFF2-40B4-BE49-F238E27FC236}">
                <a16:creationId xmlns:a16="http://schemas.microsoft.com/office/drawing/2014/main" id="{49AA050D-51B0-ABD5-2A81-215E384697CF}"/>
              </a:ext>
            </a:extLst>
          </p:cNvPr>
          <p:cNvSpPr/>
          <p:nvPr/>
        </p:nvSpPr>
        <p:spPr>
          <a:xfrm>
            <a:off x="6186444" y="5438175"/>
            <a:ext cx="1977895" cy="246485"/>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2" name="Rectangle 41">
            <a:extLst>
              <a:ext uri="{FF2B5EF4-FFF2-40B4-BE49-F238E27FC236}">
                <a16:creationId xmlns:a16="http://schemas.microsoft.com/office/drawing/2014/main" id="{CA60AB22-BCDD-A9BA-17A1-D8144D594FFF}"/>
              </a:ext>
            </a:extLst>
          </p:cNvPr>
          <p:cNvSpPr/>
          <p:nvPr/>
        </p:nvSpPr>
        <p:spPr>
          <a:xfrm>
            <a:off x="642895" y="2390517"/>
            <a:ext cx="7477125"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4049A275-0960-46D6-EDDA-834929766C4C}"/>
              </a:ext>
            </a:extLst>
          </p:cNvPr>
          <p:cNvSpPr/>
          <p:nvPr/>
        </p:nvSpPr>
        <p:spPr>
          <a:xfrm>
            <a:off x="642895" y="3489819"/>
            <a:ext cx="7477125"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705B04A6-0770-A200-1588-210AF248BE34}"/>
              </a:ext>
            </a:extLst>
          </p:cNvPr>
          <p:cNvSpPr txBox="1"/>
          <p:nvPr/>
        </p:nvSpPr>
        <p:spPr>
          <a:xfrm>
            <a:off x="280945" y="3090795"/>
            <a:ext cx="723900" cy="367400"/>
          </a:xfrm>
          <a:prstGeom prst="rect">
            <a:avLst/>
          </a:prstGeom>
          <a:noFill/>
        </p:spPr>
        <p:txBody>
          <a:bodyPr wrap="square" rtlCol="0">
            <a:spAutoFit/>
          </a:bodyPr>
          <a:lstStyle/>
          <a:p>
            <a:r>
              <a:rPr lang="en-US" b="1" u="sng" dirty="0"/>
              <a:t>E.g.</a:t>
            </a:r>
          </a:p>
        </p:txBody>
      </p:sp>
      <p:sp>
        <p:nvSpPr>
          <p:cNvPr id="45" name="TextBox 44">
            <a:extLst>
              <a:ext uri="{FF2B5EF4-FFF2-40B4-BE49-F238E27FC236}">
                <a16:creationId xmlns:a16="http://schemas.microsoft.com/office/drawing/2014/main" id="{58395F81-0E20-C548-655A-475177A79712}"/>
              </a:ext>
            </a:extLst>
          </p:cNvPr>
          <p:cNvSpPr txBox="1"/>
          <p:nvPr/>
        </p:nvSpPr>
        <p:spPr>
          <a:xfrm>
            <a:off x="230055" y="2046289"/>
            <a:ext cx="1104900" cy="367400"/>
          </a:xfrm>
          <a:prstGeom prst="rect">
            <a:avLst/>
          </a:prstGeom>
          <a:noFill/>
        </p:spPr>
        <p:txBody>
          <a:bodyPr wrap="square" rtlCol="0">
            <a:spAutoFit/>
          </a:bodyPr>
          <a:lstStyle/>
          <a:p>
            <a:r>
              <a:rPr lang="en-US" b="1" u="sng" dirty="0"/>
              <a:t>Syntax</a:t>
            </a:r>
          </a:p>
        </p:txBody>
      </p:sp>
      <p:sp>
        <p:nvSpPr>
          <p:cNvPr id="46" name="Rectangle 45">
            <a:extLst>
              <a:ext uri="{FF2B5EF4-FFF2-40B4-BE49-F238E27FC236}">
                <a16:creationId xmlns:a16="http://schemas.microsoft.com/office/drawing/2014/main" id="{4C28CC9B-768B-5D88-78FD-0C045897F36D}"/>
              </a:ext>
            </a:extLst>
          </p:cNvPr>
          <p:cNvSpPr/>
          <p:nvPr/>
        </p:nvSpPr>
        <p:spPr>
          <a:xfrm>
            <a:off x="846518" y="2559926"/>
            <a:ext cx="13843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800000"/>
                </a:solidFill>
              </a:rPr>
              <a:t>SP_RENAME</a:t>
            </a:r>
            <a:endParaRPr lang="en-US" dirty="0">
              <a:solidFill>
                <a:srgbClr val="0000FF"/>
              </a:solidFill>
            </a:endParaRPr>
          </a:p>
        </p:txBody>
      </p:sp>
      <p:sp>
        <p:nvSpPr>
          <p:cNvPr id="47" name="Rectangle 46">
            <a:extLst>
              <a:ext uri="{FF2B5EF4-FFF2-40B4-BE49-F238E27FC236}">
                <a16:creationId xmlns:a16="http://schemas.microsoft.com/office/drawing/2014/main" id="{8EA5A2A9-051E-B6EB-0782-AB8BE16C44F1}"/>
              </a:ext>
            </a:extLst>
          </p:cNvPr>
          <p:cNvSpPr/>
          <p:nvPr/>
        </p:nvSpPr>
        <p:spPr>
          <a:xfrm>
            <a:off x="2300245" y="2557395"/>
            <a:ext cx="3124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Tablename.ColumnName</a:t>
            </a:r>
            <a:endParaRPr lang="en-US" dirty="0">
              <a:solidFill>
                <a:schemeClr val="tx1"/>
              </a:solidFill>
            </a:endParaRPr>
          </a:p>
        </p:txBody>
      </p:sp>
      <p:sp>
        <p:nvSpPr>
          <p:cNvPr id="48" name="Rectangle 47">
            <a:extLst>
              <a:ext uri="{FF2B5EF4-FFF2-40B4-BE49-F238E27FC236}">
                <a16:creationId xmlns:a16="http://schemas.microsoft.com/office/drawing/2014/main" id="{CBA4864E-F682-D6D7-8696-DBC36EE4451C}"/>
              </a:ext>
            </a:extLst>
          </p:cNvPr>
          <p:cNvSpPr/>
          <p:nvPr/>
        </p:nvSpPr>
        <p:spPr>
          <a:xfrm>
            <a:off x="5753642" y="2557395"/>
            <a:ext cx="19431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NewColumnName</a:t>
            </a:r>
            <a:endParaRPr lang="en-US" dirty="0"/>
          </a:p>
        </p:txBody>
      </p:sp>
      <p:sp>
        <p:nvSpPr>
          <p:cNvPr id="49" name="Rectangle 48">
            <a:extLst>
              <a:ext uri="{FF2B5EF4-FFF2-40B4-BE49-F238E27FC236}">
                <a16:creationId xmlns:a16="http://schemas.microsoft.com/office/drawing/2014/main" id="{EAC03CD0-CE5A-E670-E473-21FBFD1D4B92}"/>
              </a:ext>
            </a:extLst>
          </p:cNvPr>
          <p:cNvSpPr/>
          <p:nvPr/>
        </p:nvSpPr>
        <p:spPr>
          <a:xfrm>
            <a:off x="7766102" y="255739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50" name="Rectangle 49">
            <a:extLst>
              <a:ext uri="{FF2B5EF4-FFF2-40B4-BE49-F238E27FC236}">
                <a16:creationId xmlns:a16="http://schemas.microsoft.com/office/drawing/2014/main" id="{935B410B-46B9-CAD7-5EEE-F9958A7B98B9}"/>
              </a:ext>
            </a:extLst>
          </p:cNvPr>
          <p:cNvSpPr/>
          <p:nvPr/>
        </p:nvSpPr>
        <p:spPr>
          <a:xfrm>
            <a:off x="5493782" y="255739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51" name="Rectangle 50">
            <a:extLst>
              <a:ext uri="{FF2B5EF4-FFF2-40B4-BE49-F238E27FC236}">
                <a16:creationId xmlns:a16="http://schemas.microsoft.com/office/drawing/2014/main" id="{CE9BB5E2-80AE-83DF-EFBC-030AC4BA8E34}"/>
              </a:ext>
            </a:extLst>
          </p:cNvPr>
          <p:cNvSpPr/>
          <p:nvPr/>
        </p:nvSpPr>
        <p:spPr>
          <a:xfrm>
            <a:off x="839655" y="3626726"/>
            <a:ext cx="13843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800000"/>
                </a:solidFill>
              </a:rPr>
              <a:t>SP_RENAME</a:t>
            </a:r>
            <a:endParaRPr lang="en-US" dirty="0">
              <a:solidFill>
                <a:srgbClr val="0000FF"/>
              </a:solidFill>
            </a:endParaRPr>
          </a:p>
        </p:txBody>
      </p:sp>
      <p:sp>
        <p:nvSpPr>
          <p:cNvPr id="52" name="Rectangle 51">
            <a:extLst>
              <a:ext uri="{FF2B5EF4-FFF2-40B4-BE49-F238E27FC236}">
                <a16:creationId xmlns:a16="http://schemas.microsoft.com/office/drawing/2014/main" id="{2E78319F-7E44-03CD-51B8-F402E0F38269}"/>
              </a:ext>
            </a:extLst>
          </p:cNvPr>
          <p:cNvSpPr/>
          <p:nvPr/>
        </p:nvSpPr>
        <p:spPr>
          <a:xfrm>
            <a:off x="2300245" y="3624195"/>
            <a:ext cx="1981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a:t>
            </a:r>
            <a:r>
              <a:rPr lang="en-US" dirty="0" err="1">
                <a:solidFill>
                  <a:srgbClr val="FF0000"/>
                </a:solidFill>
              </a:rPr>
              <a:t>Student.Name</a:t>
            </a:r>
            <a:r>
              <a:rPr lang="en-IN" dirty="0">
                <a:solidFill>
                  <a:srgbClr val="FF0000"/>
                </a:solidFill>
              </a:rPr>
              <a:t>'</a:t>
            </a:r>
          </a:p>
        </p:txBody>
      </p:sp>
      <p:sp>
        <p:nvSpPr>
          <p:cNvPr id="53" name="Rectangle 52">
            <a:extLst>
              <a:ext uri="{FF2B5EF4-FFF2-40B4-BE49-F238E27FC236}">
                <a16:creationId xmlns:a16="http://schemas.microsoft.com/office/drawing/2014/main" id="{277B3E53-EA76-E451-02E3-2FF487393C32}"/>
              </a:ext>
            </a:extLst>
          </p:cNvPr>
          <p:cNvSpPr/>
          <p:nvPr/>
        </p:nvSpPr>
        <p:spPr>
          <a:xfrm>
            <a:off x="4617505" y="3624195"/>
            <a:ext cx="1333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0000"/>
                </a:solidFill>
              </a:rPr>
              <a:t>‘</a:t>
            </a:r>
            <a:r>
              <a:rPr lang="en-US" dirty="0" err="1">
                <a:solidFill>
                  <a:srgbClr val="FF0000"/>
                </a:solidFill>
              </a:rPr>
              <a:t>First_Name</a:t>
            </a:r>
            <a:r>
              <a:rPr lang="en-US" dirty="0">
                <a:solidFill>
                  <a:srgbClr val="FF0000"/>
                </a:solidFill>
              </a:rPr>
              <a:t>’</a:t>
            </a:r>
          </a:p>
        </p:txBody>
      </p:sp>
      <p:sp>
        <p:nvSpPr>
          <p:cNvPr id="54" name="Rectangle 53">
            <a:extLst>
              <a:ext uri="{FF2B5EF4-FFF2-40B4-BE49-F238E27FC236}">
                <a16:creationId xmlns:a16="http://schemas.microsoft.com/office/drawing/2014/main" id="{07383A4D-F0DD-6229-5857-5F8BC460B463}"/>
              </a:ext>
            </a:extLst>
          </p:cNvPr>
          <p:cNvSpPr/>
          <p:nvPr/>
        </p:nvSpPr>
        <p:spPr>
          <a:xfrm>
            <a:off x="6031690" y="362419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55" name="Rectangle 54">
            <a:extLst>
              <a:ext uri="{FF2B5EF4-FFF2-40B4-BE49-F238E27FC236}">
                <a16:creationId xmlns:a16="http://schemas.microsoft.com/office/drawing/2014/main" id="{2C7EE569-17D3-5F38-2AB2-11750B81B8B8}"/>
              </a:ext>
            </a:extLst>
          </p:cNvPr>
          <p:cNvSpPr/>
          <p:nvPr/>
        </p:nvSpPr>
        <p:spPr>
          <a:xfrm>
            <a:off x="4357645" y="362419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288548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2" presetClass="emph" presetSubtype="0" fill="hold" grpId="1" nodeType="clickEffect">
                                  <p:stCondLst>
                                    <p:cond delay="0"/>
                                  </p:stCondLst>
                                  <p:childTnLst>
                                    <p:animRot by="120000">
                                      <p:cBhvr>
                                        <p:cTn id="74" dur="100" fill="hold">
                                          <p:stCondLst>
                                            <p:cond delay="0"/>
                                          </p:stCondLst>
                                        </p:cTn>
                                        <p:tgtEl>
                                          <p:spTgt spid="41"/>
                                        </p:tgtEl>
                                        <p:attrNameLst>
                                          <p:attrName>r</p:attrName>
                                        </p:attrNameLst>
                                      </p:cBhvr>
                                    </p:animRot>
                                    <p:animRot by="-240000">
                                      <p:cBhvr>
                                        <p:cTn id="75" dur="200" fill="hold">
                                          <p:stCondLst>
                                            <p:cond delay="200"/>
                                          </p:stCondLst>
                                        </p:cTn>
                                        <p:tgtEl>
                                          <p:spTgt spid="41"/>
                                        </p:tgtEl>
                                        <p:attrNameLst>
                                          <p:attrName>r</p:attrName>
                                        </p:attrNameLst>
                                      </p:cBhvr>
                                    </p:animRot>
                                    <p:animRot by="240000">
                                      <p:cBhvr>
                                        <p:cTn id="76" dur="200" fill="hold">
                                          <p:stCondLst>
                                            <p:cond delay="400"/>
                                          </p:stCondLst>
                                        </p:cTn>
                                        <p:tgtEl>
                                          <p:spTgt spid="41"/>
                                        </p:tgtEl>
                                        <p:attrNameLst>
                                          <p:attrName>r</p:attrName>
                                        </p:attrNameLst>
                                      </p:cBhvr>
                                    </p:animRot>
                                    <p:animRot by="-240000">
                                      <p:cBhvr>
                                        <p:cTn id="77" dur="200" fill="hold">
                                          <p:stCondLst>
                                            <p:cond delay="600"/>
                                          </p:stCondLst>
                                        </p:cTn>
                                        <p:tgtEl>
                                          <p:spTgt spid="41"/>
                                        </p:tgtEl>
                                        <p:attrNameLst>
                                          <p:attrName>r</p:attrName>
                                        </p:attrNameLst>
                                      </p:cBhvr>
                                    </p:animRot>
                                    <p:animRot by="120000">
                                      <p:cBhvr>
                                        <p:cTn id="78" dur="200" fill="hold">
                                          <p:stCondLst>
                                            <p:cond delay="800"/>
                                          </p:stCondLst>
                                        </p:cTn>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1" grpId="1" animBg="1"/>
      <p:bldP spid="42" grpId="0" animBg="1"/>
      <p:bldP spid="43" grpId="0" animBg="1"/>
      <p:bldP spid="44" grpId="0"/>
      <p:bldP spid="45" grpId="0"/>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9B6C-3E49-C1F5-12A8-78CBC6998E6E}"/>
              </a:ext>
            </a:extLst>
          </p:cNvPr>
          <p:cNvSpPr>
            <a:spLocks noGrp="1"/>
          </p:cNvSpPr>
          <p:nvPr>
            <p:ph type="title"/>
          </p:nvPr>
        </p:nvSpPr>
        <p:spPr/>
        <p:txBody>
          <a:bodyPr/>
          <a:lstStyle/>
          <a:p>
            <a:r>
              <a:rPr lang="en-US" dirty="0"/>
              <a:t>Truncate</a:t>
            </a:r>
            <a:endParaRPr lang="en-IN" dirty="0"/>
          </a:p>
        </p:txBody>
      </p:sp>
      <p:sp>
        <p:nvSpPr>
          <p:cNvPr id="4" name="Content Placeholder 2">
            <a:extLst>
              <a:ext uri="{FF2B5EF4-FFF2-40B4-BE49-F238E27FC236}">
                <a16:creationId xmlns:a16="http://schemas.microsoft.com/office/drawing/2014/main" id="{F9B71979-340F-B728-D024-A017C1E72BC1}"/>
              </a:ext>
            </a:extLst>
          </p:cNvPr>
          <p:cNvSpPr>
            <a:spLocks noGrp="1"/>
          </p:cNvSpPr>
          <p:nvPr>
            <p:ph idx="1"/>
          </p:nvPr>
        </p:nvSpPr>
        <p:spPr>
          <a:xfrm>
            <a:off x="131180" y="863444"/>
            <a:ext cx="9614697" cy="5590565"/>
          </a:xfrm>
        </p:spPr>
        <p:txBody>
          <a:bodyPr/>
          <a:lstStyle/>
          <a:p>
            <a:pPr algn="just"/>
            <a:r>
              <a:rPr lang="en-US" dirty="0"/>
              <a:t>The TRUNCATE TABLE statement is used to </a:t>
            </a:r>
            <a:r>
              <a:rPr lang="en-US" dirty="0">
                <a:solidFill>
                  <a:srgbClr val="C00000"/>
                </a:solidFill>
              </a:rPr>
              <a:t>delete all the rows </a:t>
            </a:r>
            <a:r>
              <a:rPr lang="en-US" dirty="0"/>
              <a:t>from the table and </a:t>
            </a:r>
            <a:r>
              <a:rPr lang="en-US" dirty="0">
                <a:solidFill>
                  <a:srgbClr val="C00000"/>
                </a:solidFill>
              </a:rPr>
              <a:t>free the space </a:t>
            </a:r>
            <a:r>
              <a:rPr lang="en-US" dirty="0"/>
              <a:t>containing the table.</a:t>
            </a:r>
          </a:p>
          <a:p>
            <a:pPr algn="just"/>
            <a:r>
              <a:rPr lang="en-US" dirty="0"/>
              <a:t>We </a:t>
            </a:r>
            <a:r>
              <a:rPr lang="en-US" dirty="0">
                <a:solidFill>
                  <a:srgbClr val="C00000"/>
                </a:solidFill>
              </a:rPr>
              <a:t>cannot use Where clause </a:t>
            </a:r>
            <a:r>
              <a:rPr lang="en-US" dirty="0"/>
              <a:t>with TRUNCATE.</a:t>
            </a:r>
          </a:p>
          <a:p>
            <a:pPr algn="just"/>
            <a:r>
              <a:rPr lang="en-US" dirty="0"/>
              <a:t>The </a:t>
            </a:r>
            <a:r>
              <a:rPr lang="en-US" dirty="0">
                <a:solidFill>
                  <a:srgbClr val="C00000"/>
                </a:solidFill>
              </a:rPr>
              <a:t>data will be deleted but the structure will remain in the memory </a:t>
            </a:r>
            <a:r>
              <a:rPr lang="en-US" dirty="0"/>
              <a:t>for further operations.</a:t>
            </a:r>
            <a:endParaRPr lang="en-IN" dirty="0"/>
          </a:p>
          <a:p>
            <a:endParaRPr lang="en-IN" dirty="0"/>
          </a:p>
        </p:txBody>
      </p:sp>
      <p:sp>
        <p:nvSpPr>
          <p:cNvPr id="15" name="TextBox 14">
            <a:extLst>
              <a:ext uri="{FF2B5EF4-FFF2-40B4-BE49-F238E27FC236}">
                <a16:creationId xmlns:a16="http://schemas.microsoft.com/office/drawing/2014/main" id="{7D997FBB-8E50-DEE5-06E5-0AB158B37861}"/>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881FEBB6-2EB0-2991-9802-674B7A284786}"/>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67F14D8-9979-9FEA-F8F8-BC7F28EFF4EE}"/>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842EF256-5C03-F4B4-1AFC-48A96EE1AF74}"/>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7850FD07-C4C0-5432-7047-4DBF1934810A}"/>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FA4ED33B-9E24-1911-3C04-41A77DAC4107}"/>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DE133374-6562-AFEC-E58F-6610FF1766AC}"/>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4E3047C7-A20A-8492-3B25-CF3D5000586F}"/>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799556F6-83A6-171F-3EDF-A1CF5E32EBA1}"/>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7D7376C3-4DA0-C018-2295-F567B934BB3E}"/>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5EE06A7F-2CF9-B9C9-225F-F1C2BB14790C}"/>
              </a:ext>
            </a:extLst>
          </p:cNvPr>
          <p:cNvSpPr/>
          <p:nvPr/>
        </p:nvSpPr>
        <p:spPr>
          <a:xfrm>
            <a:off x="10324615" y="5061055"/>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4B686DA3-6CAB-7701-72D7-DB665829EF42}"/>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E434C1C2-BDF4-DFBE-F2C6-FC7AD29FC668}"/>
              </a:ext>
            </a:extLst>
          </p:cNvPr>
          <p:cNvSpPr/>
          <p:nvPr/>
        </p:nvSpPr>
        <p:spPr>
          <a:xfrm>
            <a:off x="852681" y="3236568"/>
            <a:ext cx="4324350"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930F762-F695-AA43-9D28-BC33512EE846}"/>
              </a:ext>
            </a:extLst>
          </p:cNvPr>
          <p:cNvSpPr txBox="1"/>
          <p:nvPr/>
        </p:nvSpPr>
        <p:spPr>
          <a:xfrm>
            <a:off x="439841" y="2869168"/>
            <a:ext cx="1104900" cy="367400"/>
          </a:xfrm>
          <a:prstGeom prst="rect">
            <a:avLst/>
          </a:prstGeom>
          <a:noFill/>
        </p:spPr>
        <p:txBody>
          <a:bodyPr wrap="square" rtlCol="0">
            <a:spAutoFit/>
          </a:bodyPr>
          <a:lstStyle/>
          <a:p>
            <a:r>
              <a:rPr lang="en-US" b="1" u="sng" dirty="0"/>
              <a:t>Syntax</a:t>
            </a:r>
          </a:p>
        </p:txBody>
      </p:sp>
      <p:sp>
        <p:nvSpPr>
          <p:cNvPr id="6" name="Rectangle 5">
            <a:extLst>
              <a:ext uri="{FF2B5EF4-FFF2-40B4-BE49-F238E27FC236}">
                <a16:creationId xmlns:a16="http://schemas.microsoft.com/office/drawing/2014/main" id="{0F07CE42-CD6B-FACF-287D-2DC8674F5D42}"/>
              </a:ext>
            </a:extLst>
          </p:cNvPr>
          <p:cNvSpPr/>
          <p:nvPr/>
        </p:nvSpPr>
        <p:spPr>
          <a:xfrm>
            <a:off x="1049441" y="3388968"/>
            <a:ext cx="12319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TRUNCATE</a:t>
            </a:r>
          </a:p>
        </p:txBody>
      </p:sp>
      <p:sp>
        <p:nvSpPr>
          <p:cNvPr id="7" name="Rectangle 6">
            <a:extLst>
              <a:ext uri="{FF2B5EF4-FFF2-40B4-BE49-F238E27FC236}">
                <a16:creationId xmlns:a16="http://schemas.microsoft.com/office/drawing/2014/main" id="{BD37E612-4571-FD45-AF10-DF610869C228}"/>
              </a:ext>
            </a:extLst>
          </p:cNvPr>
          <p:cNvSpPr/>
          <p:nvPr/>
        </p:nvSpPr>
        <p:spPr>
          <a:xfrm>
            <a:off x="2357631" y="3388968"/>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8" name="Rectangle 7">
            <a:extLst>
              <a:ext uri="{FF2B5EF4-FFF2-40B4-BE49-F238E27FC236}">
                <a16:creationId xmlns:a16="http://schemas.microsoft.com/office/drawing/2014/main" id="{D9E14CE6-40D4-99A5-9A7B-0B06A4D8981D}"/>
              </a:ext>
            </a:extLst>
          </p:cNvPr>
          <p:cNvSpPr/>
          <p:nvPr/>
        </p:nvSpPr>
        <p:spPr>
          <a:xfrm>
            <a:off x="3348231" y="3388968"/>
            <a:ext cx="1308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9" name="Rectangle 8">
            <a:extLst>
              <a:ext uri="{FF2B5EF4-FFF2-40B4-BE49-F238E27FC236}">
                <a16:creationId xmlns:a16="http://schemas.microsoft.com/office/drawing/2014/main" id="{2CFC9BBB-542C-8E60-179D-9EB105D1B08F}"/>
              </a:ext>
            </a:extLst>
          </p:cNvPr>
          <p:cNvSpPr/>
          <p:nvPr/>
        </p:nvSpPr>
        <p:spPr>
          <a:xfrm>
            <a:off x="4735749" y="339690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10" name="Rectangle 9">
            <a:extLst>
              <a:ext uri="{FF2B5EF4-FFF2-40B4-BE49-F238E27FC236}">
                <a16:creationId xmlns:a16="http://schemas.microsoft.com/office/drawing/2014/main" id="{1A9DF3AC-7680-B53E-C1E6-151E6DC103FC}"/>
              </a:ext>
            </a:extLst>
          </p:cNvPr>
          <p:cNvSpPr/>
          <p:nvPr/>
        </p:nvSpPr>
        <p:spPr>
          <a:xfrm>
            <a:off x="852681" y="4303368"/>
            <a:ext cx="4324350"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27FDD11-827B-87AD-09B5-A606920AEB9C}"/>
              </a:ext>
            </a:extLst>
          </p:cNvPr>
          <p:cNvSpPr/>
          <p:nvPr/>
        </p:nvSpPr>
        <p:spPr>
          <a:xfrm>
            <a:off x="1062231" y="4462569"/>
            <a:ext cx="1219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TRUNCATE</a:t>
            </a:r>
          </a:p>
        </p:txBody>
      </p:sp>
      <p:sp>
        <p:nvSpPr>
          <p:cNvPr id="12" name="Rectangle 11">
            <a:extLst>
              <a:ext uri="{FF2B5EF4-FFF2-40B4-BE49-F238E27FC236}">
                <a16:creationId xmlns:a16="http://schemas.microsoft.com/office/drawing/2014/main" id="{41592945-7E97-702F-33C1-465BFCA5FFEA}"/>
              </a:ext>
            </a:extLst>
          </p:cNvPr>
          <p:cNvSpPr/>
          <p:nvPr/>
        </p:nvSpPr>
        <p:spPr>
          <a:xfrm>
            <a:off x="2357631" y="4462569"/>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13" name="Rectangle 12">
            <a:extLst>
              <a:ext uri="{FF2B5EF4-FFF2-40B4-BE49-F238E27FC236}">
                <a16:creationId xmlns:a16="http://schemas.microsoft.com/office/drawing/2014/main" id="{331981E5-A24D-C84B-20D7-4595971D89A1}"/>
              </a:ext>
            </a:extLst>
          </p:cNvPr>
          <p:cNvSpPr/>
          <p:nvPr/>
        </p:nvSpPr>
        <p:spPr>
          <a:xfrm>
            <a:off x="3348231" y="4462569"/>
            <a:ext cx="1295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Student</a:t>
            </a:r>
          </a:p>
        </p:txBody>
      </p:sp>
      <p:sp>
        <p:nvSpPr>
          <p:cNvPr id="14" name="TextBox 13">
            <a:extLst>
              <a:ext uri="{FF2B5EF4-FFF2-40B4-BE49-F238E27FC236}">
                <a16:creationId xmlns:a16="http://schemas.microsoft.com/office/drawing/2014/main" id="{C42C61EE-F268-9BAA-5800-04B34DDC3EDF}"/>
              </a:ext>
            </a:extLst>
          </p:cNvPr>
          <p:cNvSpPr txBox="1"/>
          <p:nvPr/>
        </p:nvSpPr>
        <p:spPr>
          <a:xfrm>
            <a:off x="490731" y="3929168"/>
            <a:ext cx="723900" cy="367400"/>
          </a:xfrm>
          <a:prstGeom prst="rect">
            <a:avLst/>
          </a:prstGeom>
          <a:noFill/>
        </p:spPr>
        <p:txBody>
          <a:bodyPr wrap="square" rtlCol="0">
            <a:spAutoFit/>
          </a:bodyPr>
          <a:lstStyle/>
          <a:p>
            <a:r>
              <a:rPr lang="en-US" b="1" u="sng" dirty="0"/>
              <a:t>E.g.</a:t>
            </a:r>
          </a:p>
        </p:txBody>
      </p:sp>
      <p:sp>
        <p:nvSpPr>
          <p:cNvPr id="27" name="Rectangle 26">
            <a:extLst>
              <a:ext uri="{FF2B5EF4-FFF2-40B4-BE49-F238E27FC236}">
                <a16:creationId xmlns:a16="http://schemas.microsoft.com/office/drawing/2014/main" id="{26360EDC-9322-2B9C-C406-EF092D4D5B0F}"/>
              </a:ext>
            </a:extLst>
          </p:cNvPr>
          <p:cNvSpPr/>
          <p:nvPr/>
        </p:nvSpPr>
        <p:spPr>
          <a:xfrm>
            <a:off x="4722959" y="4462569"/>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65909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5"/>
                                        </p:tgtEl>
                                        <p:attrNameLst>
                                          <p:attrName>fillcolor</p:attrName>
                                        </p:attrNameLst>
                                      </p:cBhvr>
                                      <p:to>
                                        <a:schemeClr val="accent2"/>
                                      </p:to>
                                    </p:animClr>
                                    <p:set>
                                      <p:cBhvr>
                                        <p:cTn id="7" dur="2000" fill="hold"/>
                                        <p:tgtEl>
                                          <p:spTgt spid="25"/>
                                        </p:tgtEl>
                                        <p:attrNameLst>
                                          <p:attrName>fill.type</p:attrName>
                                        </p:attrNameLst>
                                      </p:cBhvr>
                                      <p:to>
                                        <p:strVal val="solid"/>
                                      </p:to>
                                    </p:set>
                                    <p:set>
                                      <p:cBhvr>
                                        <p:cTn id="8" dur="2000" fill="hold"/>
                                        <p:tgtEl>
                                          <p:spTgt spid="2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7" grpId="0" animBg="1"/>
      <p:bldP spid="8" grpId="0" animBg="1"/>
      <p:bldP spid="9" grpId="0" animBg="1"/>
      <p:bldP spid="10" grpId="0" animBg="1"/>
      <p:bldP spid="11" grpId="0" animBg="1"/>
      <p:bldP spid="12" grpId="0" animBg="1"/>
      <p:bldP spid="13" grpId="0" animBg="1"/>
      <p:bldP spid="14" grpId="0"/>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EFBA-880C-7462-DCC4-9DD70BB6A0A6}"/>
              </a:ext>
            </a:extLst>
          </p:cNvPr>
          <p:cNvSpPr>
            <a:spLocks noGrp="1"/>
          </p:cNvSpPr>
          <p:nvPr>
            <p:ph type="title"/>
          </p:nvPr>
        </p:nvSpPr>
        <p:spPr/>
        <p:txBody>
          <a:bodyPr/>
          <a:lstStyle/>
          <a:p>
            <a:r>
              <a:rPr lang="en-US" dirty="0"/>
              <a:t>Drop</a:t>
            </a:r>
            <a:endParaRPr lang="en-IN" dirty="0"/>
          </a:p>
        </p:txBody>
      </p:sp>
      <p:sp>
        <p:nvSpPr>
          <p:cNvPr id="4" name="Content Placeholder 2">
            <a:extLst>
              <a:ext uri="{FF2B5EF4-FFF2-40B4-BE49-F238E27FC236}">
                <a16:creationId xmlns:a16="http://schemas.microsoft.com/office/drawing/2014/main" id="{9967B356-5EDE-2076-81B3-3C1DE3AA9554}"/>
              </a:ext>
            </a:extLst>
          </p:cNvPr>
          <p:cNvSpPr>
            <a:spLocks noGrp="1"/>
          </p:cNvSpPr>
          <p:nvPr>
            <p:ph idx="1"/>
          </p:nvPr>
        </p:nvSpPr>
        <p:spPr>
          <a:xfrm>
            <a:off x="131180" y="863444"/>
            <a:ext cx="9614697" cy="5590565"/>
          </a:xfrm>
        </p:spPr>
        <p:txBody>
          <a:bodyPr/>
          <a:lstStyle/>
          <a:p>
            <a:r>
              <a:rPr lang="en-US" dirty="0"/>
              <a:t>The SQL DROP command is used to remove an object from the database.</a:t>
            </a:r>
          </a:p>
          <a:p>
            <a:endParaRPr lang="en-US" dirty="0"/>
          </a:p>
          <a:p>
            <a:r>
              <a:rPr lang="en-US" dirty="0"/>
              <a:t>The DROP DATABASE statement is used to drop an existing SQL database.</a:t>
            </a:r>
          </a:p>
          <a:p>
            <a:endParaRPr lang="en-IN" dirty="0"/>
          </a:p>
        </p:txBody>
      </p:sp>
      <p:sp>
        <p:nvSpPr>
          <p:cNvPr id="15" name="TextBox 14">
            <a:extLst>
              <a:ext uri="{FF2B5EF4-FFF2-40B4-BE49-F238E27FC236}">
                <a16:creationId xmlns:a16="http://schemas.microsoft.com/office/drawing/2014/main" id="{07F957B6-C320-3F9A-A918-BDE3D673DE44}"/>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46B840C-E709-0FF3-EB28-2276C2E7B256}"/>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20CC240-D848-576A-C7DA-30683104FEF6}"/>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94D85941-AFD1-11E9-D0CD-30DD0D707094}"/>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98AA2D37-5F41-3F17-77DA-A173E5E7C6BE}"/>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C7412FF6-F4F1-7A4A-9CFE-AD1BF0467E01}"/>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A5D3EA0-4857-A419-E9F3-FD87BF5F6D39}"/>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110A1B60-D2E2-1AF4-3B5D-CC7765453A1F}"/>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FE3FDE2E-A7FE-1FBE-73EC-FBC914B182C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3BC3B2E8-8E73-B709-7161-B3AECDF63E0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8008470C-CC30-989D-D9A4-D4CD75B397E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D7EF78F-5581-CAF5-AE13-128335729187}"/>
              </a:ext>
            </a:extLst>
          </p:cNvPr>
          <p:cNvSpPr/>
          <p:nvPr/>
        </p:nvSpPr>
        <p:spPr>
          <a:xfrm>
            <a:off x="10324615" y="5556836"/>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39075F01-CB36-D2C1-7C6F-849C8F63C0C7}"/>
              </a:ext>
            </a:extLst>
          </p:cNvPr>
          <p:cNvSpPr/>
          <p:nvPr/>
        </p:nvSpPr>
        <p:spPr>
          <a:xfrm>
            <a:off x="230055" y="1296816"/>
            <a:ext cx="221606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Drop Database</a:t>
            </a:r>
            <a:endParaRPr lang="en-US" sz="2400" b="1" dirty="0">
              <a:solidFill>
                <a:schemeClr val="bg1"/>
              </a:solidFill>
            </a:endParaRPr>
          </a:p>
        </p:txBody>
      </p:sp>
      <p:cxnSp>
        <p:nvCxnSpPr>
          <p:cNvPr id="5" name="Straight Connector 4">
            <a:extLst>
              <a:ext uri="{FF2B5EF4-FFF2-40B4-BE49-F238E27FC236}">
                <a16:creationId xmlns:a16="http://schemas.microsoft.com/office/drawing/2014/main" id="{9CD26FE2-DDBA-73D7-A69E-71DA336F1539}"/>
              </a:ext>
            </a:extLst>
          </p:cNvPr>
          <p:cNvCxnSpPr>
            <a:cxnSpLocks/>
          </p:cNvCxnSpPr>
          <p:nvPr/>
        </p:nvCxnSpPr>
        <p:spPr>
          <a:xfrm>
            <a:off x="2446123" y="1758481"/>
            <a:ext cx="724625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6" name="Rectangle 5">
            <a:extLst>
              <a:ext uri="{FF2B5EF4-FFF2-40B4-BE49-F238E27FC236}">
                <a16:creationId xmlns:a16="http://schemas.microsoft.com/office/drawing/2014/main" id="{F386FB5F-F885-214A-EE6B-9D16648CD94E}"/>
              </a:ext>
            </a:extLst>
          </p:cNvPr>
          <p:cNvSpPr/>
          <p:nvPr/>
        </p:nvSpPr>
        <p:spPr>
          <a:xfrm>
            <a:off x="738893" y="3801046"/>
            <a:ext cx="4628922"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14C374B-D54B-78E5-4913-7E23736DF01D}"/>
              </a:ext>
            </a:extLst>
          </p:cNvPr>
          <p:cNvSpPr/>
          <p:nvPr/>
        </p:nvSpPr>
        <p:spPr>
          <a:xfrm>
            <a:off x="933321" y="3979886"/>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8" name="Rectangle 7">
            <a:extLst>
              <a:ext uri="{FF2B5EF4-FFF2-40B4-BE49-F238E27FC236}">
                <a16:creationId xmlns:a16="http://schemas.microsoft.com/office/drawing/2014/main" id="{D8FF0C75-C2CB-90AA-9B9A-6D2AC13B44F3}"/>
              </a:ext>
            </a:extLst>
          </p:cNvPr>
          <p:cNvSpPr/>
          <p:nvPr/>
        </p:nvSpPr>
        <p:spPr>
          <a:xfrm>
            <a:off x="2015243" y="3973849"/>
            <a:ext cx="12192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DATABASE</a:t>
            </a:r>
          </a:p>
        </p:txBody>
      </p:sp>
      <p:sp>
        <p:nvSpPr>
          <p:cNvPr id="9" name="Rectangle 8">
            <a:extLst>
              <a:ext uri="{FF2B5EF4-FFF2-40B4-BE49-F238E27FC236}">
                <a16:creationId xmlns:a16="http://schemas.microsoft.com/office/drawing/2014/main" id="{66828862-66D6-A050-765C-6B0CE09BBFA4}"/>
              </a:ext>
            </a:extLst>
          </p:cNvPr>
          <p:cNvSpPr/>
          <p:nvPr/>
        </p:nvSpPr>
        <p:spPr>
          <a:xfrm>
            <a:off x="744528" y="2595447"/>
            <a:ext cx="4628922"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5B08CCA-CA9C-6747-E444-2617D03949E1}"/>
              </a:ext>
            </a:extLst>
          </p:cNvPr>
          <p:cNvSpPr/>
          <p:nvPr/>
        </p:nvSpPr>
        <p:spPr>
          <a:xfrm>
            <a:off x="3319973" y="3973849"/>
            <a:ext cx="133662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Student_Info</a:t>
            </a:r>
            <a:endParaRPr lang="en-US" dirty="0"/>
          </a:p>
        </p:txBody>
      </p:sp>
      <p:sp>
        <p:nvSpPr>
          <p:cNvPr id="11" name="TextBox 10">
            <a:extLst>
              <a:ext uri="{FF2B5EF4-FFF2-40B4-BE49-F238E27FC236}">
                <a16:creationId xmlns:a16="http://schemas.microsoft.com/office/drawing/2014/main" id="{BD74A720-A703-4D13-5047-60555549755C}"/>
              </a:ext>
            </a:extLst>
          </p:cNvPr>
          <p:cNvSpPr txBox="1"/>
          <p:nvPr/>
        </p:nvSpPr>
        <p:spPr>
          <a:xfrm>
            <a:off x="376943" y="3440448"/>
            <a:ext cx="723900" cy="367400"/>
          </a:xfrm>
          <a:prstGeom prst="rect">
            <a:avLst/>
          </a:prstGeom>
          <a:noFill/>
        </p:spPr>
        <p:txBody>
          <a:bodyPr wrap="square" rtlCol="0">
            <a:spAutoFit/>
          </a:bodyPr>
          <a:lstStyle/>
          <a:p>
            <a:r>
              <a:rPr lang="en-US" b="1" u="sng" dirty="0"/>
              <a:t>E.g.</a:t>
            </a:r>
          </a:p>
        </p:txBody>
      </p:sp>
      <p:sp>
        <p:nvSpPr>
          <p:cNvPr id="12" name="TextBox 11">
            <a:extLst>
              <a:ext uri="{FF2B5EF4-FFF2-40B4-BE49-F238E27FC236}">
                <a16:creationId xmlns:a16="http://schemas.microsoft.com/office/drawing/2014/main" id="{7764C40D-F087-5D61-3147-C14E8A7D5977}"/>
              </a:ext>
            </a:extLst>
          </p:cNvPr>
          <p:cNvSpPr txBox="1"/>
          <p:nvPr/>
        </p:nvSpPr>
        <p:spPr>
          <a:xfrm>
            <a:off x="326053" y="2227285"/>
            <a:ext cx="1104900" cy="367400"/>
          </a:xfrm>
          <a:prstGeom prst="rect">
            <a:avLst/>
          </a:prstGeom>
          <a:noFill/>
        </p:spPr>
        <p:txBody>
          <a:bodyPr wrap="square" rtlCol="0">
            <a:spAutoFit/>
          </a:bodyPr>
          <a:lstStyle/>
          <a:p>
            <a:r>
              <a:rPr lang="en-US" b="1" u="sng" dirty="0"/>
              <a:t>Syntax</a:t>
            </a:r>
          </a:p>
        </p:txBody>
      </p:sp>
      <p:sp>
        <p:nvSpPr>
          <p:cNvPr id="13" name="Rectangle 12">
            <a:extLst>
              <a:ext uri="{FF2B5EF4-FFF2-40B4-BE49-F238E27FC236}">
                <a16:creationId xmlns:a16="http://schemas.microsoft.com/office/drawing/2014/main" id="{77EE29D9-CED9-C96D-CDAE-DC0B29A95BC1}"/>
              </a:ext>
            </a:extLst>
          </p:cNvPr>
          <p:cNvSpPr/>
          <p:nvPr/>
        </p:nvSpPr>
        <p:spPr>
          <a:xfrm>
            <a:off x="935653" y="2747848"/>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14" name="Rectangle 13">
            <a:extLst>
              <a:ext uri="{FF2B5EF4-FFF2-40B4-BE49-F238E27FC236}">
                <a16:creationId xmlns:a16="http://schemas.microsoft.com/office/drawing/2014/main" id="{0F3119EC-E3E4-F089-482E-1952E478E85F}"/>
              </a:ext>
            </a:extLst>
          </p:cNvPr>
          <p:cNvSpPr/>
          <p:nvPr/>
        </p:nvSpPr>
        <p:spPr>
          <a:xfrm>
            <a:off x="2002453" y="2747848"/>
            <a:ext cx="12319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DATABASE</a:t>
            </a:r>
          </a:p>
        </p:txBody>
      </p:sp>
      <p:sp>
        <p:nvSpPr>
          <p:cNvPr id="27" name="Rectangle 26">
            <a:extLst>
              <a:ext uri="{FF2B5EF4-FFF2-40B4-BE49-F238E27FC236}">
                <a16:creationId xmlns:a16="http://schemas.microsoft.com/office/drawing/2014/main" id="{0BC9F7A8-CD58-155E-8B70-239F80D84EBF}"/>
              </a:ext>
            </a:extLst>
          </p:cNvPr>
          <p:cNvSpPr/>
          <p:nvPr/>
        </p:nvSpPr>
        <p:spPr>
          <a:xfrm>
            <a:off x="3319973" y="2755785"/>
            <a:ext cx="151466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DatabseName</a:t>
            </a:r>
            <a:endParaRPr lang="en-US" dirty="0"/>
          </a:p>
        </p:txBody>
      </p:sp>
      <p:sp>
        <p:nvSpPr>
          <p:cNvPr id="28" name="Rectangle 27">
            <a:extLst>
              <a:ext uri="{FF2B5EF4-FFF2-40B4-BE49-F238E27FC236}">
                <a16:creationId xmlns:a16="http://schemas.microsoft.com/office/drawing/2014/main" id="{9D509A30-96EC-6547-0A81-7117E98EDFCF}"/>
              </a:ext>
            </a:extLst>
          </p:cNvPr>
          <p:cNvSpPr/>
          <p:nvPr/>
        </p:nvSpPr>
        <p:spPr>
          <a:xfrm>
            <a:off x="4704073" y="3973849"/>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29" name="Rectangle 28">
            <a:extLst>
              <a:ext uri="{FF2B5EF4-FFF2-40B4-BE49-F238E27FC236}">
                <a16:creationId xmlns:a16="http://schemas.microsoft.com/office/drawing/2014/main" id="{D013B68F-700C-A05F-949F-103AEBA92692}"/>
              </a:ext>
            </a:extLst>
          </p:cNvPr>
          <p:cNvSpPr/>
          <p:nvPr/>
        </p:nvSpPr>
        <p:spPr>
          <a:xfrm>
            <a:off x="4920172" y="2755785"/>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46398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6"/>
                                        </p:tgtEl>
                                        <p:attrNameLst>
                                          <p:attrName>fillcolor</p:attrName>
                                        </p:attrNameLst>
                                      </p:cBhvr>
                                      <p:to>
                                        <a:srgbClr val="00B050"/>
                                      </p:to>
                                    </p:animClr>
                                    <p:set>
                                      <p:cBhvr>
                                        <p:cTn id="7" dur="2000" fill="hold"/>
                                        <p:tgtEl>
                                          <p:spTgt spid="26"/>
                                        </p:tgtEl>
                                        <p:attrNameLst>
                                          <p:attrName>fill.type</p:attrName>
                                        </p:attrNameLst>
                                      </p:cBhvr>
                                      <p:to>
                                        <p:strVal val="solid"/>
                                      </p:to>
                                    </p:set>
                                    <p:set>
                                      <p:cBhvr>
                                        <p:cTn id="8" dur="2000" fill="hold"/>
                                        <p:tgtEl>
                                          <p:spTgt spid="2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p:bldP spid="12" grpId="0"/>
      <p:bldP spid="13" grpId="0" animBg="1"/>
      <p:bldP spid="14" grpId="0" animBg="1"/>
      <p:bldP spid="27" grpId="0" animBg="1"/>
      <p:bldP spid="28" grpId="0" animBg="1"/>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EFBA-880C-7462-DCC4-9DD70BB6A0A6}"/>
              </a:ext>
            </a:extLst>
          </p:cNvPr>
          <p:cNvSpPr>
            <a:spLocks noGrp="1"/>
          </p:cNvSpPr>
          <p:nvPr>
            <p:ph type="title"/>
          </p:nvPr>
        </p:nvSpPr>
        <p:spPr/>
        <p:txBody>
          <a:bodyPr/>
          <a:lstStyle/>
          <a:p>
            <a:r>
              <a:rPr lang="en-US" dirty="0"/>
              <a:t>Drop</a:t>
            </a:r>
            <a:endParaRPr lang="en-IN" dirty="0"/>
          </a:p>
        </p:txBody>
      </p:sp>
      <p:sp>
        <p:nvSpPr>
          <p:cNvPr id="4" name="Content Placeholder 2">
            <a:extLst>
              <a:ext uri="{FF2B5EF4-FFF2-40B4-BE49-F238E27FC236}">
                <a16:creationId xmlns:a16="http://schemas.microsoft.com/office/drawing/2014/main" id="{9967B356-5EDE-2076-81B3-3C1DE3AA9554}"/>
              </a:ext>
            </a:extLst>
          </p:cNvPr>
          <p:cNvSpPr>
            <a:spLocks noGrp="1"/>
          </p:cNvSpPr>
          <p:nvPr>
            <p:ph idx="1"/>
          </p:nvPr>
        </p:nvSpPr>
        <p:spPr>
          <a:xfrm>
            <a:off x="131180" y="863444"/>
            <a:ext cx="9614697" cy="5590565"/>
          </a:xfrm>
        </p:spPr>
        <p:txBody>
          <a:bodyPr/>
          <a:lstStyle/>
          <a:p>
            <a:pPr marL="265176" indent="-265176">
              <a:buClr>
                <a:schemeClr val="tx2"/>
              </a:buClr>
              <a:buSzPts val="2400"/>
              <a:buFont typeface="Wingdings 3" panose="05040102010807070707" pitchFamily="18" charset="2"/>
              <a:buChar char="}"/>
            </a:pPr>
            <a:r>
              <a:rPr lang="en-US" dirty="0"/>
              <a:t>The SQL DROP command is used to remove an object from the database.</a:t>
            </a:r>
          </a:p>
          <a:p>
            <a:pPr marL="265176" indent="-265176">
              <a:buClr>
                <a:schemeClr val="tx2"/>
              </a:buClr>
              <a:buSzPts val="2400"/>
              <a:buFont typeface="Wingdings 3" panose="05040102010807070707" pitchFamily="18" charset="2"/>
              <a:buChar char="}"/>
            </a:pPr>
            <a:endParaRPr lang="en-US" dirty="0">
              <a:solidFill>
                <a:srgbClr val="212121"/>
              </a:solidFill>
              <a:latin typeface="Roboto Condensed" panose="02000000000000000000" pitchFamily="2" charset="0"/>
            </a:endParaRPr>
          </a:p>
          <a:p>
            <a:r>
              <a:rPr lang="en-US" dirty="0"/>
              <a:t>The DROP TABLE statement is used to drop an existing table in a database.</a:t>
            </a:r>
          </a:p>
          <a:p>
            <a:r>
              <a:rPr lang="en-US" dirty="0"/>
              <a:t>If you drop a table, </a:t>
            </a:r>
            <a:r>
              <a:rPr lang="en-US" b="1" dirty="0">
                <a:solidFill>
                  <a:srgbClr val="C00000"/>
                </a:solidFill>
              </a:rPr>
              <a:t>all the rows in the table is deleted </a:t>
            </a:r>
            <a:r>
              <a:rPr lang="en-US" dirty="0"/>
              <a:t>and the </a:t>
            </a:r>
            <a:r>
              <a:rPr lang="en-US" b="1" dirty="0">
                <a:solidFill>
                  <a:srgbClr val="C00000"/>
                </a:solidFill>
              </a:rPr>
              <a:t>table structure is removed </a:t>
            </a:r>
            <a:r>
              <a:rPr lang="en-US" dirty="0"/>
              <a:t>from the database.</a:t>
            </a:r>
          </a:p>
          <a:p>
            <a:r>
              <a:rPr lang="en-US" dirty="0"/>
              <a:t>Once a table is dropped we cannot get it back.</a:t>
            </a:r>
            <a:endParaRPr lang="en-IN" dirty="0"/>
          </a:p>
          <a:p>
            <a:pPr marL="265176" indent="-265176">
              <a:buClr>
                <a:schemeClr val="tx2"/>
              </a:buClr>
              <a:buSzPts val="2400"/>
              <a:buFont typeface="Wingdings 3" panose="05040102010807070707" pitchFamily="18" charset="2"/>
              <a:buChar char="}"/>
            </a:pPr>
            <a:endParaRPr lang="en-US" dirty="0"/>
          </a:p>
          <a:p>
            <a:endParaRPr lang="en-US" dirty="0"/>
          </a:p>
          <a:p>
            <a:endParaRPr lang="en-IN" dirty="0"/>
          </a:p>
        </p:txBody>
      </p:sp>
      <p:sp>
        <p:nvSpPr>
          <p:cNvPr id="15" name="TextBox 14">
            <a:extLst>
              <a:ext uri="{FF2B5EF4-FFF2-40B4-BE49-F238E27FC236}">
                <a16:creationId xmlns:a16="http://schemas.microsoft.com/office/drawing/2014/main" id="{07F957B6-C320-3F9A-A918-BDE3D673DE44}"/>
              </a:ext>
            </a:extLst>
          </p:cNvPr>
          <p:cNvSpPr txBox="1"/>
          <p:nvPr/>
        </p:nvSpPr>
        <p:spPr>
          <a:xfrm>
            <a:off x="9923363" y="677251"/>
            <a:ext cx="2268637" cy="369332"/>
          </a:xfrm>
          <a:prstGeom prst="rect">
            <a:avLst/>
          </a:prstGeom>
          <a:noFill/>
        </p:spPr>
        <p:txBody>
          <a:bodyPr wrap="square" rtlCol="0">
            <a:spAutoFit/>
          </a:bodyPr>
          <a:lstStyle/>
          <a:p>
            <a:r>
              <a:rPr lang="en-IN" b="1" dirty="0">
                <a:solidFill>
                  <a:srgbClr val="B71B1C"/>
                </a:solidFill>
              </a:rPr>
              <a:t>Basic SQL Commands</a:t>
            </a:r>
          </a:p>
        </p:txBody>
      </p:sp>
      <p:cxnSp>
        <p:nvCxnSpPr>
          <p:cNvPr id="16" name="Straight Connector 15">
            <a:extLst>
              <a:ext uri="{FF2B5EF4-FFF2-40B4-BE49-F238E27FC236}">
                <a16:creationId xmlns:a16="http://schemas.microsoft.com/office/drawing/2014/main" id="{B46B840C-E709-0FF3-EB28-2276C2E7B256}"/>
              </a:ext>
            </a:extLst>
          </p:cNvPr>
          <p:cNvCxnSpPr/>
          <p:nvPr/>
        </p:nvCxnSpPr>
        <p:spPr>
          <a:xfrm>
            <a:off x="9923363" y="745926"/>
            <a:ext cx="0" cy="574280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20CC240-D848-576A-C7DA-30683104FEF6}"/>
              </a:ext>
            </a:extLst>
          </p:cNvPr>
          <p:cNvSpPr/>
          <p:nvPr/>
        </p:nvSpPr>
        <p:spPr>
          <a:xfrm>
            <a:off x="10320756" y="102549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Create</a:t>
            </a:r>
          </a:p>
        </p:txBody>
      </p:sp>
      <p:sp>
        <p:nvSpPr>
          <p:cNvPr id="18" name="Rectangle 17">
            <a:extLst>
              <a:ext uri="{FF2B5EF4-FFF2-40B4-BE49-F238E27FC236}">
                <a16:creationId xmlns:a16="http://schemas.microsoft.com/office/drawing/2014/main" id="{94D85941-AFD1-11E9-D0CD-30DD0D707094}"/>
              </a:ext>
            </a:extLst>
          </p:cNvPr>
          <p:cNvSpPr/>
          <p:nvPr/>
        </p:nvSpPr>
        <p:spPr>
          <a:xfrm>
            <a:off x="10320756" y="152764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Insert </a:t>
            </a:r>
          </a:p>
        </p:txBody>
      </p:sp>
      <p:sp>
        <p:nvSpPr>
          <p:cNvPr id="19" name="Rectangle 18">
            <a:extLst>
              <a:ext uri="{FF2B5EF4-FFF2-40B4-BE49-F238E27FC236}">
                <a16:creationId xmlns:a16="http://schemas.microsoft.com/office/drawing/2014/main" id="{98AA2D37-5F41-3F17-77DA-A173E5E7C6BE}"/>
              </a:ext>
            </a:extLst>
          </p:cNvPr>
          <p:cNvSpPr/>
          <p:nvPr/>
        </p:nvSpPr>
        <p:spPr>
          <a:xfrm>
            <a:off x="10320756" y="2021134"/>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a:t>
            </a:r>
          </a:p>
        </p:txBody>
      </p:sp>
      <p:sp>
        <p:nvSpPr>
          <p:cNvPr id="20" name="Rectangle 19">
            <a:extLst>
              <a:ext uri="{FF2B5EF4-FFF2-40B4-BE49-F238E27FC236}">
                <a16:creationId xmlns:a16="http://schemas.microsoft.com/office/drawing/2014/main" id="{C7412FF6-F4F1-7A4A-9CFE-AD1BF0467E01}"/>
              </a:ext>
            </a:extLst>
          </p:cNvPr>
          <p:cNvSpPr/>
          <p:nvPr/>
        </p:nvSpPr>
        <p:spPr>
          <a:xfrm>
            <a:off x="10320756" y="254006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Select into</a:t>
            </a:r>
          </a:p>
        </p:txBody>
      </p:sp>
      <p:sp>
        <p:nvSpPr>
          <p:cNvPr id="21" name="Rectangle 20">
            <a:extLst>
              <a:ext uri="{FF2B5EF4-FFF2-40B4-BE49-F238E27FC236}">
                <a16:creationId xmlns:a16="http://schemas.microsoft.com/office/drawing/2014/main" id="{5A5D3EA0-4857-A419-E9F3-FD87BF5F6D39}"/>
              </a:ext>
            </a:extLst>
          </p:cNvPr>
          <p:cNvSpPr/>
          <p:nvPr/>
        </p:nvSpPr>
        <p:spPr>
          <a:xfrm>
            <a:off x="10324615" y="3060729"/>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Update </a:t>
            </a:r>
          </a:p>
        </p:txBody>
      </p:sp>
      <p:sp>
        <p:nvSpPr>
          <p:cNvPr id="22" name="Rectangle 21">
            <a:extLst>
              <a:ext uri="{FF2B5EF4-FFF2-40B4-BE49-F238E27FC236}">
                <a16:creationId xmlns:a16="http://schemas.microsoft.com/office/drawing/2014/main" id="{110A1B60-D2E2-1AF4-3B5D-CC7765453A1F}"/>
              </a:ext>
            </a:extLst>
          </p:cNvPr>
          <p:cNvSpPr/>
          <p:nvPr/>
        </p:nvSpPr>
        <p:spPr>
          <a:xfrm>
            <a:off x="10324615" y="3567122"/>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Delete </a:t>
            </a:r>
          </a:p>
        </p:txBody>
      </p:sp>
      <p:sp>
        <p:nvSpPr>
          <p:cNvPr id="23" name="Rectangle 22">
            <a:extLst>
              <a:ext uri="{FF2B5EF4-FFF2-40B4-BE49-F238E27FC236}">
                <a16:creationId xmlns:a16="http://schemas.microsoft.com/office/drawing/2014/main" id="{FE3FDE2E-A7FE-1FBE-73EC-FBC914B182C5}"/>
              </a:ext>
            </a:extLst>
          </p:cNvPr>
          <p:cNvSpPr/>
          <p:nvPr/>
        </p:nvSpPr>
        <p:spPr>
          <a:xfrm>
            <a:off x="10324615" y="4074478"/>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Alter </a:t>
            </a:r>
          </a:p>
        </p:txBody>
      </p:sp>
      <p:sp>
        <p:nvSpPr>
          <p:cNvPr id="24" name="Rectangle 23">
            <a:extLst>
              <a:ext uri="{FF2B5EF4-FFF2-40B4-BE49-F238E27FC236}">
                <a16:creationId xmlns:a16="http://schemas.microsoft.com/office/drawing/2014/main" id="{3BC3B2E8-8E73-B709-7161-B3AECDF63E07}"/>
              </a:ext>
            </a:extLst>
          </p:cNvPr>
          <p:cNvSpPr/>
          <p:nvPr/>
        </p:nvSpPr>
        <p:spPr>
          <a:xfrm>
            <a:off x="10324615" y="4571060"/>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Rename </a:t>
            </a:r>
          </a:p>
        </p:txBody>
      </p:sp>
      <p:sp>
        <p:nvSpPr>
          <p:cNvPr id="25" name="Rectangle 24">
            <a:extLst>
              <a:ext uri="{FF2B5EF4-FFF2-40B4-BE49-F238E27FC236}">
                <a16:creationId xmlns:a16="http://schemas.microsoft.com/office/drawing/2014/main" id="{8008470C-CC30-989D-D9A4-D4CD75B397EA}"/>
              </a:ext>
            </a:extLst>
          </p:cNvPr>
          <p:cNvSpPr/>
          <p:nvPr/>
        </p:nvSpPr>
        <p:spPr>
          <a:xfrm>
            <a:off x="10324615" y="5061055"/>
            <a:ext cx="1427544" cy="393539"/>
          </a:xfrm>
          <a:prstGeom prst="rect">
            <a:avLst/>
          </a:prstGeom>
          <a:solidFill>
            <a:srgbClr val="0972C6"/>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Truncate </a:t>
            </a:r>
          </a:p>
        </p:txBody>
      </p:sp>
      <p:sp>
        <p:nvSpPr>
          <p:cNvPr id="26" name="Rectangle 25">
            <a:extLst>
              <a:ext uri="{FF2B5EF4-FFF2-40B4-BE49-F238E27FC236}">
                <a16:creationId xmlns:a16="http://schemas.microsoft.com/office/drawing/2014/main" id="{3D7EF78F-5581-CAF5-AE13-128335729187}"/>
              </a:ext>
            </a:extLst>
          </p:cNvPr>
          <p:cNvSpPr/>
          <p:nvPr/>
        </p:nvSpPr>
        <p:spPr>
          <a:xfrm>
            <a:off x="10324615" y="5556836"/>
            <a:ext cx="1427544" cy="393539"/>
          </a:xfrm>
          <a:prstGeom prst="rect">
            <a:avLst/>
          </a:prstGeom>
          <a:solidFill>
            <a:srgbClr val="00B050"/>
          </a:solidFill>
          <a:effectLst>
            <a:reflection stA="0" endPos="65000" dist="50800" dir="5400000" sy="-100000" algn="bl" rotWithShape="0"/>
            <a:softEdge rad="12700"/>
          </a:effectLst>
          <a:scene3d>
            <a:camera prst="orthographicFront"/>
            <a:lightRig rig="threePt" dir="t"/>
          </a:scene3d>
          <a:sp3d>
            <a:bevelT/>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chemeClr val="bg1"/>
                </a:solidFill>
              </a:rPr>
              <a:t>Drop </a:t>
            </a:r>
          </a:p>
        </p:txBody>
      </p:sp>
      <p:sp>
        <p:nvSpPr>
          <p:cNvPr id="3" name="Rectangle 2">
            <a:extLst>
              <a:ext uri="{FF2B5EF4-FFF2-40B4-BE49-F238E27FC236}">
                <a16:creationId xmlns:a16="http://schemas.microsoft.com/office/drawing/2014/main" id="{39075F01-CB36-D2C1-7C6F-849C8F63C0C7}"/>
              </a:ext>
            </a:extLst>
          </p:cNvPr>
          <p:cNvSpPr/>
          <p:nvPr/>
        </p:nvSpPr>
        <p:spPr>
          <a:xfrm>
            <a:off x="230055" y="1296816"/>
            <a:ext cx="1661498" cy="461665"/>
          </a:xfrm>
          <a:prstGeom prst="rect">
            <a:avLst/>
          </a:prstGeom>
          <a:solidFill>
            <a:srgbClr val="0E47A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Drop Table</a:t>
            </a:r>
            <a:endParaRPr lang="en-US" sz="2400" b="1" dirty="0">
              <a:solidFill>
                <a:schemeClr val="bg1"/>
              </a:solidFill>
            </a:endParaRPr>
          </a:p>
        </p:txBody>
      </p:sp>
      <p:cxnSp>
        <p:nvCxnSpPr>
          <p:cNvPr id="5" name="Straight Connector 4">
            <a:extLst>
              <a:ext uri="{FF2B5EF4-FFF2-40B4-BE49-F238E27FC236}">
                <a16:creationId xmlns:a16="http://schemas.microsoft.com/office/drawing/2014/main" id="{9CD26FE2-DDBA-73D7-A69E-71DA336F1539}"/>
              </a:ext>
            </a:extLst>
          </p:cNvPr>
          <p:cNvCxnSpPr>
            <a:cxnSpLocks/>
          </p:cNvCxnSpPr>
          <p:nvPr/>
        </p:nvCxnSpPr>
        <p:spPr>
          <a:xfrm>
            <a:off x="1891553" y="1758481"/>
            <a:ext cx="7800828" cy="0"/>
          </a:xfrm>
          <a:prstGeom prst="line">
            <a:avLst/>
          </a:prstGeom>
          <a:ln>
            <a:solidFill>
              <a:srgbClr val="0E47A1"/>
            </a:solidFill>
          </a:ln>
        </p:spPr>
        <p:style>
          <a:lnRef idx="2">
            <a:schemeClr val="accent6"/>
          </a:lnRef>
          <a:fillRef idx="0">
            <a:schemeClr val="accent6"/>
          </a:fillRef>
          <a:effectRef idx="1">
            <a:schemeClr val="accent6"/>
          </a:effectRef>
          <a:fontRef idx="minor">
            <a:schemeClr val="tx1"/>
          </a:fontRef>
        </p:style>
      </p:cxnSp>
      <p:sp>
        <p:nvSpPr>
          <p:cNvPr id="6" name="Rectangle 5">
            <a:extLst>
              <a:ext uri="{FF2B5EF4-FFF2-40B4-BE49-F238E27FC236}">
                <a16:creationId xmlns:a16="http://schemas.microsoft.com/office/drawing/2014/main" id="{A56B49EE-1CF5-A770-619F-38869A52105D}"/>
              </a:ext>
            </a:extLst>
          </p:cNvPr>
          <p:cNvSpPr/>
          <p:nvPr/>
        </p:nvSpPr>
        <p:spPr>
          <a:xfrm>
            <a:off x="852681" y="3942458"/>
            <a:ext cx="4171950"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57BC8612-1F9C-B6DF-962F-1A6D3E70A181}"/>
              </a:ext>
            </a:extLst>
          </p:cNvPr>
          <p:cNvSpPr txBox="1"/>
          <p:nvPr/>
        </p:nvSpPr>
        <p:spPr>
          <a:xfrm>
            <a:off x="439841" y="3567122"/>
            <a:ext cx="1104900" cy="367400"/>
          </a:xfrm>
          <a:prstGeom prst="rect">
            <a:avLst/>
          </a:prstGeom>
          <a:noFill/>
        </p:spPr>
        <p:txBody>
          <a:bodyPr wrap="square" rtlCol="0">
            <a:spAutoFit/>
          </a:bodyPr>
          <a:lstStyle/>
          <a:p>
            <a:r>
              <a:rPr lang="en-US" b="1" u="sng" dirty="0"/>
              <a:t>Syntax</a:t>
            </a:r>
          </a:p>
        </p:txBody>
      </p:sp>
      <p:sp>
        <p:nvSpPr>
          <p:cNvPr id="8" name="Rectangle 7">
            <a:extLst>
              <a:ext uri="{FF2B5EF4-FFF2-40B4-BE49-F238E27FC236}">
                <a16:creationId xmlns:a16="http://schemas.microsoft.com/office/drawing/2014/main" id="{CCDD357C-E4FA-38A8-B776-FF08F6D7D014}"/>
              </a:ext>
            </a:extLst>
          </p:cNvPr>
          <p:cNvSpPr/>
          <p:nvPr/>
        </p:nvSpPr>
        <p:spPr>
          <a:xfrm>
            <a:off x="1049441" y="4086922"/>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9" name="Rectangle 8">
            <a:extLst>
              <a:ext uri="{FF2B5EF4-FFF2-40B4-BE49-F238E27FC236}">
                <a16:creationId xmlns:a16="http://schemas.microsoft.com/office/drawing/2014/main" id="{812BD18D-4342-99E8-E09A-B6CE60D157F7}"/>
              </a:ext>
            </a:extLst>
          </p:cNvPr>
          <p:cNvSpPr/>
          <p:nvPr/>
        </p:nvSpPr>
        <p:spPr>
          <a:xfrm>
            <a:off x="2116241" y="4086922"/>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10" name="Rectangle 9">
            <a:extLst>
              <a:ext uri="{FF2B5EF4-FFF2-40B4-BE49-F238E27FC236}">
                <a16:creationId xmlns:a16="http://schemas.microsoft.com/office/drawing/2014/main" id="{504F7213-5991-1727-2B6B-C6F6BA9772B5}"/>
              </a:ext>
            </a:extLst>
          </p:cNvPr>
          <p:cNvSpPr/>
          <p:nvPr/>
        </p:nvSpPr>
        <p:spPr>
          <a:xfrm>
            <a:off x="3106841" y="4086922"/>
            <a:ext cx="13081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TableName</a:t>
            </a:r>
            <a:endParaRPr lang="en-US" dirty="0"/>
          </a:p>
        </p:txBody>
      </p:sp>
      <p:sp>
        <p:nvSpPr>
          <p:cNvPr id="11" name="Rectangle 10">
            <a:extLst>
              <a:ext uri="{FF2B5EF4-FFF2-40B4-BE49-F238E27FC236}">
                <a16:creationId xmlns:a16="http://schemas.microsoft.com/office/drawing/2014/main" id="{537ADB49-A84E-9F8D-736B-827347EA6958}"/>
              </a:ext>
            </a:extLst>
          </p:cNvPr>
          <p:cNvSpPr/>
          <p:nvPr/>
        </p:nvSpPr>
        <p:spPr>
          <a:xfrm>
            <a:off x="4494359" y="4094859"/>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
        <p:nvSpPr>
          <p:cNvPr id="12" name="Rectangle 11">
            <a:extLst>
              <a:ext uri="{FF2B5EF4-FFF2-40B4-BE49-F238E27FC236}">
                <a16:creationId xmlns:a16="http://schemas.microsoft.com/office/drawing/2014/main" id="{DCD382D2-015D-7CE5-D741-CBEA0DB26570}"/>
              </a:ext>
            </a:extLst>
          </p:cNvPr>
          <p:cNvSpPr/>
          <p:nvPr/>
        </p:nvSpPr>
        <p:spPr>
          <a:xfrm>
            <a:off x="852681" y="5016058"/>
            <a:ext cx="4171950" cy="7620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C4E5DFED-F3E3-DB25-953D-A3EE6C496F95}"/>
              </a:ext>
            </a:extLst>
          </p:cNvPr>
          <p:cNvSpPr/>
          <p:nvPr/>
        </p:nvSpPr>
        <p:spPr>
          <a:xfrm>
            <a:off x="1062231" y="5160522"/>
            <a:ext cx="9906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DROP</a:t>
            </a:r>
          </a:p>
        </p:txBody>
      </p:sp>
      <p:sp>
        <p:nvSpPr>
          <p:cNvPr id="14" name="Rectangle 13">
            <a:extLst>
              <a:ext uri="{FF2B5EF4-FFF2-40B4-BE49-F238E27FC236}">
                <a16:creationId xmlns:a16="http://schemas.microsoft.com/office/drawing/2014/main" id="{2760F5AD-88D4-9889-7EAB-57FEF7EFE719}"/>
              </a:ext>
            </a:extLst>
          </p:cNvPr>
          <p:cNvSpPr/>
          <p:nvPr/>
        </p:nvSpPr>
        <p:spPr>
          <a:xfrm>
            <a:off x="2129031" y="5160522"/>
            <a:ext cx="914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TABLE</a:t>
            </a:r>
          </a:p>
        </p:txBody>
      </p:sp>
      <p:sp>
        <p:nvSpPr>
          <p:cNvPr id="27" name="Rectangle 26">
            <a:extLst>
              <a:ext uri="{FF2B5EF4-FFF2-40B4-BE49-F238E27FC236}">
                <a16:creationId xmlns:a16="http://schemas.microsoft.com/office/drawing/2014/main" id="{1F5DC5BE-347E-5F9A-CC3F-D64FB0A67F00}"/>
              </a:ext>
            </a:extLst>
          </p:cNvPr>
          <p:cNvSpPr/>
          <p:nvPr/>
        </p:nvSpPr>
        <p:spPr>
          <a:xfrm>
            <a:off x="3119631" y="5160522"/>
            <a:ext cx="12954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Student</a:t>
            </a:r>
          </a:p>
        </p:txBody>
      </p:sp>
      <p:sp>
        <p:nvSpPr>
          <p:cNvPr id="28" name="TextBox 27">
            <a:extLst>
              <a:ext uri="{FF2B5EF4-FFF2-40B4-BE49-F238E27FC236}">
                <a16:creationId xmlns:a16="http://schemas.microsoft.com/office/drawing/2014/main" id="{A7031BE6-1ABD-DEF5-5F4B-B2617A92617F}"/>
              </a:ext>
            </a:extLst>
          </p:cNvPr>
          <p:cNvSpPr txBox="1"/>
          <p:nvPr/>
        </p:nvSpPr>
        <p:spPr>
          <a:xfrm>
            <a:off x="490731" y="4627122"/>
            <a:ext cx="723900" cy="367400"/>
          </a:xfrm>
          <a:prstGeom prst="rect">
            <a:avLst/>
          </a:prstGeom>
          <a:noFill/>
        </p:spPr>
        <p:txBody>
          <a:bodyPr wrap="square" rtlCol="0">
            <a:spAutoFit/>
          </a:bodyPr>
          <a:lstStyle/>
          <a:p>
            <a:r>
              <a:rPr lang="en-US" b="1" u="sng" dirty="0"/>
              <a:t>E.g.</a:t>
            </a:r>
          </a:p>
        </p:txBody>
      </p:sp>
      <p:sp>
        <p:nvSpPr>
          <p:cNvPr id="29" name="Rectangle 28">
            <a:extLst>
              <a:ext uri="{FF2B5EF4-FFF2-40B4-BE49-F238E27FC236}">
                <a16:creationId xmlns:a16="http://schemas.microsoft.com/office/drawing/2014/main" id="{EFF2FAC4-D30C-E167-0B39-9C263ECD3EB8}"/>
              </a:ext>
            </a:extLst>
          </p:cNvPr>
          <p:cNvSpPr/>
          <p:nvPr/>
        </p:nvSpPr>
        <p:spPr>
          <a:xfrm>
            <a:off x="4494359" y="5160522"/>
            <a:ext cx="1905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808080"/>
                </a:solidFill>
              </a:rPr>
              <a:t>;</a:t>
            </a:r>
          </a:p>
        </p:txBody>
      </p:sp>
    </p:spTree>
    <p:extLst>
      <p:ext uri="{BB962C8B-B14F-4D97-AF65-F5344CB8AC3E}">
        <p14:creationId xmlns:p14="http://schemas.microsoft.com/office/powerpoint/2010/main" val="208875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animBg="1"/>
      <p:bldP spid="9" grpId="0" animBg="1"/>
      <p:bldP spid="10" grpId="0" animBg="1"/>
      <p:bldP spid="11" grpId="0" animBg="1"/>
      <p:bldP spid="12" grpId="0" animBg="1"/>
      <p:bldP spid="13" grpId="0" animBg="1"/>
      <p:bldP spid="14" grpId="0" animBg="1"/>
      <p:bldP spid="27" grpId="0" animBg="1"/>
      <p:bldP spid="28" grpId="0"/>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1C8A-BA0A-7103-4202-9DE1B93713B0}"/>
              </a:ext>
            </a:extLst>
          </p:cNvPr>
          <p:cNvSpPr>
            <a:spLocks noGrp="1"/>
          </p:cNvSpPr>
          <p:nvPr>
            <p:ph type="title"/>
          </p:nvPr>
        </p:nvSpPr>
        <p:spPr/>
        <p:txBody>
          <a:bodyPr/>
          <a:lstStyle/>
          <a:p>
            <a:r>
              <a:rPr lang="en-IN" dirty="0"/>
              <a:t>Exercise: Rename, </a:t>
            </a:r>
            <a:r>
              <a:rPr lang="en-US" dirty="0"/>
              <a:t>Truncate</a:t>
            </a:r>
            <a:r>
              <a:rPr lang="en-IN" dirty="0"/>
              <a:t>, Drop</a:t>
            </a:r>
          </a:p>
        </p:txBody>
      </p:sp>
      <p:sp>
        <p:nvSpPr>
          <p:cNvPr id="3" name="Content Placeholder 2">
            <a:extLst>
              <a:ext uri="{FF2B5EF4-FFF2-40B4-BE49-F238E27FC236}">
                <a16:creationId xmlns:a16="http://schemas.microsoft.com/office/drawing/2014/main" id="{DF49C077-7A33-3F58-647D-A261E55C0B52}"/>
              </a:ext>
            </a:extLst>
          </p:cNvPr>
          <p:cNvSpPr>
            <a:spLocks noGrp="1"/>
          </p:cNvSpPr>
          <p:nvPr>
            <p:ph idx="1"/>
          </p:nvPr>
        </p:nvSpPr>
        <p:spPr/>
        <p:txBody>
          <a:bodyPr/>
          <a:lstStyle/>
          <a:p>
            <a:r>
              <a:rPr lang="en-US" sz="2000" dirty="0"/>
              <a:t>Rename column name to </a:t>
            </a:r>
            <a:r>
              <a:rPr lang="en-US" sz="2000" dirty="0" err="1"/>
              <a:t>Full_name</a:t>
            </a:r>
            <a:r>
              <a:rPr lang="en-US" sz="2000" dirty="0"/>
              <a:t>.</a:t>
            </a:r>
          </a:p>
          <a:p>
            <a:r>
              <a:rPr lang="en-US" sz="2000" dirty="0"/>
              <a:t>Change column name ID to </a:t>
            </a:r>
            <a:r>
              <a:rPr lang="en-US" sz="2000" dirty="0" err="1"/>
              <a:t>Faculty_ID</a:t>
            </a:r>
            <a:endParaRPr lang="en-US" sz="2000" dirty="0"/>
          </a:p>
          <a:p>
            <a:r>
              <a:rPr lang="en-US" sz="2000" dirty="0"/>
              <a:t>Change column name Branch to Department</a:t>
            </a:r>
          </a:p>
          <a:p>
            <a:r>
              <a:rPr lang="en-US" sz="2000" dirty="0"/>
              <a:t>Change table name to </a:t>
            </a:r>
            <a:r>
              <a:rPr lang="en-US" sz="2000" dirty="0" err="1"/>
              <a:t>Faculty_Master</a:t>
            </a:r>
            <a:endParaRPr lang="en-US" sz="2000" dirty="0"/>
          </a:p>
          <a:p>
            <a:r>
              <a:rPr lang="en-US" sz="2000" dirty="0"/>
              <a:t>Delete all the data from table (Use: Truncate)</a:t>
            </a:r>
          </a:p>
          <a:p>
            <a:r>
              <a:rPr lang="en-US" sz="2000" dirty="0"/>
              <a:t>Drop faculty table.</a:t>
            </a:r>
          </a:p>
          <a:p>
            <a:r>
              <a:rPr lang="en-US" sz="2000" dirty="0"/>
              <a:t>Drop College Database.</a:t>
            </a:r>
            <a:endParaRPr lang="en-IN" sz="2000" dirty="0"/>
          </a:p>
        </p:txBody>
      </p:sp>
      <p:graphicFrame>
        <p:nvGraphicFramePr>
          <p:cNvPr id="4" name="Table 3">
            <a:extLst>
              <a:ext uri="{FF2B5EF4-FFF2-40B4-BE49-F238E27FC236}">
                <a16:creationId xmlns:a16="http://schemas.microsoft.com/office/drawing/2014/main" id="{558DFE53-6875-F777-8351-795B03D69983}"/>
              </a:ext>
            </a:extLst>
          </p:cNvPr>
          <p:cNvGraphicFramePr>
            <a:graphicFrameLocks noGrp="1"/>
          </p:cNvGraphicFramePr>
          <p:nvPr>
            <p:extLst>
              <p:ext uri="{D42A27DB-BD31-4B8C-83A1-F6EECF244321}">
                <p14:modId xmlns:p14="http://schemas.microsoft.com/office/powerpoint/2010/main" val="1831166491"/>
              </p:ext>
            </p:extLst>
          </p:nvPr>
        </p:nvGraphicFramePr>
        <p:xfrm>
          <a:off x="5070764" y="1000142"/>
          <a:ext cx="6834909" cy="2560320"/>
        </p:xfrm>
        <a:graphic>
          <a:graphicData uri="http://schemas.openxmlformats.org/drawingml/2006/table">
            <a:tbl>
              <a:tblPr firstRow="1" bandRow="1">
                <a:tableStyleId>{073A0DAA-6AF3-43AB-8588-CEC1D06C72B9}</a:tableStyleId>
              </a:tblPr>
              <a:tblGrid>
                <a:gridCol w="778831">
                  <a:extLst>
                    <a:ext uri="{9D8B030D-6E8A-4147-A177-3AD203B41FA5}">
                      <a16:colId xmlns:a16="http://schemas.microsoft.com/office/drawing/2014/main" val="3494103671"/>
                    </a:ext>
                  </a:extLst>
                </a:gridCol>
                <a:gridCol w="2269586">
                  <a:extLst>
                    <a:ext uri="{9D8B030D-6E8A-4147-A177-3AD203B41FA5}">
                      <a16:colId xmlns:a16="http://schemas.microsoft.com/office/drawing/2014/main" val="3563248749"/>
                    </a:ext>
                  </a:extLst>
                </a:gridCol>
                <a:gridCol w="1455394">
                  <a:extLst>
                    <a:ext uri="{9D8B030D-6E8A-4147-A177-3AD203B41FA5}">
                      <a16:colId xmlns:a16="http://schemas.microsoft.com/office/drawing/2014/main" val="3075158583"/>
                    </a:ext>
                  </a:extLst>
                </a:gridCol>
                <a:gridCol w="1097714">
                  <a:extLst>
                    <a:ext uri="{9D8B030D-6E8A-4147-A177-3AD203B41FA5}">
                      <a16:colId xmlns:a16="http://schemas.microsoft.com/office/drawing/2014/main" val="3754116018"/>
                    </a:ext>
                  </a:extLst>
                </a:gridCol>
                <a:gridCol w="1233384">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Jetpur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Electrical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9123141578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9223251578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Prof. 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Jamnagar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5" name="Rectangle 4">
            <a:extLst>
              <a:ext uri="{FF2B5EF4-FFF2-40B4-BE49-F238E27FC236}">
                <a16:creationId xmlns:a16="http://schemas.microsoft.com/office/drawing/2014/main" id="{F86B5753-DC52-8B87-54F6-ACE6E40528DA}"/>
              </a:ext>
            </a:extLst>
          </p:cNvPr>
          <p:cNvSpPr/>
          <p:nvPr/>
        </p:nvSpPr>
        <p:spPr>
          <a:xfrm>
            <a:off x="5350428" y="790306"/>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31294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4BDD-ABDD-646E-2F09-3A893B36CE63}"/>
              </a:ext>
            </a:extLst>
          </p:cNvPr>
          <p:cNvSpPr>
            <a:spLocks noGrp="1"/>
          </p:cNvSpPr>
          <p:nvPr>
            <p:ph type="title"/>
          </p:nvPr>
        </p:nvSpPr>
        <p:spPr/>
        <p:txBody>
          <a:bodyPr/>
          <a:lstStyle/>
          <a:p>
            <a:r>
              <a:rPr lang="en-IN" dirty="0"/>
              <a:t>Why DBMS?</a:t>
            </a:r>
          </a:p>
        </p:txBody>
      </p:sp>
      <p:pic>
        <p:nvPicPr>
          <p:cNvPr id="5" name="Content Placeholder 4">
            <a:extLst>
              <a:ext uri="{FF2B5EF4-FFF2-40B4-BE49-F238E27FC236}">
                <a16:creationId xmlns:a16="http://schemas.microsoft.com/office/drawing/2014/main" id="{204724A4-2472-E96F-7AC4-DE631E2A57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3374" y="2596660"/>
            <a:ext cx="2079353" cy="2079353"/>
          </a:xfrm>
        </p:spPr>
      </p:pic>
      <p:sp>
        <p:nvSpPr>
          <p:cNvPr id="6" name="Rectangle 5">
            <a:extLst>
              <a:ext uri="{FF2B5EF4-FFF2-40B4-BE49-F238E27FC236}">
                <a16:creationId xmlns:a16="http://schemas.microsoft.com/office/drawing/2014/main" id="{A503201B-5D76-C2BD-9BD8-EC83B0830418}"/>
              </a:ext>
            </a:extLst>
          </p:cNvPr>
          <p:cNvSpPr/>
          <p:nvPr/>
        </p:nvSpPr>
        <p:spPr>
          <a:xfrm>
            <a:off x="3285798" y="4879808"/>
            <a:ext cx="2507529" cy="386500"/>
          </a:xfrm>
          <a:prstGeom prst="rect">
            <a:avLst/>
          </a:prstGeom>
          <a:no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b="1" dirty="0">
                <a:solidFill>
                  <a:srgbClr val="C00000"/>
                </a:solidFill>
              </a:rPr>
              <a:t>Phone &amp; Address Book</a:t>
            </a:r>
          </a:p>
        </p:txBody>
      </p:sp>
      <p:sp>
        <p:nvSpPr>
          <p:cNvPr id="7" name="Rectangle 6">
            <a:extLst>
              <a:ext uri="{FF2B5EF4-FFF2-40B4-BE49-F238E27FC236}">
                <a16:creationId xmlns:a16="http://schemas.microsoft.com/office/drawing/2014/main" id="{F569EADB-4ECC-C76D-10A2-AB7EB0002EDD}"/>
              </a:ext>
            </a:extLst>
          </p:cNvPr>
          <p:cNvSpPr/>
          <p:nvPr/>
        </p:nvSpPr>
        <p:spPr>
          <a:xfrm>
            <a:off x="6232598" y="2835711"/>
            <a:ext cx="4256108" cy="386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C00000"/>
                </a:solidFill>
              </a:rPr>
              <a:t>H</a:t>
            </a:r>
            <a:r>
              <a:rPr lang="en-US" b="1" i="0" dirty="0">
                <a:solidFill>
                  <a:srgbClr val="C00000"/>
                </a:solidFill>
                <a:effectLst/>
              </a:rPr>
              <a:t>arder to keep track and update as it grows</a:t>
            </a:r>
            <a:endParaRPr lang="en-IN" b="1" dirty="0">
              <a:solidFill>
                <a:srgbClr val="C00000"/>
              </a:solidFill>
            </a:endParaRPr>
          </a:p>
        </p:txBody>
      </p:sp>
      <p:sp>
        <p:nvSpPr>
          <p:cNvPr id="8" name="Rectangle 7">
            <a:extLst>
              <a:ext uri="{FF2B5EF4-FFF2-40B4-BE49-F238E27FC236}">
                <a16:creationId xmlns:a16="http://schemas.microsoft.com/office/drawing/2014/main" id="{C8C2E3E5-1A16-C79C-26ED-325E23611197}"/>
              </a:ext>
            </a:extLst>
          </p:cNvPr>
          <p:cNvSpPr/>
          <p:nvPr/>
        </p:nvSpPr>
        <p:spPr>
          <a:xfrm>
            <a:off x="6232598" y="3490027"/>
            <a:ext cx="3355942" cy="386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C00000"/>
                </a:solidFill>
              </a:rPr>
              <a:t>Q</a:t>
            </a:r>
            <a:r>
              <a:rPr lang="en-US" b="1" i="0" dirty="0">
                <a:solidFill>
                  <a:srgbClr val="C00000"/>
                </a:solidFill>
                <a:effectLst/>
              </a:rPr>
              <a:t>uick search is not easy </a:t>
            </a:r>
            <a:endParaRPr lang="en-IN" b="1" dirty="0">
              <a:solidFill>
                <a:srgbClr val="C00000"/>
              </a:solidFill>
            </a:endParaRPr>
          </a:p>
        </p:txBody>
      </p:sp>
      <p:sp>
        <p:nvSpPr>
          <p:cNvPr id="9" name="Rectangle 8">
            <a:extLst>
              <a:ext uri="{FF2B5EF4-FFF2-40B4-BE49-F238E27FC236}">
                <a16:creationId xmlns:a16="http://schemas.microsoft.com/office/drawing/2014/main" id="{405957E2-D7BD-FF91-5FC9-427B28D4D5BF}"/>
              </a:ext>
            </a:extLst>
          </p:cNvPr>
          <p:cNvSpPr/>
          <p:nvPr/>
        </p:nvSpPr>
        <p:spPr>
          <a:xfrm>
            <a:off x="6232598" y="4144343"/>
            <a:ext cx="3355942" cy="386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dirty="0">
                <a:solidFill>
                  <a:srgbClr val="C00000"/>
                </a:solidFill>
                <a:effectLst/>
              </a:rPr>
              <a:t>Not password protected </a:t>
            </a:r>
            <a:endParaRPr lang="en-IN" b="1" dirty="0">
              <a:solidFill>
                <a:srgbClr val="C00000"/>
              </a:solidFill>
            </a:endParaRPr>
          </a:p>
        </p:txBody>
      </p:sp>
      <p:sp>
        <p:nvSpPr>
          <p:cNvPr id="4" name="Content Placeholder 2">
            <a:extLst>
              <a:ext uri="{FF2B5EF4-FFF2-40B4-BE49-F238E27FC236}">
                <a16:creationId xmlns:a16="http://schemas.microsoft.com/office/drawing/2014/main" id="{36C72FC5-ACCE-7FBC-0B10-A1CF00019220}"/>
              </a:ext>
            </a:extLst>
          </p:cNvPr>
          <p:cNvSpPr txBox="1">
            <a:spLocks/>
          </p:cNvSpPr>
          <p:nvPr/>
        </p:nvSpPr>
        <p:spPr>
          <a:xfrm>
            <a:off x="131180" y="863444"/>
            <a:ext cx="11929641"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solidFill>
                  <a:srgbClr val="0D4991"/>
                </a:solidFill>
                <a:effectLst/>
              </a:rPr>
              <a:t>DBMS</a:t>
            </a:r>
            <a:r>
              <a:rPr lang="en-US" b="0" i="0" dirty="0">
                <a:solidFill>
                  <a:srgbClr val="0D0D0D"/>
                </a:solidFill>
                <a:effectLst/>
              </a:rPr>
              <a:t> teaches </a:t>
            </a:r>
            <a:r>
              <a:rPr lang="en-US" dirty="0">
                <a:solidFill>
                  <a:srgbClr val="0D0D0D"/>
                </a:solidFill>
              </a:rPr>
              <a:t>us</a:t>
            </a:r>
            <a:r>
              <a:rPr lang="en-US" b="0" i="0" dirty="0">
                <a:solidFill>
                  <a:srgbClr val="0D0D0D"/>
                </a:solidFill>
                <a:effectLst/>
              </a:rPr>
              <a:t> how to </a:t>
            </a:r>
            <a:r>
              <a:rPr lang="en-US" b="0" i="0" dirty="0">
                <a:solidFill>
                  <a:srgbClr val="C00000"/>
                </a:solidFill>
                <a:effectLst/>
              </a:rPr>
              <a:t>organize, access</a:t>
            </a:r>
            <a:r>
              <a:rPr lang="en-US" b="0" i="0" dirty="0">
                <a:solidFill>
                  <a:srgbClr val="0D0D0D"/>
                </a:solidFill>
                <a:effectLst/>
              </a:rPr>
              <a:t>, and </a:t>
            </a:r>
            <a:r>
              <a:rPr lang="en-US" b="0" i="0" dirty="0">
                <a:solidFill>
                  <a:srgbClr val="C00000"/>
                </a:solidFill>
                <a:effectLst/>
              </a:rPr>
              <a:t>secure</a:t>
            </a:r>
            <a:r>
              <a:rPr lang="en-US" b="0" i="0" dirty="0">
                <a:solidFill>
                  <a:srgbClr val="0D0D0D"/>
                </a:solidFill>
                <a:effectLst/>
              </a:rPr>
              <a:t> your data so that you can </a:t>
            </a:r>
            <a:r>
              <a:rPr lang="en-US" b="0" i="0" dirty="0">
                <a:solidFill>
                  <a:srgbClr val="C00000"/>
                </a:solidFill>
                <a:effectLst/>
              </a:rPr>
              <a:t>easily manage </a:t>
            </a:r>
            <a:r>
              <a:rPr lang="en-US" b="0" i="0" dirty="0">
                <a:solidFill>
                  <a:srgbClr val="0D0D0D"/>
                </a:solidFill>
                <a:effectLst/>
              </a:rPr>
              <a:t>it. </a:t>
            </a:r>
          </a:p>
          <a:p>
            <a:endParaRPr lang="en-IN" dirty="0"/>
          </a:p>
          <a:p>
            <a:endParaRPr lang="en-IN" dirty="0"/>
          </a:p>
        </p:txBody>
      </p:sp>
    </p:spTree>
    <p:extLst>
      <p:ext uri="{BB962C8B-B14F-4D97-AF65-F5344CB8AC3E}">
        <p14:creationId xmlns:p14="http://schemas.microsoft.com/office/powerpoint/2010/main" val="34800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F421D-68E0-FA04-C4DE-9C0638B71ED6}"/>
              </a:ext>
            </a:extLst>
          </p:cNvPr>
          <p:cNvSpPr>
            <a:spLocks noGrp="1"/>
          </p:cNvSpPr>
          <p:nvPr>
            <p:ph type="title"/>
          </p:nvPr>
        </p:nvSpPr>
        <p:spPr/>
        <p:txBody>
          <a:bodyPr/>
          <a:lstStyle/>
          <a:p>
            <a:r>
              <a:rPr lang="en-US" dirty="0"/>
              <a:t>Delete v/s Truncate v/s Drop</a:t>
            </a:r>
            <a:endParaRPr lang="en-IN" dirty="0"/>
          </a:p>
        </p:txBody>
      </p:sp>
      <p:sp>
        <p:nvSpPr>
          <p:cNvPr id="3" name="Content Placeholder 2">
            <a:extLst>
              <a:ext uri="{FF2B5EF4-FFF2-40B4-BE49-F238E27FC236}">
                <a16:creationId xmlns:a16="http://schemas.microsoft.com/office/drawing/2014/main" id="{CBA1267E-69C9-095F-D3C6-DB7CA065B269}"/>
              </a:ext>
            </a:extLst>
          </p:cNvPr>
          <p:cNvSpPr>
            <a:spLocks noGrp="1"/>
          </p:cNvSpPr>
          <p:nvPr>
            <p:ph idx="1"/>
          </p:nvPr>
        </p:nvSpPr>
        <p:spPr/>
        <p:txBody>
          <a:bodyPr/>
          <a:lstStyle/>
          <a:p>
            <a:endParaRPr lang="en-IN" dirty="0"/>
          </a:p>
        </p:txBody>
      </p:sp>
      <p:graphicFrame>
        <p:nvGraphicFramePr>
          <p:cNvPr id="4" name="Content Placeholder 5">
            <a:extLst>
              <a:ext uri="{FF2B5EF4-FFF2-40B4-BE49-F238E27FC236}">
                <a16:creationId xmlns:a16="http://schemas.microsoft.com/office/drawing/2014/main" id="{5FBE3344-761B-323A-3493-D60DF8EF7619}"/>
              </a:ext>
            </a:extLst>
          </p:cNvPr>
          <p:cNvGraphicFramePr>
            <a:graphicFrameLocks/>
          </p:cNvGraphicFramePr>
          <p:nvPr>
            <p:extLst>
              <p:ext uri="{D42A27DB-BD31-4B8C-83A1-F6EECF244321}">
                <p14:modId xmlns:p14="http://schemas.microsoft.com/office/powerpoint/2010/main" val="780809447"/>
              </p:ext>
            </p:extLst>
          </p:nvPr>
        </p:nvGraphicFramePr>
        <p:xfrm>
          <a:off x="209960" y="1738114"/>
          <a:ext cx="11635363" cy="670560"/>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44751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1" i="0" kern="1200" dirty="0">
                          <a:solidFill>
                            <a:srgbClr val="0E47A1"/>
                          </a:solidFill>
                          <a:effectLst/>
                          <a:latin typeface="+mn-lt"/>
                          <a:ea typeface="+mn-ea"/>
                          <a:cs typeface="+mn-cs"/>
                        </a:rPr>
                        <a:t>Definition</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completely removes the table from the database</a:t>
                      </a:r>
                      <a:endParaRPr lang="en-US" dirty="0">
                        <a:solidFill>
                          <a:schemeClr val="tx1"/>
                        </a:solidFill>
                        <a:effectLs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removes one or more records from the table</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removes all the rows from the existing table</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5" name="Content Placeholder 4">
            <a:extLst>
              <a:ext uri="{FF2B5EF4-FFF2-40B4-BE49-F238E27FC236}">
                <a16:creationId xmlns:a16="http://schemas.microsoft.com/office/drawing/2014/main" id="{FC097F12-FD1A-B081-319C-0491885E3246}"/>
              </a:ext>
            </a:extLst>
          </p:cNvPr>
          <p:cNvGraphicFramePr>
            <a:graphicFrameLocks/>
          </p:cNvGraphicFramePr>
          <p:nvPr>
            <p:extLst>
              <p:ext uri="{D42A27DB-BD31-4B8C-83A1-F6EECF244321}">
                <p14:modId xmlns:p14="http://schemas.microsoft.com/office/powerpoint/2010/main" val="2115953393"/>
              </p:ext>
            </p:extLst>
          </p:nvPr>
        </p:nvGraphicFramePr>
        <p:xfrm>
          <a:off x="209962" y="1301079"/>
          <a:ext cx="11635363" cy="447514"/>
        </p:xfrm>
        <a:graphic>
          <a:graphicData uri="http://schemas.openxmlformats.org/drawingml/2006/table">
            <a:tbl>
              <a:tblPr firstRow="1" bandRow="1">
                <a:tableStyleId>{8EC20E35-A176-4012-BC5E-935CFFF8708E}</a:tableStyleId>
              </a:tblPr>
              <a:tblGrid>
                <a:gridCol w="1688932">
                  <a:extLst>
                    <a:ext uri="{9D8B030D-6E8A-4147-A177-3AD203B41FA5}">
                      <a16:colId xmlns:a16="http://schemas.microsoft.com/office/drawing/2014/main" val="20000"/>
                    </a:ext>
                  </a:extLst>
                </a:gridCol>
                <a:gridCol w="3460184">
                  <a:extLst>
                    <a:ext uri="{9D8B030D-6E8A-4147-A177-3AD203B41FA5}">
                      <a16:colId xmlns:a16="http://schemas.microsoft.com/office/drawing/2014/main" val="20001"/>
                    </a:ext>
                  </a:extLst>
                </a:gridCol>
                <a:gridCol w="3217763">
                  <a:extLst>
                    <a:ext uri="{9D8B030D-6E8A-4147-A177-3AD203B41FA5}">
                      <a16:colId xmlns:a16="http://schemas.microsoft.com/office/drawing/2014/main" val="20002"/>
                    </a:ext>
                  </a:extLst>
                </a:gridCol>
                <a:gridCol w="3268484">
                  <a:extLst>
                    <a:ext uri="{9D8B030D-6E8A-4147-A177-3AD203B41FA5}">
                      <a16:colId xmlns:a16="http://schemas.microsoft.com/office/drawing/2014/main" val="2337239477"/>
                    </a:ext>
                  </a:extLst>
                </a:gridCol>
              </a:tblGrid>
              <a:tr h="447514">
                <a:tc>
                  <a:txBody>
                    <a:bodyPr/>
                    <a:lstStyle/>
                    <a:p>
                      <a:pPr fontAlgn="t"/>
                      <a:r>
                        <a:rPr lang="en-GB" b="1" dirty="0">
                          <a:solidFill>
                            <a:schemeClr val="tx1"/>
                          </a:solidFill>
                          <a:effectLst/>
                        </a:rPr>
                        <a:t>Parameters</a:t>
                      </a:r>
                      <a:endParaRPr lang="en-GB" dirty="0">
                        <a:solidFill>
                          <a:schemeClr val="tx1"/>
                        </a:solidFill>
                        <a:effectLs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fontAlgn="t"/>
                      <a:r>
                        <a:rPr lang="en-GB" b="1" dirty="0">
                          <a:solidFill>
                            <a:schemeClr val="tx1"/>
                          </a:solidFill>
                          <a:effectLst/>
                        </a:rPr>
                        <a:t>Drop</a:t>
                      </a:r>
                      <a:endParaRPr lang="en-GB" dirty="0">
                        <a:solidFill>
                          <a:schemeClr val="tx1"/>
                        </a:solidFill>
                        <a:effectLs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fontAlgn="t"/>
                      <a:r>
                        <a:rPr lang="en-GB" b="1" dirty="0">
                          <a:solidFill>
                            <a:schemeClr val="tx1"/>
                          </a:solidFill>
                          <a:effectLst/>
                        </a:rPr>
                        <a:t>Delete</a:t>
                      </a:r>
                      <a:endParaRPr lang="en-GB" dirty="0">
                        <a:solidFill>
                          <a:schemeClr val="tx1"/>
                        </a:solidFill>
                        <a:effectLs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fontAlgn="t"/>
                      <a:r>
                        <a:rPr lang="en-GB" dirty="0">
                          <a:solidFill>
                            <a:schemeClr val="tx1"/>
                          </a:solidFill>
                          <a:effectLst/>
                        </a:rPr>
                        <a:t>Truncate </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BF640972-6B03-B6B9-0C30-108BB45062E7}"/>
              </a:ext>
            </a:extLst>
          </p:cNvPr>
          <p:cNvGraphicFramePr>
            <a:graphicFrameLocks/>
          </p:cNvGraphicFramePr>
          <p:nvPr>
            <p:extLst>
              <p:ext uri="{D42A27DB-BD31-4B8C-83A1-F6EECF244321}">
                <p14:modId xmlns:p14="http://schemas.microsoft.com/office/powerpoint/2010/main" val="2230669224"/>
              </p:ext>
            </p:extLst>
          </p:nvPr>
        </p:nvGraphicFramePr>
        <p:xfrm>
          <a:off x="200727" y="926083"/>
          <a:ext cx="1166416" cy="365760"/>
        </p:xfrm>
        <a:graphic>
          <a:graphicData uri="http://schemas.openxmlformats.org/drawingml/2006/table">
            <a:tbl>
              <a:tblPr firstRow="1" bandRow="1">
                <a:tableStyleId>{8EC20E35-A176-4012-BC5E-935CFFF8708E}</a:tableStyleId>
              </a:tblPr>
              <a:tblGrid>
                <a:gridCol w="1166416">
                  <a:extLst>
                    <a:ext uri="{9D8B030D-6E8A-4147-A177-3AD203B41FA5}">
                      <a16:colId xmlns:a16="http://schemas.microsoft.com/office/drawing/2014/main" val="20000"/>
                    </a:ext>
                  </a:extLst>
                </a:gridCol>
              </a:tblGrid>
              <a:tr h="285488">
                <a:tc>
                  <a:txBody>
                    <a:bodyPr/>
                    <a:lstStyle/>
                    <a:p>
                      <a:pPr algn="ctr"/>
                      <a:r>
                        <a:rPr lang="en-US" b="1" dirty="0">
                          <a:solidFill>
                            <a:schemeClr val="bg1"/>
                          </a:solidFill>
                        </a:rPr>
                        <a:t>Difference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1" name="Content Placeholder 5">
            <a:extLst>
              <a:ext uri="{FF2B5EF4-FFF2-40B4-BE49-F238E27FC236}">
                <a16:creationId xmlns:a16="http://schemas.microsoft.com/office/drawing/2014/main" id="{AD38E1AF-18C4-8FBE-FFF4-7AAF95437D00}"/>
              </a:ext>
            </a:extLst>
          </p:cNvPr>
          <p:cNvGraphicFramePr>
            <a:graphicFrameLocks/>
          </p:cNvGraphicFramePr>
          <p:nvPr>
            <p:extLst>
              <p:ext uri="{D42A27DB-BD31-4B8C-83A1-F6EECF244321}">
                <p14:modId xmlns:p14="http://schemas.microsoft.com/office/powerpoint/2010/main" val="613226384"/>
              </p:ext>
            </p:extLst>
          </p:nvPr>
        </p:nvGraphicFramePr>
        <p:xfrm>
          <a:off x="209960" y="2411743"/>
          <a:ext cx="11635363" cy="670560"/>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44751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1" i="0" kern="1200" dirty="0">
                          <a:solidFill>
                            <a:srgbClr val="0E47A1"/>
                          </a:solidFill>
                          <a:effectLst/>
                          <a:latin typeface="+mn-lt"/>
                          <a:ea typeface="+mn-ea"/>
                          <a:cs typeface="+mn-cs"/>
                        </a:rPr>
                        <a:t>Type of Command</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is a DDL command</a:t>
                      </a:r>
                      <a:endParaRPr lang="en-US" dirty="0">
                        <a:solidFill>
                          <a:schemeClr val="tx1"/>
                        </a:solidFill>
                        <a:effectLst/>
                        <a:latin typeface="+mn-lt"/>
                      </a:endParaRP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just" fontAlgn="t"/>
                      <a:r>
                        <a:rPr lang="en-US" sz="1800" b="0" i="0" kern="1200" dirty="0">
                          <a:solidFill>
                            <a:schemeClr val="tx1"/>
                          </a:solidFill>
                          <a:effectLst/>
                          <a:latin typeface="+mn-lt"/>
                          <a:ea typeface="+mn-ea"/>
                          <a:cs typeface="+mn-cs"/>
                        </a:rPr>
                        <a:t>It is a DML command</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i="0" kern="1200" dirty="0">
                          <a:solidFill>
                            <a:schemeClr val="tx1"/>
                          </a:solidFill>
                          <a:effectLst/>
                          <a:latin typeface="+mn-lt"/>
                          <a:ea typeface="+mn-ea"/>
                          <a:cs typeface="+mn-cs"/>
                        </a:rPr>
                        <a:t>It is a DDL command</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12" name="Content Placeholder 5">
            <a:extLst>
              <a:ext uri="{FF2B5EF4-FFF2-40B4-BE49-F238E27FC236}">
                <a16:creationId xmlns:a16="http://schemas.microsoft.com/office/drawing/2014/main" id="{839957D4-FD55-25C6-088B-C3D77DDF4C4E}"/>
              </a:ext>
            </a:extLst>
          </p:cNvPr>
          <p:cNvGraphicFramePr>
            <a:graphicFrameLocks/>
          </p:cNvGraphicFramePr>
          <p:nvPr>
            <p:extLst>
              <p:ext uri="{D42A27DB-BD31-4B8C-83A1-F6EECF244321}">
                <p14:modId xmlns:p14="http://schemas.microsoft.com/office/powerpoint/2010/main" val="3663426454"/>
              </p:ext>
            </p:extLst>
          </p:nvPr>
        </p:nvGraphicFramePr>
        <p:xfrm>
          <a:off x="209960" y="3082303"/>
          <a:ext cx="11635363" cy="609600"/>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44751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1" i="0" kern="1200" dirty="0">
                          <a:solidFill>
                            <a:srgbClr val="0E47A1"/>
                          </a:solidFill>
                          <a:effectLst/>
                          <a:latin typeface="+mn-lt"/>
                          <a:ea typeface="+mn-ea"/>
                          <a:cs typeface="+mn-cs"/>
                        </a:rPr>
                        <a:t>Syntax</a:t>
                      </a:r>
                    </a:p>
                  </a:txBody>
                  <a:tcPr marL="60960" marR="60960" marT="60960" marB="609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1800" b="0" i="0" kern="1200" dirty="0">
                          <a:solidFill>
                            <a:schemeClr val="tx1"/>
                          </a:solidFill>
                          <a:effectLst/>
                          <a:latin typeface="+mn-lt"/>
                          <a:ea typeface="+mn-ea"/>
                          <a:cs typeface="+mn-cs"/>
                        </a:rPr>
                        <a:t>DROP TABLE </a:t>
                      </a:r>
                      <a:r>
                        <a:rPr lang="en-IN" sz="1800" b="0" i="0" kern="1200" dirty="0" err="1">
                          <a:solidFill>
                            <a:schemeClr val="tx1"/>
                          </a:solidFill>
                          <a:effectLst/>
                          <a:latin typeface="+mn-lt"/>
                          <a:ea typeface="+mn-ea"/>
                          <a:cs typeface="+mn-cs"/>
                        </a:rPr>
                        <a:t>table_name</a:t>
                      </a:r>
                      <a:r>
                        <a:rPr lang="en-IN" sz="1800" b="0" i="0" kern="1200" dirty="0">
                          <a:solidFill>
                            <a:schemeClr val="tx1"/>
                          </a:solidFill>
                          <a:effectLst/>
                          <a:latin typeface="+mn-lt"/>
                          <a:ea typeface="+mn-ea"/>
                          <a:cs typeface="+mn-cs"/>
                        </a:rPr>
                        <a:t>;</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b="0" i="0" kern="1200" dirty="0">
                          <a:solidFill>
                            <a:schemeClr val="tx1"/>
                          </a:solidFill>
                          <a:effectLst/>
                          <a:latin typeface="+mn-lt"/>
                          <a:ea typeface="+mn-ea"/>
                          <a:cs typeface="+mn-cs"/>
                        </a:rPr>
                        <a:t>DELETE FROM </a:t>
                      </a:r>
                      <a:r>
                        <a:rPr lang="en-US" sz="1800" b="0" i="0" kern="1200" dirty="0" err="1">
                          <a:solidFill>
                            <a:schemeClr val="tx1"/>
                          </a:solidFill>
                          <a:effectLst/>
                          <a:latin typeface="+mn-lt"/>
                          <a:ea typeface="+mn-ea"/>
                          <a:cs typeface="+mn-cs"/>
                        </a:rPr>
                        <a:t>tble_name</a:t>
                      </a:r>
                      <a:r>
                        <a:rPr lang="en-US" sz="1800" b="0" i="0" kern="1200" dirty="0">
                          <a:solidFill>
                            <a:schemeClr val="tx1"/>
                          </a:solidFill>
                          <a:effectLst/>
                          <a:latin typeface="+mn-lt"/>
                          <a:ea typeface="+mn-ea"/>
                          <a:cs typeface="+mn-cs"/>
                        </a:rPr>
                        <a:t> WHERE conditions;</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1800" b="0" i="0" kern="1200" dirty="0">
                          <a:solidFill>
                            <a:schemeClr val="tx1"/>
                          </a:solidFill>
                          <a:effectLst/>
                          <a:latin typeface="+mn-lt"/>
                          <a:ea typeface="+mn-ea"/>
                          <a:cs typeface="+mn-cs"/>
                        </a:rPr>
                        <a:t>TRUNCATE TABLE </a:t>
                      </a:r>
                      <a:r>
                        <a:rPr lang="en-IN" sz="1800" b="0" i="0" kern="1200" dirty="0" err="1">
                          <a:solidFill>
                            <a:schemeClr val="tx1"/>
                          </a:solidFill>
                          <a:effectLst/>
                          <a:latin typeface="+mn-lt"/>
                          <a:ea typeface="+mn-ea"/>
                          <a:cs typeface="+mn-cs"/>
                        </a:rPr>
                        <a:t>table_name</a:t>
                      </a:r>
                      <a:r>
                        <a:rPr lang="en-IN" sz="1800" b="0" i="0" kern="1200" dirty="0">
                          <a:solidFill>
                            <a:schemeClr val="tx1"/>
                          </a:solidFill>
                          <a:effectLst/>
                          <a:latin typeface="+mn-lt"/>
                          <a:ea typeface="+mn-ea"/>
                          <a:cs typeface="+mn-cs"/>
                        </a:rPr>
                        <a:t>;</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13" name="Content Placeholder 5">
            <a:extLst>
              <a:ext uri="{FF2B5EF4-FFF2-40B4-BE49-F238E27FC236}">
                <a16:creationId xmlns:a16="http://schemas.microsoft.com/office/drawing/2014/main" id="{19F40474-7217-9E4E-3374-01C0B2BE91BB}"/>
              </a:ext>
            </a:extLst>
          </p:cNvPr>
          <p:cNvGraphicFramePr>
            <a:graphicFrameLocks/>
          </p:cNvGraphicFramePr>
          <p:nvPr>
            <p:extLst>
              <p:ext uri="{D42A27DB-BD31-4B8C-83A1-F6EECF244321}">
                <p14:modId xmlns:p14="http://schemas.microsoft.com/office/powerpoint/2010/main" val="1650217805"/>
              </p:ext>
            </p:extLst>
          </p:nvPr>
        </p:nvGraphicFramePr>
        <p:xfrm>
          <a:off x="209960" y="3658725"/>
          <a:ext cx="11635363" cy="703737"/>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703737">
                <a:tc>
                  <a:txBody>
                    <a:bodyPr/>
                    <a:lstStyle/>
                    <a:p>
                      <a:pPr algn="l"/>
                      <a:r>
                        <a:rPr lang="en-IN" b="1" dirty="0">
                          <a:solidFill>
                            <a:srgbClr val="0E47A1"/>
                          </a:solidFill>
                          <a:effectLst/>
                          <a:highlight>
                            <a:srgbClr val="FFFFFF"/>
                          </a:highlight>
                          <a:latin typeface="+mn-lt"/>
                        </a:rPr>
                        <a:t>Memory Management</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chemeClr val="tx1"/>
                          </a:solidFill>
                          <a:effectLst/>
                          <a:highlight>
                            <a:srgbClr val="FFFFFF"/>
                          </a:highlight>
                          <a:latin typeface="+mn-lt"/>
                        </a:rPr>
                        <a:t>It completely removes the allocated space for the table from memory</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chemeClr val="tx1"/>
                          </a:solidFill>
                          <a:effectLst/>
                          <a:highlight>
                            <a:srgbClr val="FFFFFF"/>
                          </a:highlight>
                          <a:latin typeface="+mn-lt"/>
                        </a:rPr>
                        <a:t>It doesn’t free the allocated space of the table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chemeClr val="tx1"/>
                          </a:solidFill>
                          <a:effectLst/>
                          <a:highlight>
                            <a:srgbClr val="FFFFFF"/>
                          </a:highlight>
                          <a:latin typeface="+mn-lt"/>
                        </a:rPr>
                        <a:t>It doesn’t free the allocated space of the table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14" name="Content Placeholder 5">
            <a:extLst>
              <a:ext uri="{FF2B5EF4-FFF2-40B4-BE49-F238E27FC236}">
                <a16:creationId xmlns:a16="http://schemas.microsoft.com/office/drawing/2014/main" id="{7D860BC9-C120-737B-E2FC-095B58EDB77B}"/>
              </a:ext>
            </a:extLst>
          </p:cNvPr>
          <p:cNvGraphicFramePr>
            <a:graphicFrameLocks/>
          </p:cNvGraphicFramePr>
          <p:nvPr>
            <p:extLst>
              <p:ext uri="{D42A27DB-BD31-4B8C-83A1-F6EECF244321}">
                <p14:modId xmlns:p14="http://schemas.microsoft.com/office/powerpoint/2010/main" val="3529784467"/>
              </p:ext>
            </p:extLst>
          </p:nvPr>
        </p:nvGraphicFramePr>
        <p:xfrm>
          <a:off x="209960" y="4357898"/>
          <a:ext cx="11635363" cy="447514"/>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447514">
                <a:tc>
                  <a:txBody>
                    <a:bodyPr/>
                    <a:lstStyle/>
                    <a:p>
                      <a:pPr algn="l"/>
                      <a:r>
                        <a:rPr lang="en-IN" b="1" dirty="0">
                          <a:solidFill>
                            <a:srgbClr val="0E47A1"/>
                          </a:solidFill>
                          <a:effectLst/>
                          <a:highlight>
                            <a:srgbClr val="FFFFFF"/>
                          </a:highlight>
                          <a:latin typeface="+mn-lt"/>
                        </a:rPr>
                        <a:t>Effect on Table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Removes the entire table structure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Doesn’t affect the table structure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Doesn’t affect the table structure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graphicFrame>
        <p:nvGraphicFramePr>
          <p:cNvPr id="15" name="Content Placeholder 5">
            <a:extLst>
              <a:ext uri="{FF2B5EF4-FFF2-40B4-BE49-F238E27FC236}">
                <a16:creationId xmlns:a16="http://schemas.microsoft.com/office/drawing/2014/main" id="{D7ACC1E6-D126-AB0E-F567-B6F93E202D68}"/>
              </a:ext>
            </a:extLst>
          </p:cNvPr>
          <p:cNvGraphicFramePr>
            <a:graphicFrameLocks/>
          </p:cNvGraphicFramePr>
          <p:nvPr>
            <p:extLst>
              <p:ext uri="{D42A27DB-BD31-4B8C-83A1-F6EECF244321}">
                <p14:modId xmlns:p14="http://schemas.microsoft.com/office/powerpoint/2010/main" val="3038106157"/>
              </p:ext>
            </p:extLst>
          </p:nvPr>
        </p:nvGraphicFramePr>
        <p:xfrm>
          <a:off x="209960" y="4805412"/>
          <a:ext cx="11635363" cy="1197577"/>
        </p:xfrm>
        <a:graphic>
          <a:graphicData uri="http://schemas.openxmlformats.org/drawingml/2006/table">
            <a:tbl>
              <a:tblPr firstRow="1" bandRow="1">
                <a:tableStyleId>{8EC20E35-A176-4012-BC5E-935CFFF8708E}</a:tableStyleId>
              </a:tblPr>
              <a:tblGrid>
                <a:gridCol w="1690557">
                  <a:extLst>
                    <a:ext uri="{9D8B030D-6E8A-4147-A177-3AD203B41FA5}">
                      <a16:colId xmlns:a16="http://schemas.microsoft.com/office/drawing/2014/main" val="958018848"/>
                    </a:ext>
                  </a:extLst>
                </a:gridCol>
                <a:gridCol w="3458561">
                  <a:extLst>
                    <a:ext uri="{9D8B030D-6E8A-4147-A177-3AD203B41FA5}">
                      <a16:colId xmlns:a16="http://schemas.microsoft.com/office/drawing/2014/main" val="3461316769"/>
                    </a:ext>
                  </a:extLst>
                </a:gridCol>
                <a:gridCol w="3217763">
                  <a:extLst>
                    <a:ext uri="{9D8B030D-6E8A-4147-A177-3AD203B41FA5}">
                      <a16:colId xmlns:a16="http://schemas.microsoft.com/office/drawing/2014/main" val="133769863"/>
                    </a:ext>
                  </a:extLst>
                </a:gridCol>
                <a:gridCol w="3268482">
                  <a:extLst>
                    <a:ext uri="{9D8B030D-6E8A-4147-A177-3AD203B41FA5}">
                      <a16:colId xmlns:a16="http://schemas.microsoft.com/office/drawing/2014/main" val="2710451903"/>
                    </a:ext>
                  </a:extLst>
                </a:gridCol>
              </a:tblGrid>
              <a:tr h="1197577">
                <a:tc>
                  <a:txBody>
                    <a:bodyPr/>
                    <a:lstStyle/>
                    <a:p>
                      <a:pPr algn="l"/>
                      <a:r>
                        <a:rPr lang="en-IN" b="1" dirty="0">
                          <a:solidFill>
                            <a:srgbClr val="0E47A1"/>
                          </a:solidFill>
                          <a:effectLst/>
                          <a:highlight>
                            <a:srgbClr val="FFFFFF"/>
                          </a:highlight>
                          <a:latin typeface="+mn-lt"/>
                        </a:rPr>
                        <a:t>Speed and Performance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It is faster than DELETE but slower than TRUNCATE as it firstly deletes the rows and then the table from the database</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It is slower than the DROP and TRUNCATE commands as it deletes one row at a time based on the specified conditions</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b="0" dirty="0">
                          <a:solidFill>
                            <a:srgbClr val="000000"/>
                          </a:solidFill>
                          <a:effectLst/>
                          <a:highlight>
                            <a:srgbClr val="FFFFFF"/>
                          </a:highlight>
                          <a:latin typeface="+mn-lt"/>
                        </a:rPr>
                        <a:t>It is faster than both the DELETE and DROP commands as it deletes all the records at a time without any condition</a:t>
                      </a:r>
                    </a:p>
                  </a:txBody>
                  <a:tcPr marL="60960" marR="60960" marT="1524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4913785"/>
                  </a:ext>
                </a:extLst>
              </a:tr>
            </a:tbl>
          </a:graphicData>
        </a:graphic>
      </p:graphicFrame>
    </p:spTree>
    <p:extLst>
      <p:ext uri="{BB962C8B-B14F-4D97-AF65-F5344CB8AC3E}">
        <p14:creationId xmlns:p14="http://schemas.microsoft.com/office/powerpoint/2010/main" val="370025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27947F0-BF2A-5830-40F3-6D1674DEDA4E}"/>
              </a:ext>
            </a:extLst>
          </p:cNvPr>
          <p:cNvSpPr/>
          <p:nvPr/>
        </p:nvSpPr>
        <p:spPr>
          <a:xfrm>
            <a:off x="5217459" y="2684929"/>
            <a:ext cx="1541930" cy="1488141"/>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dirty="0"/>
              <a:t>Road Map</a:t>
            </a:r>
          </a:p>
        </p:txBody>
      </p:sp>
      <p:cxnSp>
        <p:nvCxnSpPr>
          <p:cNvPr id="8" name="Straight Arrow Connector 7">
            <a:extLst>
              <a:ext uri="{FF2B5EF4-FFF2-40B4-BE49-F238E27FC236}">
                <a16:creationId xmlns:a16="http://schemas.microsoft.com/office/drawing/2014/main" id="{C3F4A142-2A89-692A-851F-0EC38AE1144A}"/>
              </a:ext>
            </a:extLst>
          </p:cNvPr>
          <p:cNvCxnSpPr>
            <a:stCxn id="4" idx="0"/>
          </p:cNvCxnSpPr>
          <p:nvPr/>
        </p:nvCxnSpPr>
        <p:spPr>
          <a:xfrm flipV="1">
            <a:off x="5988424" y="2017059"/>
            <a:ext cx="0" cy="6678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FEC7F0-FE7B-1815-A5AD-E2EF2CC28E33}"/>
              </a:ext>
            </a:extLst>
          </p:cNvPr>
          <p:cNvCxnSpPr>
            <a:stCxn id="4" idx="7"/>
          </p:cNvCxnSpPr>
          <p:nvPr/>
        </p:nvCxnSpPr>
        <p:spPr>
          <a:xfrm flipV="1">
            <a:off x="6533579" y="2438400"/>
            <a:ext cx="512680" cy="4644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9BC068-8EE9-CF22-320A-4E500A3E9A20}"/>
              </a:ext>
            </a:extLst>
          </p:cNvPr>
          <p:cNvCxnSpPr>
            <a:stCxn id="4" idx="6"/>
          </p:cNvCxnSpPr>
          <p:nvPr/>
        </p:nvCxnSpPr>
        <p:spPr>
          <a:xfrm flipV="1">
            <a:off x="6759389" y="3428999"/>
            <a:ext cx="69924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BC3A18-8559-A7A6-856D-0E920BE695EE}"/>
              </a:ext>
            </a:extLst>
          </p:cNvPr>
          <p:cNvCxnSpPr>
            <a:stCxn id="4" idx="4"/>
          </p:cNvCxnSpPr>
          <p:nvPr/>
        </p:nvCxnSpPr>
        <p:spPr>
          <a:xfrm>
            <a:off x="5988424" y="4173070"/>
            <a:ext cx="0" cy="5961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45EFA8-C683-6F24-1167-15CC259315C8}"/>
              </a:ext>
            </a:extLst>
          </p:cNvPr>
          <p:cNvCxnSpPr>
            <a:stCxn id="4" idx="5"/>
          </p:cNvCxnSpPr>
          <p:nvPr/>
        </p:nvCxnSpPr>
        <p:spPr>
          <a:xfrm>
            <a:off x="6533579" y="3955137"/>
            <a:ext cx="575433" cy="5361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AE71C84-B12A-AB27-4887-60D3D10BE0D9}"/>
              </a:ext>
            </a:extLst>
          </p:cNvPr>
          <p:cNvCxnSpPr>
            <a:stCxn id="4" idx="2"/>
          </p:cNvCxnSpPr>
          <p:nvPr/>
        </p:nvCxnSpPr>
        <p:spPr>
          <a:xfrm flipH="1" flipV="1">
            <a:off x="4446495" y="3428999"/>
            <a:ext cx="77096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EAE49AE-FC48-901E-8679-44FE40B351EC}"/>
              </a:ext>
            </a:extLst>
          </p:cNvPr>
          <p:cNvCxnSpPr>
            <a:stCxn id="4" idx="1"/>
          </p:cNvCxnSpPr>
          <p:nvPr/>
        </p:nvCxnSpPr>
        <p:spPr>
          <a:xfrm flipH="1" flipV="1">
            <a:off x="4894729" y="2366681"/>
            <a:ext cx="548540" cy="5361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A13F7B-79D4-FE3F-6219-D4C497F76632}"/>
              </a:ext>
            </a:extLst>
          </p:cNvPr>
          <p:cNvCxnSpPr>
            <a:stCxn id="4" idx="3"/>
          </p:cNvCxnSpPr>
          <p:nvPr/>
        </p:nvCxnSpPr>
        <p:spPr>
          <a:xfrm flipH="1">
            <a:off x="4930589" y="3955137"/>
            <a:ext cx="512680" cy="4644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FCF0D59-B126-6E25-FAF2-4ACB3C33278B}"/>
              </a:ext>
            </a:extLst>
          </p:cNvPr>
          <p:cNvSpPr/>
          <p:nvPr/>
        </p:nvSpPr>
        <p:spPr>
          <a:xfrm>
            <a:off x="5481918" y="4769222"/>
            <a:ext cx="1013012" cy="1052275"/>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lIns="0" tIns="0" rIns="0" bIns="0" rtlCol="0" anchor="ctr"/>
          <a:lstStyle/>
          <a:p>
            <a:pPr algn="ctr"/>
            <a:r>
              <a:rPr lang="en-IN" sz="1400" dirty="0"/>
              <a:t>Operators</a:t>
            </a:r>
          </a:p>
        </p:txBody>
      </p:sp>
      <p:sp>
        <p:nvSpPr>
          <p:cNvPr id="28" name="Oval 27">
            <a:extLst>
              <a:ext uri="{FF2B5EF4-FFF2-40B4-BE49-F238E27FC236}">
                <a16:creationId xmlns:a16="http://schemas.microsoft.com/office/drawing/2014/main" id="{D23DD1A1-CEFF-E042-1E44-0C3B8A1E77C1}"/>
              </a:ext>
            </a:extLst>
          </p:cNvPr>
          <p:cNvSpPr/>
          <p:nvPr/>
        </p:nvSpPr>
        <p:spPr>
          <a:xfrm>
            <a:off x="6952129" y="1582496"/>
            <a:ext cx="1013012" cy="10522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pPr algn="ctr"/>
            <a:r>
              <a:rPr lang="en-IN" sz="1500" dirty="0"/>
              <a:t>Database Concepts</a:t>
            </a:r>
          </a:p>
        </p:txBody>
      </p:sp>
      <p:sp>
        <p:nvSpPr>
          <p:cNvPr id="30" name="Oval 29">
            <a:extLst>
              <a:ext uri="{FF2B5EF4-FFF2-40B4-BE49-F238E27FC236}">
                <a16:creationId xmlns:a16="http://schemas.microsoft.com/office/drawing/2014/main" id="{A39E79B1-3EFE-55D8-7171-951981885596}"/>
              </a:ext>
            </a:extLst>
          </p:cNvPr>
          <p:cNvSpPr/>
          <p:nvPr/>
        </p:nvSpPr>
        <p:spPr>
          <a:xfrm>
            <a:off x="3996864" y="4187368"/>
            <a:ext cx="1013012" cy="1052275"/>
          </a:xfrm>
          <a:prstGeom prst="ellipse">
            <a:avLst/>
          </a:prstGeom>
          <a:solidFill>
            <a:srgbClr val="EF7DA6"/>
          </a:solidFill>
        </p:spPr>
        <p:style>
          <a:lnRef idx="2">
            <a:schemeClr val="accent3">
              <a:shade val="15000"/>
            </a:schemeClr>
          </a:lnRef>
          <a:fillRef idx="1">
            <a:schemeClr val="accent3"/>
          </a:fillRef>
          <a:effectRef idx="0">
            <a:schemeClr val="accent3"/>
          </a:effectRef>
          <a:fontRef idx="minor">
            <a:schemeClr val="lt1"/>
          </a:fontRef>
        </p:style>
        <p:txBody>
          <a:bodyPr lIns="0" tIns="0" rIns="0" bIns="0" rtlCol="0" anchor="ctr"/>
          <a:lstStyle/>
          <a:p>
            <a:pPr algn="ctr"/>
            <a:r>
              <a:rPr lang="en-IN" sz="1300" dirty="0"/>
              <a:t>Aggregate</a:t>
            </a:r>
          </a:p>
          <a:p>
            <a:pPr algn="ctr"/>
            <a:r>
              <a:rPr lang="en-IN" sz="1400" dirty="0"/>
              <a:t>functions</a:t>
            </a:r>
          </a:p>
        </p:txBody>
      </p:sp>
      <p:sp>
        <p:nvSpPr>
          <p:cNvPr id="32" name="Oval 31">
            <a:extLst>
              <a:ext uri="{FF2B5EF4-FFF2-40B4-BE49-F238E27FC236}">
                <a16:creationId xmlns:a16="http://schemas.microsoft.com/office/drawing/2014/main" id="{C96BCBAA-F252-8DDA-8809-8487442D9C6F}"/>
              </a:ext>
            </a:extLst>
          </p:cNvPr>
          <p:cNvSpPr/>
          <p:nvPr/>
        </p:nvSpPr>
        <p:spPr>
          <a:xfrm>
            <a:off x="7028329" y="4243085"/>
            <a:ext cx="1013012" cy="10522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400" dirty="0"/>
              <a:t>Datatypes</a:t>
            </a:r>
          </a:p>
        </p:txBody>
      </p:sp>
      <p:sp>
        <p:nvSpPr>
          <p:cNvPr id="33" name="Oval 32">
            <a:extLst>
              <a:ext uri="{FF2B5EF4-FFF2-40B4-BE49-F238E27FC236}">
                <a16:creationId xmlns:a16="http://schemas.microsoft.com/office/drawing/2014/main" id="{AA3F0FAB-0620-62F4-6091-857A85103B45}"/>
              </a:ext>
            </a:extLst>
          </p:cNvPr>
          <p:cNvSpPr/>
          <p:nvPr/>
        </p:nvSpPr>
        <p:spPr>
          <a:xfrm>
            <a:off x="7458635" y="2890929"/>
            <a:ext cx="1013012" cy="105227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IN" sz="1200" dirty="0"/>
              <a:t>SQL Commands</a:t>
            </a:r>
          </a:p>
        </p:txBody>
      </p:sp>
      <p:sp>
        <p:nvSpPr>
          <p:cNvPr id="34" name="Oval 33">
            <a:extLst>
              <a:ext uri="{FF2B5EF4-FFF2-40B4-BE49-F238E27FC236}">
                <a16:creationId xmlns:a16="http://schemas.microsoft.com/office/drawing/2014/main" id="{2D4D9E45-EB1A-9756-AFF4-D4D18684B625}"/>
              </a:ext>
            </a:extLst>
          </p:cNvPr>
          <p:cNvSpPr/>
          <p:nvPr/>
        </p:nvSpPr>
        <p:spPr>
          <a:xfrm>
            <a:off x="5481918" y="964784"/>
            <a:ext cx="1013012" cy="1052275"/>
          </a:xfrm>
          <a:prstGeom prst="ellipse">
            <a:avLst/>
          </a:prstGeom>
          <a:solidFill>
            <a:schemeClr val="accent5">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IN" sz="1500" dirty="0"/>
              <a:t>Why DBMS???</a:t>
            </a:r>
          </a:p>
        </p:txBody>
      </p:sp>
      <p:sp>
        <p:nvSpPr>
          <p:cNvPr id="35" name="Oval 34">
            <a:extLst>
              <a:ext uri="{FF2B5EF4-FFF2-40B4-BE49-F238E27FC236}">
                <a16:creationId xmlns:a16="http://schemas.microsoft.com/office/drawing/2014/main" id="{A207D9AB-87CD-C91D-4D3D-E2AA385CF54F}"/>
              </a:ext>
            </a:extLst>
          </p:cNvPr>
          <p:cNvSpPr/>
          <p:nvPr/>
        </p:nvSpPr>
        <p:spPr>
          <a:xfrm>
            <a:off x="3425364" y="2902860"/>
            <a:ext cx="1013012" cy="1052275"/>
          </a:xfrm>
          <a:prstGeom prst="ellipse">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IN" sz="1500" dirty="0"/>
              <a:t>In-built functions</a:t>
            </a:r>
          </a:p>
        </p:txBody>
      </p:sp>
      <p:sp>
        <p:nvSpPr>
          <p:cNvPr id="36" name="Oval 35">
            <a:extLst>
              <a:ext uri="{FF2B5EF4-FFF2-40B4-BE49-F238E27FC236}">
                <a16:creationId xmlns:a16="http://schemas.microsoft.com/office/drawing/2014/main" id="{12127E9C-5629-493A-9949-51162A0C0F79}"/>
              </a:ext>
            </a:extLst>
          </p:cNvPr>
          <p:cNvSpPr/>
          <p:nvPr/>
        </p:nvSpPr>
        <p:spPr>
          <a:xfrm>
            <a:off x="4029635" y="1472991"/>
            <a:ext cx="1013012" cy="1052275"/>
          </a:xfrm>
          <a:prstGeom prst="ellipse">
            <a:avLst/>
          </a:prstGeom>
          <a:solidFill>
            <a:srgbClr val="301B92"/>
          </a:solidFill>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IN" sz="1200" dirty="0"/>
              <a:t>Constraints</a:t>
            </a:r>
            <a:r>
              <a:rPr lang="en-IN" sz="1400" dirty="0"/>
              <a:t> &amp; </a:t>
            </a:r>
          </a:p>
          <a:p>
            <a:pPr algn="ctr"/>
            <a:r>
              <a:rPr lang="en-IN" sz="1400" dirty="0"/>
              <a:t>Keys</a:t>
            </a:r>
          </a:p>
        </p:txBody>
      </p:sp>
    </p:spTree>
    <p:extLst>
      <p:ext uri="{BB962C8B-B14F-4D97-AF65-F5344CB8AC3E}">
        <p14:creationId xmlns:p14="http://schemas.microsoft.com/office/powerpoint/2010/main" val="3378771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5F8FE4D-8D11-990D-5459-F49D7083FCE5}"/>
              </a:ext>
            </a:extLst>
          </p:cNvPr>
          <p:cNvSpPr>
            <a:spLocks noGrp="1"/>
          </p:cNvSpPr>
          <p:nvPr>
            <p:ph type="body" idx="1"/>
          </p:nvPr>
        </p:nvSpPr>
        <p:spPr/>
        <p:txBody>
          <a:bodyPr/>
          <a:lstStyle/>
          <a:p>
            <a:endParaRPr lang="en-IN" dirty="0"/>
          </a:p>
        </p:txBody>
      </p:sp>
      <p:sp>
        <p:nvSpPr>
          <p:cNvPr id="4" name="Title 3">
            <a:extLst>
              <a:ext uri="{FF2B5EF4-FFF2-40B4-BE49-F238E27FC236}">
                <a16:creationId xmlns:a16="http://schemas.microsoft.com/office/drawing/2014/main" id="{57E9AA0E-0C68-898C-0ED3-7EAA4D937F88}"/>
              </a:ext>
            </a:extLst>
          </p:cNvPr>
          <p:cNvSpPr>
            <a:spLocks noGrp="1"/>
          </p:cNvSpPr>
          <p:nvPr>
            <p:ph type="title"/>
          </p:nvPr>
        </p:nvSpPr>
        <p:spPr/>
        <p:txBody>
          <a:bodyPr/>
          <a:lstStyle/>
          <a:p>
            <a:r>
              <a:rPr lang="en-US" dirty="0"/>
              <a:t>SQL Component</a:t>
            </a:r>
            <a:endParaRPr lang="en-IN" dirty="0"/>
          </a:p>
        </p:txBody>
      </p:sp>
    </p:spTree>
    <p:extLst>
      <p:ext uri="{BB962C8B-B14F-4D97-AF65-F5344CB8AC3E}">
        <p14:creationId xmlns:p14="http://schemas.microsoft.com/office/powerpoint/2010/main" val="842415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2596-71BF-DC1A-FA08-8397F47E5C74}"/>
              </a:ext>
            </a:extLst>
          </p:cNvPr>
          <p:cNvSpPr>
            <a:spLocks noGrp="1"/>
          </p:cNvSpPr>
          <p:nvPr>
            <p:ph type="title"/>
          </p:nvPr>
        </p:nvSpPr>
        <p:spPr/>
        <p:txBody>
          <a:bodyPr/>
          <a:lstStyle/>
          <a:p>
            <a:r>
              <a:rPr lang="en-US" dirty="0"/>
              <a:t>SQL Components</a:t>
            </a:r>
            <a:endParaRPr lang="en-IN" dirty="0"/>
          </a:p>
        </p:txBody>
      </p:sp>
      <p:sp>
        <p:nvSpPr>
          <p:cNvPr id="3" name="Content Placeholder 2">
            <a:extLst>
              <a:ext uri="{FF2B5EF4-FFF2-40B4-BE49-F238E27FC236}">
                <a16:creationId xmlns:a16="http://schemas.microsoft.com/office/drawing/2014/main" id="{3104F546-CB6C-2537-C032-97E19B0A8F32}"/>
              </a:ext>
            </a:extLst>
          </p:cNvPr>
          <p:cNvSpPr>
            <a:spLocks noGrp="1"/>
          </p:cNvSpPr>
          <p:nvPr>
            <p:ph idx="1"/>
          </p:nvPr>
        </p:nvSpPr>
        <p:spPr/>
        <p:txBody>
          <a:bodyPr/>
          <a:lstStyle/>
          <a:p>
            <a:endParaRPr lang="en-IN" dirty="0"/>
          </a:p>
        </p:txBody>
      </p:sp>
      <p:graphicFrame>
        <p:nvGraphicFramePr>
          <p:cNvPr id="4" name="Content Placeholder 4">
            <a:extLst>
              <a:ext uri="{FF2B5EF4-FFF2-40B4-BE49-F238E27FC236}">
                <a16:creationId xmlns:a16="http://schemas.microsoft.com/office/drawing/2014/main" id="{6FF6AFA4-0FBA-48DE-4E5B-6EC44E801E9E}"/>
              </a:ext>
            </a:extLst>
          </p:cNvPr>
          <p:cNvGraphicFramePr>
            <a:graphicFrameLocks/>
          </p:cNvGraphicFramePr>
          <p:nvPr>
            <p:extLst>
              <p:ext uri="{D42A27DB-BD31-4B8C-83A1-F6EECF244321}">
                <p14:modId xmlns:p14="http://schemas.microsoft.com/office/powerpoint/2010/main" val="4197527812"/>
              </p:ext>
            </p:extLst>
          </p:nvPr>
        </p:nvGraphicFramePr>
        <p:xfrm>
          <a:off x="1714500" y="991726"/>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857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CE09612-AE23-4325-A16E-C5C04B88BE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EDDDE3D1-1ED3-4C27-A28F-F62BE587708B}"/>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1236185F-17E9-4BEC-9D53-2100D0414C9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E8CB1E7E-0381-4286-92BC-4203084CD88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87EDE0FC-6EE5-477E-886C-0E7A1548A6B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F2C8238F-C381-4A82-A12B-9AFE78C5F4E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E5D1939A-C1F2-4F66-BC1C-F320BA42D660}"/>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C93A6C67-58B7-4340-A6D5-3C95E7649694}"/>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0080A804-71AD-4091-801F-8B68D83F8FA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6CE55D3C-434C-4397-B8AE-B66DC3D02E0F}"/>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2B6EA13D-BE70-4339-B47C-A6A188C77F35}"/>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CECC391D-4628-44D4-A241-0D382961C85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98A37ACF-C39D-4C53-8096-E55B324BE88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1141214C-61E3-40D1-AE20-10D900DD6715}"/>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828ADEA8-F628-4483-BAC5-448B8B30AEC2}"/>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graphicEl>
                                              <a:dgm id="{5CBA1612-E287-4B5D-8EB0-1B98E745CE43}"/>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graphicEl>
                                              <a:dgm id="{08227408-5FA7-4CF4-9C32-6B19ED8BA89B}"/>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graphicEl>
                                              <a:dgm id="{90153FBE-CA84-46A7-83B5-5F517EDA8D54}"/>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graphicEl>
                                              <a:dgm id="{A37596FC-E128-4A62-B64A-3FB3244F2F17}"/>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graphicEl>
                                              <a:dgm id="{755F36E0-8F23-48D6-93BA-354A80591F7D}"/>
                                            </p:graphic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
                                            <p:graphicEl>
                                              <a:dgm id="{236742E2-6702-4032-A5E9-3D719D106FE5}"/>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graphicEl>
                                              <a:dgm id="{46B9E650-561C-47C5-BFE8-068B19797ECE}"/>
                                            </p:graphic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
                                            <p:graphicEl>
                                              <a:dgm id="{15CFD216-C5C8-483D-8AB0-18E4EE2F244F}"/>
                                            </p:graphic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graphicEl>
                                              <a:dgm id="{F26BDCBA-20EB-4437-8FAA-1886D91DB9A0}"/>
                                            </p:graphic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graphicEl>
                                              <a:dgm id="{6F7E4472-1C25-4085-A9BF-E59FC62894E5}"/>
                                            </p:graphic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graphicEl>
                                              <a:dgm id="{5C67CF5E-1904-4F57-A11B-533D4BFBFB29}"/>
                                            </p:graphic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graphicEl>
                                              <a:dgm id="{7BDA5774-420D-45CC-94AB-40749AA9F9EA}"/>
                                            </p:graphic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
                                            <p:graphicEl>
                                              <a:dgm id="{F197D13D-F1DF-4A2E-8802-93767B50B9A3}"/>
                                            </p:graphic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
                                            <p:graphicEl>
                                              <a:dgm id="{F7F44BE7-D5E9-4205-9DE6-643EF29CAD3F}"/>
                                            </p:graphic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graphicEl>
                                              <a:dgm id="{DC4E8862-583F-483B-9E4B-A39BE40B3CF0}"/>
                                            </p:graphic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
                                            <p:graphicEl>
                                              <a:dgm id="{C8F5C56A-6B4E-44DA-BC9F-19D59EE6EE6E}"/>
                                            </p:graphic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
                                            <p:graphicEl>
                                              <a:dgm id="{E347027C-3DA8-4793-8F70-C7D47D279771}"/>
                                            </p:graphic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
                                            <p:graphicEl>
                                              <a:dgm id="{ECD11B18-2525-4359-AA6B-C6EA291C4B9A}"/>
                                            </p:graphic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
                                            <p:graphicEl>
                                              <a:dgm id="{88147C95-17EA-4E0E-8362-8421F9E786C3}"/>
                                            </p:graphic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
                                            <p:graphicEl>
                                              <a:dgm id="{BE3E0C99-1339-4675-B116-ED5F8FE1668B}"/>
                                            </p:graphic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
                                            <p:graphicEl>
                                              <a:dgm id="{EB12FD76-09F2-4121-A563-3A9A4D494306}"/>
                                            </p:graphic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
                                            <p:graphicEl>
                                              <a:dgm id="{19BE5F0F-5A55-476D-AF9E-8778B5271F7C}"/>
                                            </p:graphic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
                                            <p:graphicEl>
                                              <a:dgm id="{9C63E6F1-73FB-4B59-A625-701880687564}"/>
                                            </p:graphicEl>
                                          </p:spTgt>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
                                            <p:graphicEl>
                                              <a:dgm id="{BEBFEC46-06E4-4736-8BF7-6B716FC1C9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b="1" dirty="0"/>
              <a:t>DDL (</a:t>
            </a:r>
            <a:r>
              <a:rPr lang="en-IN" dirty="0">
                <a:solidFill>
                  <a:srgbClr val="0E47A1"/>
                </a:solidFill>
              </a:rPr>
              <a:t>D</a:t>
            </a:r>
            <a:r>
              <a:rPr lang="en-IN" dirty="0"/>
              <a:t>ata </a:t>
            </a:r>
            <a:r>
              <a:rPr lang="en-IN" dirty="0">
                <a:solidFill>
                  <a:srgbClr val="0E47A1"/>
                </a:solidFill>
              </a:rPr>
              <a:t>D</a:t>
            </a:r>
            <a:r>
              <a:rPr lang="en-IN" dirty="0"/>
              <a:t>efinition </a:t>
            </a:r>
            <a:r>
              <a:rPr lang="en-IN" dirty="0">
                <a:solidFill>
                  <a:srgbClr val="0E47A1"/>
                </a:solidFill>
              </a:rPr>
              <a:t>L</a:t>
            </a:r>
            <a:r>
              <a:rPr lang="en-IN" dirty="0"/>
              <a:t>anguage)</a:t>
            </a:r>
          </a:p>
        </p:txBody>
      </p:sp>
      <p:sp>
        <p:nvSpPr>
          <p:cNvPr id="4" name="Content Placeholder 2">
            <a:extLst>
              <a:ext uri="{FF2B5EF4-FFF2-40B4-BE49-F238E27FC236}">
                <a16:creationId xmlns:a16="http://schemas.microsoft.com/office/drawing/2014/main" id="{B171478B-499A-A428-67AD-6FD4F1CA98D4}"/>
              </a:ext>
            </a:extLst>
          </p:cNvPr>
          <p:cNvSpPr>
            <a:spLocks noGrp="1"/>
          </p:cNvSpPr>
          <p:nvPr>
            <p:ph idx="1"/>
          </p:nvPr>
        </p:nvSpPr>
        <p:spPr>
          <a:xfrm>
            <a:off x="131181" y="863444"/>
            <a:ext cx="6334904" cy="5590565"/>
          </a:xfrm>
        </p:spPr>
        <p:txBody>
          <a:bodyPr/>
          <a:lstStyle/>
          <a:p>
            <a:r>
              <a:rPr lang="en-US" dirty="0"/>
              <a:t>DDL is a set of SQL commands used to create, modify, and delete database structures but not data. </a:t>
            </a:r>
            <a:endParaRPr lang="en-IN" dirty="0"/>
          </a:p>
          <a:p>
            <a:pPr algn="just"/>
            <a:r>
              <a:rPr lang="en-IN" dirty="0"/>
              <a:t>Used by DBA and Database designer. </a:t>
            </a:r>
          </a:p>
          <a:p>
            <a:endParaRPr lang="en-IN" dirty="0"/>
          </a:p>
        </p:txBody>
      </p:sp>
      <p:graphicFrame>
        <p:nvGraphicFramePr>
          <p:cNvPr id="5" name="Table 4">
            <a:extLst>
              <a:ext uri="{FF2B5EF4-FFF2-40B4-BE49-F238E27FC236}">
                <a16:creationId xmlns:a16="http://schemas.microsoft.com/office/drawing/2014/main" id="{9CE9EF8E-061F-A971-F3D4-0D02DD0E95FF}"/>
              </a:ext>
            </a:extLst>
          </p:cNvPr>
          <p:cNvGraphicFramePr>
            <a:graphicFrameLocks noGrp="1"/>
          </p:cNvGraphicFramePr>
          <p:nvPr>
            <p:extLst>
              <p:ext uri="{D42A27DB-BD31-4B8C-83A1-F6EECF244321}">
                <p14:modId xmlns:p14="http://schemas.microsoft.com/office/powerpoint/2010/main" val="934328273"/>
              </p:ext>
            </p:extLst>
          </p:nvPr>
        </p:nvGraphicFramePr>
        <p:xfrm>
          <a:off x="264459" y="2755297"/>
          <a:ext cx="6199348" cy="365760"/>
        </p:xfrm>
        <a:graphic>
          <a:graphicData uri="http://schemas.openxmlformats.org/drawingml/2006/table">
            <a:tbl>
              <a:tblPr firstRow="1" bandRow="1">
                <a:tableStyleId>{073A0DAA-6AF3-43AB-8588-CEC1D06C72B9}</a:tableStyleId>
              </a:tblPr>
              <a:tblGrid>
                <a:gridCol w="1394853">
                  <a:extLst>
                    <a:ext uri="{9D8B030D-6E8A-4147-A177-3AD203B41FA5}">
                      <a16:colId xmlns:a16="http://schemas.microsoft.com/office/drawing/2014/main" val="20000"/>
                    </a:ext>
                  </a:extLst>
                </a:gridCol>
                <a:gridCol w="4804495">
                  <a:extLst>
                    <a:ext uri="{9D8B030D-6E8A-4147-A177-3AD203B41FA5}">
                      <a16:colId xmlns:a16="http://schemas.microsoft.com/office/drawing/2014/main" val="20001"/>
                    </a:ext>
                  </a:extLst>
                </a:gridCol>
              </a:tblGrid>
              <a:tr h="274320">
                <a:tc>
                  <a:txBody>
                    <a:bodyPr/>
                    <a:lstStyle/>
                    <a:p>
                      <a:r>
                        <a:rPr lang="en-US" dirty="0">
                          <a:solidFill>
                            <a:sysClr val="windowText" lastClr="000000"/>
                          </a:solidFill>
                        </a:rPr>
                        <a:t>CREATE</a:t>
                      </a:r>
                    </a:p>
                  </a:txBody>
                  <a:tcPr>
                    <a:solidFill>
                      <a:schemeClr val="bg1">
                        <a:lumMod val="85000"/>
                      </a:schemeClr>
                    </a:solidFill>
                  </a:tcPr>
                </a:tc>
                <a:tc>
                  <a:txBody>
                    <a:bodyPr/>
                    <a:lstStyle/>
                    <a:p>
                      <a:r>
                        <a:rPr lang="en-US" dirty="0">
                          <a:solidFill>
                            <a:sysClr val="windowText" lastClr="000000"/>
                          </a:solidFill>
                        </a:rPr>
                        <a:t>To create tables</a:t>
                      </a:r>
                      <a:r>
                        <a:rPr lang="en-US" baseline="0" dirty="0">
                          <a:solidFill>
                            <a:sysClr val="windowText" lastClr="000000"/>
                          </a:solidFill>
                        </a:rPr>
                        <a:t> in database</a:t>
                      </a:r>
                      <a:endParaRPr lang="en-US" dirty="0">
                        <a:solidFill>
                          <a:sysClr val="windowText" lastClr="000000"/>
                        </a:solidFill>
                      </a:endParaRP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DF6762CF-CECD-D78C-8F39-F68AFF261536}"/>
              </a:ext>
            </a:extLst>
          </p:cNvPr>
          <p:cNvGraphicFramePr>
            <a:graphicFrameLocks noGrp="1"/>
          </p:cNvGraphicFramePr>
          <p:nvPr>
            <p:extLst>
              <p:ext uri="{D42A27DB-BD31-4B8C-83A1-F6EECF244321}">
                <p14:modId xmlns:p14="http://schemas.microsoft.com/office/powerpoint/2010/main" val="1768914915"/>
              </p:ext>
            </p:extLst>
          </p:nvPr>
        </p:nvGraphicFramePr>
        <p:xfrm>
          <a:off x="264459" y="3212497"/>
          <a:ext cx="6201624" cy="640080"/>
        </p:xfrm>
        <a:graphic>
          <a:graphicData uri="http://schemas.openxmlformats.org/drawingml/2006/table">
            <a:tbl>
              <a:tblPr firstRow="1" bandRow="1">
                <a:tableStyleId>{073A0DAA-6AF3-43AB-8588-CEC1D06C72B9}</a:tableStyleId>
              </a:tblPr>
              <a:tblGrid>
                <a:gridCol w="1395365">
                  <a:extLst>
                    <a:ext uri="{9D8B030D-6E8A-4147-A177-3AD203B41FA5}">
                      <a16:colId xmlns:a16="http://schemas.microsoft.com/office/drawing/2014/main" val="20000"/>
                    </a:ext>
                  </a:extLst>
                </a:gridCol>
                <a:gridCol w="4806259">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ALTER</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alter the schema or logical structure of the database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9D9385AC-C720-77BB-B742-2903642B511F}"/>
              </a:ext>
            </a:extLst>
          </p:cNvPr>
          <p:cNvGraphicFramePr>
            <a:graphicFrameLocks noGrp="1"/>
          </p:cNvGraphicFramePr>
          <p:nvPr>
            <p:extLst>
              <p:ext uri="{D42A27DB-BD31-4B8C-83A1-F6EECF244321}">
                <p14:modId xmlns:p14="http://schemas.microsoft.com/office/powerpoint/2010/main" val="3288190710"/>
              </p:ext>
            </p:extLst>
          </p:nvPr>
        </p:nvGraphicFramePr>
        <p:xfrm>
          <a:off x="264459" y="3927214"/>
          <a:ext cx="6201624" cy="370840"/>
        </p:xfrm>
        <a:graphic>
          <a:graphicData uri="http://schemas.openxmlformats.org/drawingml/2006/table">
            <a:tbl>
              <a:tblPr firstRow="1" bandRow="1">
                <a:tableStyleId>{073A0DAA-6AF3-43AB-8588-CEC1D06C72B9}</a:tableStyleId>
              </a:tblPr>
              <a:tblGrid>
                <a:gridCol w="1395365">
                  <a:extLst>
                    <a:ext uri="{9D8B030D-6E8A-4147-A177-3AD203B41FA5}">
                      <a16:colId xmlns:a16="http://schemas.microsoft.com/office/drawing/2014/main" val="20000"/>
                    </a:ext>
                  </a:extLst>
                </a:gridCol>
                <a:gridCol w="4806259">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DROP</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delete the tables from the database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6CCED524-8817-8A53-DDDE-74D6BD8DCE17}"/>
              </a:ext>
            </a:extLst>
          </p:cNvPr>
          <p:cNvGraphicFramePr>
            <a:graphicFrameLocks noGrp="1"/>
          </p:cNvGraphicFramePr>
          <p:nvPr>
            <p:extLst>
              <p:ext uri="{D42A27DB-BD31-4B8C-83A1-F6EECF244321}">
                <p14:modId xmlns:p14="http://schemas.microsoft.com/office/powerpoint/2010/main" val="3932402415"/>
              </p:ext>
            </p:extLst>
          </p:nvPr>
        </p:nvGraphicFramePr>
        <p:xfrm>
          <a:off x="264459" y="4384414"/>
          <a:ext cx="6201624" cy="370840"/>
        </p:xfrm>
        <a:graphic>
          <a:graphicData uri="http://schemas.openxmlformats.org/drawingml/2006/table">
            <a:tbl>
              <a:tblPr firstRow="1" bandRow="1">
                <a:tableStyleId>{073A0DAA-6AF3-43AB-8588-CEC1D06C72B9}</a:tableStyleId>
              </a:tblPr>
              <a:tblGrid>
                <a:gridCol w="1395365">
                  <a:extLst>
                    <a:ext uri="{9D8B030D-6E8A-4147-A177-3AD203B41FA5}">
                      <a16:colId xmlns:a16="http://schemas.microsoft.com/office/drawing/2014/main" val="20000"/>
                    </a:ext>
                  </a:extLst>
                </a:gridCol>
                <a:gridCol w="4806259">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TRUNCATE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remove all the records from the table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70CCD4C6-5659-D1AB-FCBC-1AF34F2E0439}"/>
              </a:ext>
            </a:extLst>
          </p:cNvPr>
          <p:cNvGraphicFramePr>
            <a:graphicFrameLocks noGrp="1"/>
          </p:cNvGraphicFramePr>
          <p:nvPr>
            <p:extLst>
              <p:ext uri="{D42A27DB-BD31-4B8C-83A1-F6EECF244321}">
                <p14:modId xmlns:p14="http://schemas.microsoft.com/office/powerpoint/2010/main" val="3812183225"/>
              </p:ext>
            </p:extLst>
          </p:nvPr>
        </p:nvGraphicFramePr>
        <p:xfrm>
          <a:off x="264459" y="4841614"/>
          <a:ext cx="6201624" cy="370840"/>
        </p:xfrm>
        <a:graphic>
          <a:graphicData uri="http://schemas.openxmlformats.org/drawingml/2006/table">
            <a:tbl>
              <a:tblPr firstRow="1" bandRow="1">
                <a:tableStyleId>{073A0DAA-6AF3-43AB-8588-CEC1D06C72B9}</a:tableStyleId>
              </a:tblPr>
              <a:tblGrid>
                <a:gridCol w="1395365">
                  <a:extLst>
                    <a:ext uri="{9D8B030D-6E8A-4147-A177-3AD203B41FA5}">
                      <a16:colId xmlns:a16="http://schemas.microsoft.com/office/drawing/2014/main" val="20000"/>
                    </a:ext>
                  </a:extLst>
                </a:gridCol>
                <a:gridCol w="4806259">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RENAME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rename the column and table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pic>
        <p:nvPicPr>
          <p:cNvPr id="11" name="Picture 10">
            <a:extLst>
              <a:ext uri="{FF2B5EF4-FFF2-40B4-BE49-F238E27FC236}">
                <a16:creationId xmlns:a16="http://schemas.microsoft.com/office/drawing/2014/main" id="{0985CE55-0E57-476E-455B-2790E6F3E152}"/>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13" name="Straight Connector 12">
            <a:extLst>
              <a:ext uri="{FF2B5EF4-FFF2-40B4-BE49-F238E27FC236}">
                <a16:creationId xmlns:a16="http://schemas.microsoft.com/office/drawing/2014/main" id="{BAEE8732-2163-D25D-3F5F-A971EFD1EF4D}"/>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660C52-65DD-B6DF-C482-8EB71B279F51}"/>
              </a:ext>
            </a:extLst>
          </p:cNvPr>
          <p:cNvSpPr/>
          <p:nvPr/>
        </p:nvSpPr>
        <p:spPr>
          <a:xfrm>
            <a:off x="6724890" y="1574155"/>
            <a:ext cx="1076445" cy="3055717"/>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FD5F9A1-92E6-1C0F-2F06-21071F885F5D}"/>
              </a:ext>
            </a:extLst>
          </p:cNvPr>
          <p:cNvSpPr/>
          <p:nvPr/>
        </p:nvSpPr>
        <p:spPr>
          <a:xfrm>
            <a:off x="6921659" y="2199189"/>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719A6935-9208-636A-BEB1-98DDC981C85D}"/>
              </a:ext>
            </a:extLst>
          </p:cNvPr>
          <p:cNvSpPr/>
          <p:nvPr/>
        </p:nvSpPr>
        <p:spPr>
          <a:xfrm>
            <a:off x="6921659" y="2681219"/>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52798D8-177D-2F62-4E87-4345DCC4138B}"/>
              </a:ext>
            </a:extLst>
          </p:cNvPr>
          <p:cNvSpPr/>
          <p:nvPr/>
        </p:nvSpPr>
        <p:spPr>
          <a:xfrm>
            <a:off x="6921659" y="3155071"/>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94A90578-8E06-22D0-4115-834806BECABC}"/>
              </a:ext>
            </a:extLst>
          </p:cNvPr>
          <p:cNvSpPr/>
          <p:nvPr/>
        </p:nvSpPr>
        <p:spPr>
          <a:xfrm>
            <a:off x="6921659" y="3618059"/>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57CFE3D-2105-DCB2-BDC7-F25811432819}"/>
              </a:ext>
            </a:extLst>
          </p:cNvPr>
          <p:cNvSpPr/>
          <p:nvPr/>
        </p:nvSpPr>
        <p:spPr>
          <a:xfrm>
            <a:off x="6921658" y="4086836"/>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4007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par>
                                <p:cTn id="55" presetID="1" presetClass="exit"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par>
                                <p:cTn id="67" presetID="1" presetClass="exit"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left)">
                                      <p:cBhvr>
                                        <p:cTn id="7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16" grpId="1" animBg="1"/>
      <p:bldP spid="17" grpId="0" animBg="1"/>
      <p:bldP spid="17" grpId="1" animBg="1"/>
      <p:bldP spid="18" grpId="0" animBg="1"/>
      <p:bldP spid="18" grpId="1" animBg="1"/>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b="1" dirty="0"/>
              <a:t>DML (</a:t>
            </a:r>
            <a:r>
              <a:rPr lang="en-IN" dirty="0">
                <a:solidFill>
                  <a:srgbClr val="0E47A1"/>
                </a:solidFill>
              </a:rPr>
              <a:t>D</a:t>
            </a:r>
            <a:r>
              <a:rPr lang="en-IN" dirty="0"/>
              <a:t>ata </a:t>
            </a:r>
            <a:r>
              <a:rPr lang="en-IN" dirty="0">
                <a:solidFill>
                  <a:srgbClr val="0E47A1"/>
                </a:solidFill>
              </a:rPr>
              <a:t>M</a:t>
            </a:r>
            <a:r>
              <a:rPr lang="en-IN" dirty="0"/>
              <a:t>anipulation </a:t>
            </a:r>
            <a:r>
              <a:rPr lang="en-IN" dirty="0">
                <a:solidFill>
                  <a:srgbClr val="0E47A1"/>
                </a:solidFill>
              </a:rPr>
              <a:t>L</a:t>
            </a:r>
            <a:r>
              <a:rPr lang="en-IN" dirty="0"/>
              <a:t>anguage)</a:t>
            </a:r>
          </a:p>
        </p:txBody>
      </p:sp>
      <p:sp>
        <p:nvSpPr>
          <p:cNvPr id="3" name="Content Placeholder 2">
            <a:extLst>
              <a:ext uri="{FF2B5EF4-FFF2-40B4-BE49-F238E27FC236}">
                <a16:creationId xmlns:a16="http://schemas.microsoft.com/office/drawing/2014/main" id="{B4B14890-8936-A8FB-4234-75DDB19EEE5C}"/>
              </a:ext>
            </a:extLst>
          </p:cNvPr>
          <p:cNvSpPr>
            <a:spLocks noGrp="1"/>
          </p:cNvSpPr>
          <p:nvPr>
            <p:ph idx="1"/>
          </p:nvPr>
        </p:nvSpPr>
        <p:spPr>
          <a:xfrm>
            <a:off x="131181" y="863444"/>
            <a:ext cx="6334904" cy="5590565"/>
          </a:xfrm>
        </p:spPr>
        <p:txBody>
          <a:bodyPr/>
          <a:lstStyle/>
          <a:p>
            <a:pPr algn="just"/>
            <a:r>
              <a:rPr lang="en-IN" dirty="0"/>
              <a:t>A set of SQL commands to change the data of the table.</a:t>
            </a:r>
          </a:p>
          <a:p>
            <a:pPr algn="just"/>
            <a:r>
              <a:rPr lang="en-IN" dirty="0"/>
              <a:t>Used by general users who are accessing database by pre-developed application.</a:t>
            </a:r>
          </a:p>
          <a:p>
            <a:endParaRPr lang="en-IN" dirty="0"/>
          </a:p>
        </p:txBody>
      </p:sp>
      <p:pic>
        <p:nvPicPr>
          <p:cNvPr id="4" name="Picture 3">
            <a:extLst>
              <a:ext uri="{FF2B5EF4-FFF2-40B4-BE49-F238E27FC236}">
                <a16:creationId xmlns:a16="http://schemas.microsoft.com/office/drawing/2014/main" id="{B0906D2D-D1E9-7D7B-7253-7E2C7221A64B}"/>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5" name="Straight Connector 4">
            <a:extLst>
              <a:ext uri="{FF2B5EF4-FFF2-40B4-BE49-F238E27FC236}">
                <a16:creationId xmlns:a16="http://schemas.microsoft.com/office/drawing/2014/main" id="{5D472D5A-DB89-6116-343F-ABA122E40CA1}"/>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A46A552-DDE1-7766-56E8-63C8FF21FFBD}"/>
              </a:ext>
            </a:extLst>
          </p:cNvPr>
          <p:cNvSpPr/>
          <p:nvPr/>
        </p:nvSpPr>
        <p:spPr>
          <a:xfrm>
            <a:off x="7743464" y="1574154"/>
            <a:ext cx="1192191" cy="2164469"/>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6">
            <a:extLst>
              <a:ext uri="{FF2B5EF4-FFF2-40B4-BE49-F238E27FC236}">
                <a16:creationId xmlns:a16="http://schemas.microsoft.com/office/drawing/2014/main" id="{1FE2F181-B381-34AF-5A1F-8E2F00D984E2}"/>
              </a:ext>
            </a:extLst>
          </p:cNvPr>
          <p:cNvGraphicFramePr>
            <a:graphicFrameLocks noGrp="1"/>
          </p:cNvGraphicFramePr>
          <p:nvPr>
            <p:extLst>
              <p:ext uri="{D42A27DB-BD31-4B8C-83A1-F6EECF244321}">
                <p14:modId xmlns:p14="http://schemas.microsoft.com/office/powerpoint/2010/main" val="42580513"/>
              </p:ext>
            </p:extLst>
          </p:nvPr>
        </p:nvGraphicFramePr>
        <p:xfrm>
          <a:off x="307212" y="2802943"/>
          <a:ext cx="6047290" cy="370840"/>
        </p:xfrm>
        <a:graphic>
          <a:graphicData uri="http://schemas.openxmlformats.org/drawingml/2006/table">
            <a:tbl>
              <a:tblPr firstRow="1" bandRow="1">
                <a:tableStyleId>{073A0DAA-6AF3-43AB-8588-CEC1D06C72B9}</a:tableStyleId>
              </a:tblPr>
              <a:tblGrid>
                <a:gridCol w="1360640">
                  <a:extLst>
                    <a:ext uri="{9D8B030D-6E8A-4147-A177-3AD203B41FA5}">
                      <a16:colId xmlns:a16="http://schemas.microsoft.com/office/drawing/2014/main" val="20000"/>
                    </a:ext>
                  </a:extLst>
                </a:gridCol>
                <a:gridCol w="4686650">
                  <a:extLst>
                    <a:ext uri="{9D8B030D-6E8A-4147-A177-3AD203B41FA5}">
                      <a16:colId xmlns:a16="http://schemas.microsoft.com/office/drawing/2014/main" val="20001"/>
                    </a:ext>
                  </a:extLst>
                </a:gridCol>
              </a:tblGrid>
              <a:tr h="370840">
                <a:tc>
                  <a:txBody>
                    <a:bodyPr/>
                    <a:lstStyle/>
                    <a:p>
                      <a:r>
                        <a:rPr lang="en-US" dirty="0">
                          <a:solidFill>
                            <a:sysClr val="windowText" lastClr="000000"/>
                          </a:solidFill>
                        </a:rPr>
                        <a:t>INSERT</a:t>
                      </a:r>
                    </a:p>
                  </a:txBody>
                  <a:tcPr>
                    <a:solidFill>
                      <a:schemeClr val="bg1">
                        <a:lumMod val="85000"/>
                      </a:schemeClr>
                    </a:solidFill>
                  </a:tcPr>
                </a:tc>
                <a:tc>
                  <a:txBody>
                    <a:bodyPr/>
                    <a:lstStyle/>
                    <a:p>
                      <a:r>
                        <a:rPr lang="en-US" dirty="0">
                          <a:solidFill>
                            <a:sysClr val="windowText" lastClr="000000"/>
                          </a:solidFill>
                        </a:rPr>
                        <a:t>To</a:t>
                      </a:r>
                      <a:r>
                        <a:rPr lang="en-US" baseline="0" dirty="0">
                          <a:solidFill>
                            <a:sysClr val="windowText" lastClr="000000"/>
                          </a:solidFill>
                        </a:rPr>
                        <a:t> insert data in to table</a:t>
                      </a:r>
                      <a:endParaRPr lang="en-US" dirty="0">
                        <a:solidFill>
                          <a:sysClr val="windowText" lastClr="000000"/>
                        </a:solidFill>
                      </a:endParaRP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BBF07989-2420-F28D-4186-EB71B01CBABC}"/>
              </a:ext>
            </a:extLst>
          </p:cNvPr>
          <p:cNvGraphicFramePr>
            <a:graphicFrameLocks noGrp="1"/>
          </p:cNvGraphicFramePr>
          <p:nvPr>
            <p:extLst>
              <p:ext uri="{D42A27DB-BD31-4B8C-83A1-F6EECF244321}">
                <p14:modId xmlns:p14="http://schemas.microsoft.com/office/powerpoint/2010/main" val="755068565"/>
              </p:ext>
            </p:extLst>
          </p:nvPr>
        </p:nvGraphicFramePr>
        <p:xfrm>
          <a:off x="307212" y="3260143"/>
          <a:ext cx="6047290" cy="370840"/>
        </p:xfrm>
        <a:graphic>
          <a:graphicData uri="http://schemas.openxmlformats.org/drawingml/2006/table">
            <a:tbl>
              <a:tblPr firstRow="1" bandRow="1">
                <a:tableStyleId>{073A0DAA-6AF3-43AB-8588-CEC1D06C72B9}</a:tableStyleId>
              </a:tblPr>
              <a:tblGrid>
                <a:gridCol w="1360640">
                  <a:extLst>
                    <a:ext uri="{9D8B030D-6E8A-4147-A177-3AD203B41FA5}">
                      <a16:colId xmlns:a16="http://schemas.microsoft.com/office/drawing/2014/main" val="20000"/>
                    </a:ext>
                  </a:extLst>
                </a:gridCol>
                <a:gridCol w="4686650">
                  <a:extLst>
                    <a:ext uri="{9D8B030D-6E8A-4147-A177-3AD203B41FA5}">
                      <a16:colId xmlns:a16="http://schemas.microsoft.com/office/drawing/2014/main" val="20001"/>
                    </a:ext>
                  </a:extLst>
                </a:gridCol>
              </a:tblGrid>
              <a:tr h="370840">
                <a:tc>
                  <a:txBody>
                    <a:bodyPr/>
                    <a:lstStyle/>
                    <a:p>
                      <a:r>
                        <a:rPr lang="en-US" sz="1800" b="1" kern="1200" dirty="0">
                          <a:solidFill>
                            <a:sysClr val="windowText" lastClr="000000"/>
                          </a:solidFill>
                          <a:latin typeface="+mn-lt"/>
                          <a:ea typeface="+mn-ea"/>
                          <a:cs typeface="+mn-cs"/>
                        </a:rPr>
                        <a:t>UPDATE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modify existing data in a table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CB912092-9BDB-39CA-6A3F-93E14448FD9A}"/>
              </a:ext>
            </a:extLst>
          </p:cNvPr>
          <p:cNvGraphicFramePr>
            <a:graphicFrameLocks noGrp="1"/>
          </p:cNvGraphicFramePr>
          <p:nvPr>
            <p:extLst>
              <p:ext uri="{D42A27DB-BD31-4B8C-83A1-F6EECF244321}">
                <p14:modId xmlns:p14="http://schemas.microsoft.com/office/powerpoint/2010/main" val="3125704685"/>
              </p:ext>
            </p:extLst>
          </p:nvPr>
        </p:nvGraphicFramePr>
        <p:xfrm>
          <a:off x="307212" y="3717343"/>
          <a:ext cx="6047290" cy="370840"/>
        </p:xfrm>
        <a:graphic>
          <a:graphicData uri="http://schemas.openxmlformats.org/drawingml/2006/table">
            <a:tbl>
              <a:tblPr firstRow="1" bandRow="1">
                <a:tableStyleId>{073A0DAA-6AF3-43AB-8588-CEC1D06C72B9}</a:tableStyleId>
              </a:tblPr>
              <a:tblGrid>
                <a:gridCol w="1360640">
                  <a:extLst>
                    <a:ext uri="{9D8B030D-6E8A-4147-A177-3AD203B41FA5}">
                      <a16:colId xmlns:a16="http://schemas.microsoft.com/office/drawing/2014/main" val="20000"/>
                    </a:ext>
                  </a:extLst>
                </a:gridCol>
                <a:gridCol w="4686650">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DELETE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delete records from the table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sp>
        <p:nvSpPr>
          <p:cNvPr id="10" name="Rectangle 9">
            <a:extLst>
              <a:ext uri="{FF2B5EF4-FFF2-40B4-BE49-F238E27FC236}">
                <a16:creationId xmlns:a16="http://schemas.microsoft.com/office/drawing/2014/main" id="{7ED295E4-29EC-C714-A0A2-09F424F60170}"/>
              </a:ext>
            </a:extLst>
          </p:cNvPr>
          <p:cNvSpPr/>
          <p:nvPr/>
        </p:nvSpPr>
        <p:spPr>
          <a:xfrm>
            <a:off x="7986533" y="2216550"/>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02E67689-7AB3-92D8-A950-0F94941AF26F}"/>
              </a:ext>
            </a:extLst>
          </p:cNvPr>
          <p:cNvSpPr/>
          <p:nvPr/>
        </p:nvSpPr>
        <p:spPr>
          <a:xfrm>
            <a:off x="7986533" y="2679538"/>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D913036-3EAA-AFF8-32DB-BADAA08C6B79}"/>
              </a:ext>
            </a:extLst>
          </p:cNvPr>
          <p:cNvSpPr/>
          <p:nvPr/>
        </p:nvSpPr>
        <p:spPr>
          <a:xfrm>
            <a:off x="7986533" y="3158803"/>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46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11" grpId="0" animBg="1"/>
      <p:bldP spid="11" grpId="1"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b="1" dirty="0"/>
              <a:t>DQL (</a:t>
            </a:r>
            <a:r>
              <a:rPr lang="en-IN" dirty="0">
                <a:solidFill>
                  <a:srgbClr val="0E47A1"/>
                </a:solidFill>
              </a:rPr>
              <a:t>D</a:t>
            </a:r>
            <a:r>
              <a:rPr lang="en-IN" dirty="0"/>
              <a:t>ata </a:t>
            </a:r>
            <a:r>
              <a:rPr lang="en-IN" dirty="0">
                <a:solidFill>
                  <a:srgbClr val="0E47A1"/>
                </a:solidFill>
              </a:rPr>
              <a:t>Q</a:t>
            </a:r>
            <a:r>
              <a:rPr lang="en-IN" dirty="0"/>
              <a:t>uery </a:t>
            </a:r>
            <a:r>
              <a:rPr lang="en-IN" dirty="0">
                <a:solidFill>
                  <a:srgbClr val="0E47A1"/>
                </a:solidFill>
              </a:rPr>
              <a:t>L</a:t>
            </a:r>
            <a:r>
              <a:rPr lang="en-IN" dirty="0"/>
              <a:t>anguage)</a:t>
            </a:r>
          </a:p>
        </p:txBody>
      </p:sp>
      <p:sp>
        <p:nvSpPr>
          <p:cNvPr id="3" name="Content Placeholder 2">
            <a:extLst>
              <a:ext uri="{FF2B5EF4-FFF2-40B4-BE49-F238E27FC236}">
                <a16:creationId xmlns:a16="http://schemas.microsoft.com/office/drawing/2014/main" id="{CBE7E44C-4DA6-9799-F7FC-260C86BDA04C}"/>
              </a:ext>
            </a:extLst>
          </p:cNvPr>
          <p:cNvSpPr>
            <a:spLocks noGrp="1"/>
          </p:cNvSpPr>
          <p:nvPr>
            <p:ph idx="1"/>
          </p:nvPr>
        </p:nvSpPr>
        <p:spPr>
          <a:xfrm>
            <a:off x="131181" y="863444"/>
            <a:ext cx="6334904" cy="5590565"/>
          </a:xfrm>
        </p:spPr>
        <p:txBody>
          <a:bodyPr/>
          <a:lstStyle/>
          <a:p>
            <a:r>
              <a:rPr lang="en-IN" dirty="0"/>
              <a:t>Allows data retrieval from the database.</a:t>
            </a:r>
          </a:p>
          <a:p>
            <a:endParaRPr lang="en-IN" dirty="0"/>
          </a:p>
        </p:txBody>
      </p:sp>
      <p:pic>
        <p:nvPicPr>
          <p:cNvPr id="4" name="Picture 3">
            <a:extLst>
              <a:ext uri="{FF2B5EF4-FFF2-40B4-BE49-F238E27FC236}">
                <a16:creationId xmlns:a16="http://schemas.microsoft.com/office/drawing/2014/main" id="{34701986-CC3F-675A-514D-4F37B0976FC1}"/>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5" name="Straight Connector 4">
            <a:extLst>
              <a:ext uri="{FF2B5EF4-FFF2-40B4-BE49-F238E27FC236}">
                <a16:creationId xmlns:a16="http://schemas.microsoft.com/office/drawing/2014/main" id="{D9498898-DE4C-4762-0549-E70EBEC3EC99}"/>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A1DC234-5530-D1C3-FBEC-4984D6243108}"/>
              </a:ext>
            </a:extLst>
          </p:cNvPr>
          <p:cNvSpPr/>
          <p:nvPr/>
        </p:nvSpPr>
        <p:spPr>
          <a:xfrm>
            <a:off x="8900932" y="1574155"/>
            <a:ext cx="1076450" cy="1342666"/>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6">
            <a:extLst>
              <a:ext uri="{FF2B5EF4-FFF2-40B4-BE49-F238E27FC236}">
                <a16:creationId xmlns:a16="http://schemas.microsoft.com/office/drawing/2014/main" id="{E883D9B9-8E6D-1058-7000-A7D828707F8B}"/>
              </a:ext>
            </a:extLst>
          </p:cNvPr>
          <p:cNvGraphicFramePr>
            <a:graphicFrameLocks noGrp="1"/>
          </p:cNvGraphicFramePr>
          <p:nvPr>
            <p:extLst>
              <p:ext uri="{D42A27DB-BD31-4B8C-83A1-F6EECF244321}">
                <p14:modId xmlns:p14="http://schemas.microsoft.com/office/powerpoint/2010/main" val="1068769342"/>
              </p:ext>
            </p:extLst>
          </p:nvPr>
        </p:nvGraphicFramePr>
        <p:xfrm>
          <a:off x="279665" y="1597302"/>
          <a:ext cx="5959089" cy="370840"/>
        </p:xfrm>
        <a:graphic>
          <a:graphicData uri="http://schemas.openxmlformats.org/drawingml/2006/table">
            <a:tbl>
              <a:tblPr firstRow="1" bandRow="1">
                <a:tableStyleId>{073A0DAA-6AF3-43AB-8588-CEC1D06C72B9}</a:tableStyleId>
              </a:tblPr>
              <a:tblGrid>
                <a:gridCol w="1340795">
                  <a:extLst>
                    <a:ext uri="{9D8B030D-6E8A-4147-A177-3AD203B41FA5}">
                      <a16:colId xmlns:a16="http://schemas.microsoft.com/office/drawing/2014/main" val="20000"/>
                    </a:ext>
                  </a:extLst>
                </a:gridCol>
                <a:gridCol w="4618294">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SELECT</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Allows data retrieval in different ways </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sp>
        <p:nvSpPr>
          <p:cNvPr id="8" name="Rectangle 7">
            <a:extLst>
              <a:ext uri="{FF2B5EF4-FFF2-40B4-BE49-F238E27FC236}">
                <a16:creationId xmlns:a16="http://schemas.microsoft.com/office/drawing/2014/main" id="{5DCDB13A-E3E6-4EAE-5645-599F8FB705FF}"/>
              </a:ext>
            </a:extLst>
          </p:cNvPr>
          <p:cNvSpPr/>
          <p:nvPr/>
        </p:nvSpPr>
        <p:spPr>
          <a:xfrm>
            <a:off x="9132430" y="2222338"/>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418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dirty="0"/>
              <a:t>DCL (</a:t>
            </a:r>
            <a:r>
              <a:rPr lang="en-IN" dirty="0">
                <a:solidFill>
                  <a:srgbClr val="0E47A1"/>
                </a:solidFill>
              </a:rPr>
              <a:t>D</a:t>
            </a:r>
            <a:r>
              <a:rPr lang="en-IN" dirty="0"/>
              <a:t>ata </a:t>
            </a:r>
            <a:r>
              <a:rPr lang="en-IN" dirty="0">
                <a:solidFill>
                  <a:srgbClr val="0E47A1"/>
                </a:solidFill>
              </a:rPr>
              <a:t>C</a:t>
            </a:r>
            <a:r>
              <a:rPr lang="en-IN" dirty="0"/>
              <a:t>ontrol </a:t>
            </a:r>
            <a:r>
              <a:rPr lang="en-IN" dirty="0">
                <a:solidFill>
                  <a:srgbClr val="0E47A1"/>
                </a:solidFill>
              </a:rPr>
              <a:t>L</a:t>
            </a:r>
            <a:r>
              <a:rPr lang="en-IN" dirty="0"/>
              <a:t>anguage)</a:t>
            </a:r>
          </a:p>
        </p:txBody>
      </p:sp>
      <p:sp>
        <p:nvSpPr>
          <p:cNvPr id="3" name="Content Placeholder 2">
            <a:extLst>
              <a:ext uri="{FF2B5EF4-FFF2-40B4-BE49-F238E27FC236}">
                <a16:creationId xmlns:a16="http://schemas.microsoft.com/office/drawing/2014/main" id="{28D17094-BF41-728A-D1DB-76B16D5D2214}"/>
              </a:ext>
            </a:extLst>
          </p:cNvPr>
          <p:cNvSpPr>
            <a:spLocks noGrp="1"/>
          </p:cNvSpPr>
          <p:nvPr>
            <p:ph idx="1"/>
          </p:nvPr>
        </p:nvSpPr>
        <p:spPr>
          <a:xfrm>
            <a:off x="131181" y="863444"/>
            <a:ext cx="6334904" cy="5590565"/>
          </a:xfrm>
        </p:spPr>
        <p:txBody>
          <a:bodyPr/>
          <a:lstStyle/>
          <a:p>
            <a:r>
              <a:rPr lang="en-IN" dirty="0"/>
              <a:t>Set of SQL commands used to control access to data and database.</a:t>
            </a:r>
          </a:p>
          <a:p>
            <a:r>
              <a:rPr lang="en-IN" dirty="0"/>
              <a:t>DCL commands are grouped with DML commands.</a:t>
            </a:r>
          </a:p>
          <a:p>
            <a:endParaRPr lang="en-IN" dirty="0"/>
          </a:p>
        </p:txBody>
      </p:sp>
      <p:pic>
        <p:nvPicPr>
          <p:cNvPr id="4" name="Picture 3">
            <a:extLst>
              <a:ext uri="{FF2B5EF4-FFF2-40B4-BE49-F238E27FC236}">
                <a16:creationId xmlns:a16="http://schemas.microsoft.com/office/drawing/2014/main" id="{DB3C8F8B-07A3-F2FC-37DA-CB28ED06040C}"/>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5" name="Straight Connector 4">
            <a:extLst>
              <a:ext uri="{FF2B5EF4-FFF2-40B4-BE49-F238E27FC236}">
                <a16:creationId xmlns:a16="http://schemas.microsoft.com/office/drawing/2014/main" id="{10C17B93-0BC0-F7F1-A065-AE94DDBBE2D2}"/>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1BD2E72-18F5-A9E1-B0FE-A07F47B5F70E}"/>
              </a:ext>
            </a:extLst>
          </p:cNvPr>
          <p:cNvSpPr/>
          <p:nvPr/>
        </p:nvSpPr>
        <p:spPr>
          <a:xfrm>
            <a:off x="9907928" y="1585730"/>
            <a:ext cx="1099595" cy="1843270"/>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7A25183-FFCF-3337-2554-CCD9B6B2B724}"/>
              </a:ext>
            </a:extLst>
          </p:cNvPr>
          <p:cNvSpPr/>
          <p:nvPr/>
        </p:nvSpPr>
        <p:spPr>
          <a:xfrm>
            <a:off x="10185722" y="2187614"/>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3F1DD88B-0DA9-9983-A397-C4AA935F64A8}"/>
              </a:ext>
            </a:extLst>
          </p:cNvPr>
          <p:cNvGraphicFramePr>
            <a:graphicFrameLocks noGrp="1"/>
          </p:cNvGraphicFramePr>
          <p:nvPr>
            <p:extLst>
              <p:ext uri="{D42A27DB-BD31-4B8C-83A1-F6EECF244321}">
                <p14:modId xmlns:p14="http://schemas.microsoft.com/office/powerpoint/2010/main" val="551386216"/>
              </p:ext>
            </p:extLst>
          </p:nvPr>
        </p:nvGraphicFramePr>
        <p:xfrm>
          <a:off x="261451" y="2627452"/>
          <a:ext cx="6204633" cy="370840"/>
        </p:xfrm>
        <a:graphic>
          <a:graphicData uri="http://schemas.openxmlformats.org/drawingml/2006/table">
            <a:tbl>
              <a:tblPr firstRow="1" bandRow="1">
                <a:tableStyleId>{073A0DAA-6AF3-43AB-8588-CEC1D06C72B9}</a:tableStyleId>
              </a:tblPr>
              <a:tblGrid>
                <a:gridCol w="1081212">
                  <a:extLst>
                    <a:ext uri="{9D8B030D-6E8A-4147-A177-3AD203B41FA5}">
                      <a16:colId xmlns:a16="http://schemas.microsoft.com/office/drawing/2014/main" val="20000"/>
                    </a:ext>
                  </a:extLst>
                </a:gridCol>
                <a:gridCol w="5123421">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GRANT</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give access privileges to users on the database </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C92DF402-44C2-40B8-AA49-F424012E0297}"/>
              </a:ext>
            </a:extLst>
          </p:cNvPr>
          <p:cNvGraphicFramePr>
            <a:graphicFrameLocks noGrp="1"/>
          </p:cNvGraphicFramePr>
          <p:nvPr>
            <p:extLst>
              <p:ext uri="{D42A27DB-BD31-4B8C-83A1-F6EECF244321}">
                <p14:modId xmlns:p14="http://schemas.microsoft.com/office/powerpoint/2010/main" val="3943905712"/>
              </p:ext>
            </p:extLst>
          </p:nvPr>
        </p:nvGraphicFramePr>
        <p:xfrm>
          <a:off x="261451" y="3094812"/>
          <a:ext cx="6204633" cy="640080"/>
        </p:xfrm>
        <a:graphic>
          <a:graphicData uri="http://schemas.openxmlformats.org/drawingml/2006/table">
            <a:tbl>
              <a:tblPr firstRow="1" bandRow="1">
                <a:tableStyleId>{073A0DAA-6AF3-43AB-8588-CEC1D06C72B9}</a:tableStyleId>
              </a:tblPr>
              <a:tblGrid>
                <a:gridCol w="1081212">
                  <a:extLst>
                    <a:ext uri="{9D8B030D-6E8A-4147-A177-3AD203B41FA5}">
                      <a16:colId xmlns:a16="http://schemas.microsoft.com/office/drawing/2014/main" val="20000"/>
                    </a:ext>
                  </a:extLst>
                </a:gridCol>
                <a:gridCol w="5123421">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REVOKE</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withdraw access privileges given to users on the database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sp>
        <p:nvSpPr>
          <p:cNvPr id="10" name="Rectangle 9">
            <a:extLst>
              <a:ext uri="{FF2B5EF4-FFF2-40B4-BE49-F238E27FC236}">
                <a16:creationId xmlns:a16="http://schemas.microsoft.com/office/drawing/2014/main" id="{9334D9A5-748E-5870-BFC3-C039680F2A09}"/>
              </a:ext>
            </a:extLst>
          </p:cNvPr>
          <p:cNvSpPr/>
          <p:nvPr/>
        </p:nvSpPr>
        <p:spPr>
          <a:xfrm>
            <a:off x="10185721" y="2654974"/>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59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IN" b="1" dirty="0"/>
              <a:t>DTL (</a:t>
            </a:r>
            <a:r>
              <a:rPr lang="en-US" dirty="0">
                <a:solidFill>
                  <a:srgbClr val="0E47A1"/>
                </a:solidFill>
              </a:rPr>
              <a:t>D</a:t>
            </a:r>
            <a:r>
              <a:rPr lang="en-US" dirty="0"/>
              <a:t>ata </a:t>
            </a:r>
            <a:r>
              <a:rPr lang="en-US" dirty="0">
                <a:solidFill>
                  <a:srgbClr val="0E47A1"/>
                </a:solidFill>
              </a:rPr>
              <a:t>T</a:t>
            </a:r>
            <a:r>
              <a:rPr lang="en-US" dirty="0"/>
              <a:t>ransaction </a:t>
            </a:r>
            <a:r>
              <a:rPr lang="en-US" dirty="0">
                <a:solidFill>
                  <a:srgbClr val="0E47A1"/>
                </a:solidFill>
              </a:rPr>
              <a:t>L</a:t>
            </a:r>
            <a:r>
              <a:rPr lang="en-US" dirty="0"/>
              <a:t>anguage</a:t>
            </a:r>
            <a:r>
              <a:rPr lang="en-IN" dirty="0"/>
              <a:t>)</a:t>
            </a:r>
          </a:p>
        </p:txBody>
      </p:sp>
      <p:sp>
        <p:nvSpPr>
          <p:cNvPr id="3" name="Content Placeholder 2">
            <a:extLst>
              <a:ext uri="{FF2B5EF4-FFF2-40B4-BE49-F238E27FC236}">
                <a16:creationId xmlns:a16="http://schemas.microsoft.com/office/drawing/2014/main" id="{E1D820FA-4010-54A1-2A7C-C1BA9E54D079}"/>
              </a:ext>
            </a:extLst>
          </p:cNvPr>
          <p:cNvSpPr>
            <a:spLocks noGrp="1"/>
          </p:cNvSpPr>
          <p:nvPr>
            <p:ph idx="1"/>
          </p:nvPr>
        </p:nvSpPr>
        <p:spPr>
          <a:xfrm>
            <a:off x="131181" y="863444"/>
            <a:ext cx="6334904" cy="5590565"/>
          </a:xfrm>
        </p:spPr>
        <p:txBody>
          <a:bodyPr/>
          <a:lstStyle/>
          <a:p>
            <a:r>
              <a:rPr lang="en-IN" dirty="0"/>
              <a:t>Managing the changes affecting the data.</a:t>
            </a:r>
          </a:p>
          <a:p>
            <a:endParaRPr lang="en-IN" dirty="0"/>
          </a:p>
        </p:txBody>
      </p:sp>
      <p:pic>
        <p:nvPicPr>
          <p:cNvPr id="4" name="Picture 3">
            <a:extLst>
              <a:ext uri="{FF2B5EF4-FFF2-40B4-BE49-F238E27FC236}">
                <a16:creationId xmlns:a16="http://schemas.microsoft.com/office/drawing/2014/main" id="{365D82CF-18D0-278F-EB64-3F3DF761061C}"/>
              </a:ext>
            </a:extLst>
          </p:cNvPr>
          <p:cNvPicPr>
            <a:picLocks noChangeAspect="1"/>
          </p:cNvPicPr>
          <p:nvPr/>
        </p:nvPicPr>
        <p:blipFill>
          <a:blip r:embed="rId2"/>
          <a:stretch>
            <a:fillRect/>
          </a:stretch>
        </p:blipFill>
        <p:spPr>
          <a:xfrm>
            <a:off x="6673031" y="887141"/>
            <a:ext cx="5387788" cy="3682693"/>
          </a:xfrm>
          <a:prstGeom prst="rect">
            <a:avLst/>
          </a:prstGeom>
        </p:spPr>
      </p:pic>
      <p:cxnSp>
        <p:nvCxnSpPr>
          <p:cNvPr id="5" name="Straight Connector 4">
            <a:extLst>
              <a:ext uri="{FF2B5EF4-FFF2-40B4-BE49-F238E27FC236}">
                <a16:creationId xmlns:a16="http://schemas.microsoft.com/office/drawing/2014/main" id="{33A9DAB5-0692-CD95-3C09-CAC6F6B2BCD4}"/>
              </a:ext>
            </a:extLst>
          </p:cNvPr>
          <p:cNvCxnSpPr/>
          <p:nvPr/>
        </p:nvCxnSpPr>
        <p:spPr>
          <a:xfrm>
            <a:off x="6605199" y="851067"/>
            <a:ext cx="0" cy="56029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12830D1-2189-442A-E9F6-ECD3CC300B66}"/>
              </a:ext>
            </a:extLst>
          </p:cNvPr>
          <p:cNvSpPr/>
          <p:nvPr/>
        </p:nvSpPr>
        <p:spPr>
          <a:xfrm>
            <a:off x="10972800" y="1585729"/>
            <a:ext cx="1099595" cy="2152893"/>
          </a:xfrm>
          <a:prstGeom prst="rect">
            <a:avLst/>
          </a:prstGeom>
          <a:noFill/>
          <a:ln w="254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6B8E9FA-B281-C39E-AA64-2F695FAC52C4}"/>
              </a:ext>
            </a:extLst>
          </p:cNvPr>
          <p:cNvSpPr/>
          <p:nvPr/>
        </p:nvSpPr>
        <p:spPr>
          <a:xfrm>
            <a:off x="11204296" y="2222337"/>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a:extLst>
              <a:ext uri="{FF2B5EF4-FFF2-40B4-BE49-F238E27FC236}">
                <a16:creationId xmlns:a16="http://schemas.microsoft.com/office/drawing/2014/main" id="{76615C20-2F3F-7855-A776-54FAEC8769FB}"/>
              </a:ext>
            </a:extLst>
          </p:cNvPr>
          <p:cNvGraphicFramePr>
            <a:graphicFrameLocks noGrp="1"/>
          </p:cNvGraphicFramePr>
          <p:nvPr>
            <p:extLst>
              <p:ext uri="{D42A27DB-BD31-4B8C-83A1-F6EECF244321}">
                <p14:modId xmlns:p14="http://schemas.microsoft.com/office/powerpoint/2010/main" val="1503355079"/>
              </p:ext>
            </p:extLst>
          </p:nvPr>
        </p:nvGraphicFramePr>
        <p:xfrm>
          <a:off x="305538" y="1501118"/>
          <a:ext cx="6072113" cy="370840"/>
        </p:xfrm>
        <a:graphic>
          <a:graphicData uri="http://schemas.openxmlformats.org/drawingml/2006/table">
            <a:tbl>
              <a:tblPr firstRow="1" bandRow="1">
                <a:tableStyleId>{073A0DAA-6AF3-43AB-8588-CEC1D06C72B9}</a:tableStyleId>
              </a:tblPr>
              <a:tblGrid>
                <a:gridCol w="1366225">
                  <a:extLst>
                    <a:ext uri="{9D8B030D-6E8A-4147-A177-3AD203B41FA5}">
                      <a16:colId xmlns:a16="http://schemas.microsoft.com/office/drawing/2014/main" val="20000"/>
                    </a:ext>
                  </a:extLst>
                </a:gridCol>
                <a:gridCol w="4705888">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COMMIT</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save work permanently</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43082A22-1C80-801C-D193-870469F811C3}"/>
              </a:ext>
            </a:extLst>
          </p:cNvPr>
          <p:cNvGraphicFramePr>
            <a:graphicFrameLocks noGrp="1"/>
          </p:cNvGraphicFramePr>
          <p:nvPr>
            <p:extLst>
              <p:ext uri="{D42A27DB-BD31-4B8C-83A1-F6EECF244321}">
                <p14:modId xmlns:p14="http://schemas.microsoft.com/office/powerpoint/2010/main" val="2790349883"/>
              </p:ext>
            </p:extLst>
          </p:nvPr>
        </p:nvGraphicFramePr>
        <p:xfrm>
          <a:off x="305538" y="1958318"/>
          <a:ext cx="6072113" cy="640080"/>
        </p:xfrm>
        <a:graphic>
          <a:graphicData uri="http://schemas.openxmlformats.org/drawingml/2006/table">
            <a:tbl>
              <a:tblPr firstRow="1" bandRow="1">
                <a:tableStyleId>{073A0DAA-6AF3-43AB-8588-CEC1D06C72B9}</a:tableStyleId>
              </a:tblPr>
              <a:tblGrid>
                <a:gridCol w="1366225">
                  <a:extLst>
                    <a:ext uri="{9D8B030D-6E8A-4147-A177-3AD203B41FA5}">
                      <a16:colId xmlns:a16="http://schemas.microsoft.com/office/drawing/2014/main" val="20000"/>
                    </a:ext>
                  </a:extLst>
                </a:gridCol>
                <a:gridCol w="4705888">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ROLLBACK</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undo work and restore database to previous state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CFB5DD88-A763-B47F-B65B-5E7F219CAEEC}"/>
              </a:ext>
            </a:extLst>
          </p:cNvPr>
          <p:cNvGraphicFramePr>
            <a:graphicFrameLocks noGrp="1"/>
          </p:cNvGraphicFramePr>
          <p:nvPr>
            <p:extLst>
              <p:ext uri="{D42A27DB-BD31-4B8C-83A1-F6EECF244321}">
                <p14:modId xmlns:p14="http://schemas.microsoft.com/office/powerpoint/2010/main" val="190415787"/>
              </p:ext>
            </p:extLst>
          </p:nvPr>
        </p:nvGraphicFramePr>
        <p:xfrm>
          <a:off x="305538" y="2658592"/>
          <a:ext cx="6072113" cy="640080"/>
        </p:xfrm>
        <a:graphic>
          <a:graphicData uri="http://schemas.openxmlformats.org/drawingml/2006/table">
            <a:tbl>
              <a:tblPr firstRow="1" bandRow="1">
                <a:tableStyleId>{073A0DAA-6AF3-43AB-8588-CEC1D06C72B9}</a:tableStyleId>
              </a:tblPr>
              <a:tblGrid>
                <a:gridCol w="1366225">
                  <a:extLst>
                    <a:ext uri="{9D8B030D-6E8A-4147-A177-3AD203B41FA5}">
                      <a16:colId xmlns:a16="http://schemas.microsoft.com/office/drawing/2014/main" val="20000"/>
                    </a:ext>
                  </a:extLst>
                </a:gridCol>
                <a:gridCol w="4705888">
                  <a:extLst>
                    <a:ext uri="{9D8B030D-6E8A-4147-A177-3AD203B41FA5}">
                      <a16:colId xmlns:a16="http://schemas.microsoft.com/office/drawing/2014/main" val="20001"/>
                    </a:ext>
                  </a:extLst>
                </a:gridCol>
              </a:tblGrid>
              <a:tr h="370840">
                <a:tc>
                  <a:txBody>
                    <a:bodyPr/>
                    <a:lstStyle/>
                    <a:p>
                      <a:pPr marL="0" algn="l" defTabSz="914400" rtl="0" eaLnBrk="1" latinLnBrk="0" hangingPunct="1"/>
                      <a:r>
                        <a:rPr lang="en-US" sz="1800" b="1" kern="1200" dirty="0">
                          <a:solidFill>
                            <a:sysClr val="windowText" lastClr="000000"/>
                          </a:solidFill>
                          <a:latin typeface="+mn-lt"/>
                          <a:ea typeface="+mn-ea"/>
                          <a:cs typeface="+mn-cs"/>
                        </a:rPr>
                        <a:t>SAVEPOINT</a:t>
                      </a:r>
                    </a:p>
                  </a:txBody>
                  <a:tcPr>
                    <a:solidFill>
                      <a:schemeClr val="bg1">
                        <a:lumMod val="85000"/>
                      </a:schemeClr>
                    </a:solidFill>
                  </a:tcPr>
                </a:tc>
                <a:tc>
                  <a:txBody>
                    <a:bodyPr/>
                    <a:lstStyle/>
                    <a:p>
                      <a:pPr marL="0" algn="l" defTabSz="914400" rtl="0" eaLnBrk="1" latinLnBrk="0" hangingPunct="1"/>
                      <a:r>
                        <a:rPr lang="en-US" sz="1800" b="1" kern="1200" dirty="0">
                          <a:solidFill>
                            <a:sysClr val="windowText" lastClr="000000"/>
                          </a:solidFill>
                          <a:latin typeface="+mn-lt"/>
                          <a:ea typeface="+mn-ea"/>
                          <a:cs typeface="+mn-cs"/>
                        </a:rPr>
                        <a:t>To identify a point in a transaction to which work can be undone</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FA2ED0A1-93FC-C744-D97E-9E3F0A574DF8}"/>
              </a:ext>
            </a:extLst>
          </p:cNvPr>
          <p:cNvSpPr/>
          <p:nvPr/>
        </p:nvSpPr>
        <p:spPr>
          <a:xfrm>
            <a:off x="11204296" y="2681742"/>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9BDD070-C2E3-44D8-30F8-DEA9E9D175F1}"/>
              </a:ext>
            </a:extLst>
          </p:cNvPr>
          <p:cNvSpPr/>
          <p:nvPr/>
        </p:nvSpPr>
        <p:spPr>
          <a:xfrm>
            <a:off x="11204295" y="3209081"/>
            <a:ext cx="798651" cy="43983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954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11" grpId="0" animBg="1"/>
      <p:bldP spid="11" grpId="1"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1FD78F-6016-44FF-30AD-FE21946EB7C4}"/>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1974C73-8898-8816-FEB7-72331196619A}"/>
              </a:ext>
            </a:extLst>
          </p:cNvPr>
          <p:cNvSpPr>
            <a:spLocks noGrp="1"/>
          </p:cNvSpPr>
          <p:nvPr>
            <p:ph type="title"/>
          </p:nvPr>
        </p:nvSpPr>
        <p:spPr/>
        <p:txBody>
          <a:bodyPr/>
          <a:lstStyle/>
          <a:p>
            <a:r>
              <a:rPr lang="en-US" dirty="0"/>
              <a:t>Basic SQL Operators</a:t>
            </a:r>
            <a:endParaRPr lang="en-IN" dirty="0"/>
          </a:p>
        </p:txBody>
      </p:sp>
    </p:spTree>
    <p:extLst>
      <p:ext uri="{BB962C8B-B14F-4D97-AF65-F5344CB8AC3E}">
        <p14:creationId xmlns:p14="http://schemas.microsoft.com/office/powerpoint/2010/main" val="381855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741A-C215-C18E-934A-E7CE1B716B71}"/>
              </a:ext>
            </a:extLst>
          </p:cNvPr>
          <p:cNvSpPr>
            <a:spLocks noGrp="1"/>
          </p:cNvSpPr>
          <p:nvPr>
            <p:ph type="title"/>
          </p:nvPr>
        </p:nvSpPr>
        <p:spPr/>
        <p:txBody>
          <a:bodyPr/>
          <a:lstStyle/>
          <a:p>
            <a:r>
              <a:rPr lang="en-IN" dirty="0"/>
              <a:t>Popular DBMS Tools</a:t>
            </a:r>
          </a:p>
        </p:txBody>
      </p:sp>
      <p:sp>
        <p:nvSpPr>
          <p:cNvPr id="3" name="Content Placeholder 2">
            <a:extLst>
              <a:ext uri="{FF2B5EF4-FFF2-40B4-BE49-F238E27FC236}">
                <a16:creationId xmlns:a16="http://schemas.microsoft.com/office/drawing/2014/main" id="{EED38DA2-6935-4029-6012-10CA97A12AE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656148B-A059-C03A-160C-F24BA8A90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868" y="2801453"/>
            <a:ext cx="2440026" cy="1255093"/>
          </a:xfrm>
          <a:prstGeom prst="rect">
            <a:avLst/>
          </a:prstGeom>
        </p:spPr>
      </p:pic>
      <p:pic>
        <p:nvPicPr>
          <p:cNvPr id="5" name="Picture 4">
            <a:extLst>
              <a:ext uri="{FF2B5EF4-FFF2-40B4-BE49-F238E27FC236}">
                <a16:creationId xmlns:a16="http://schemas.microsoft.com/office/drawing/2014/main" id="{5059DD74-A557-1695-AEF8-DF5FBD1F1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867" y="4879722"/>
            <a:ext cx="2440026" cy="979368"/>
          </a:xfrm>
          <a:prstGeom prst="rect">
            <a:avLst/>
          </a:prstGeom>
        </p:spPr>
      </p:pic>
      <p:pic>
        <p:nvPicPr>
          <p:cNvPr id="6" name="Picture 5">
            <a:extLst>
              <a:ext uri="{FF2B5EF4-FFF2-40B4-BE49-F238E27FC236}">
                <a16:creationId xmlns:a16="http://schemas.microsoft.com/office/drawing/2014/main" id="{B84D3231-312B-B52D-7881-DC9E00955D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868" y="1213931"/>
            <a:ext cx="2440025" cy="1092994"/>
          </a:xfrm>
          <a:prstGeom prst="rect">
            <a:avLst/>
          </a:prstGeom>
        </p:spPr>
      </p:pic>
      <p:pic>
        <p:nvPicPr>
          <p:cNvPr id="7" name="Picture 6">
            <a:extLst>
              <a:ext uri="{FF2B5EF4-FFF2-40B4-BE49-F238E27FC236}">
                <a16:creationId xmlns:a16="http://schemas.microsoft.com/office/drawing/2014/main" id="{4BAB5A74-A258-7E2A-08D0-C838B23458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8591" y="904489"/>
            <a:ext cx="1625123" cy="1609139"/>
          </a:xfrm>
          <a:prstGeom prst="rect">
            <a:avLst/>
          </a:prstGeom>
        </p:spPr>
      </p:pic>
      <p:pic>
        <p:nvPicPr>
          <p:cNvPr id="8" name="Picture 7">
            <a:extLst>
              <a:ext uri="{FF2B5EF4-FFF2-40B4-BE49-F238E27FC236}">
                <a16:creationId xmlns:a16="http://schemas.microsoft.com/office/drawing/2014/main" id="{7A8A1469-4B88-E0AC-32FE-24AB8E87D8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8591" y="3011848"/>
            <a:ext cx="1815539" cy="1431655"/>
          </a:xfrm>
          <a:prstGeom prst="rect">
            <a:avLst/>
          </a:prstGeom>
        </p:spPr>
      </p:pic>
      <p:pic>
        <p:nvPicPr>
          <p:cNvPr id="9" name="Picture 8">
            <a:extLst>
              <a:ext uri="{FF2B5EF4-FFF2-40B4-BE49-F238E27FC236}">
                <a16:creationId xmlns:a16="http://schemas.microsoft.com/office/drawing/2014/main" id="{BBD5BF10-1140-D913-E5CA-0D080FC4A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4637" y="4941723"/>
            <a:ext cx="2196677" cy="979368"/>
          </a:xfrm>
          <a:prstGeom prst="rect">
            <a:avLst/>
          </a:prstGeom>
        </p:spPr>
      </p:pic>
      <p:pic>
        <p:nvPicPr>
          <p:cNvPr id="10" name="Picture 9">
            <a:extLst>
              <a:ext uri="{FF2B5EF4-FFF2-40B4-BE49-F238E27FC236}">
                <a16:creationId xmlns:a16="http://schemas.microsoft.com/office/drawing/2014/main" id="{3085EADA-C306-CD40-5C8B-E4C191A67D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0303" y="3451592"/>
            <a:ext cx="2621924" cy="1614282"/>
          </a:xfrm>
          <a:prstGeom prst="rect">
            <a:avLst/>
          </a:prstGeom>
        </p:spPr>
      </p:pic>
      <p:pic>
        <p:nvPicPr>
          <p:cNvPr id="16" name="Picture 15">
            <a:extLst>
              <a:ext uri="{FF2B5EF4-FFF2-40B4-BE49-F238E27FC236}">
                <a16:creationId xmlns:a16="http://schemas.microsoft.com/office/drawing/2014/main" id="{D3BB86DE-1D47-69DC-E16E-7EE992F4EF3A}"/>
              </a:ext>
            </a:extLst>
          </p:cNvPr>
          <p:cNvPicPr>
            <a:picLocks noChangeAspect="1"/>
          </p:cNvPicPr>
          <p:nvPr/>
        </p:nvPicPr>
        <p:blipFill>
          <a:blip r:embed="rId9"/>
          <a:stretch>
            <a:fillRect/>
          </a:stretch>
        </p:blipFill>
        <p:spPr>
          <a:xfrm>
            <a:off x="5339531" y="1142114"/>
            <a:ext cx="1915552" cy="1741412"/>
          </a:xfrm>
          <a:prstGeom prst="rect">
            <a:avLst/>
          </a:prstGeom>
        </p:spPr>
      </p:pic>
      <p:sp>
        <p:nvSpPr>
          <p:cNvPr id="11" name="Rectangle 10">
            <a:extLst>
              <a:ext uri="{FF2B5EF4-FFF2-40B4-BE49-F238E27FC236}">
                <a16:creationId xmlns:a16="http://schemas.microsoft.com/office/drawing/2014/main" id="{C563E40B-E25F-5F47-5241-062AB6E6529C}"/>
              </a:ext>
            </a:extLst>
          </p:cNvPr>
          <p:cNvSpPr/>
          <p:nvPr/>
        </p:nvSpPr>
        <p:spPr>
          <a:xfrm>
            <a:off x="5226095" y="3302316"/>
            <a:ext cx="2233914" cy="191555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5837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US" dirty="0"/>
              <a:t>SQL AND, OR and NOT Operators</a:t>
            </a:r>
            <a:endParaRPr lang="en-IN" dirty="0"/>
          </a:p>
        </p:txBody>
      </p:sp>
      <p:sp>
        <p:nvSpPr>
          <p:cNvPr id="5" name="Content Placeholder 2">
            <a:extLst>
              <a:ext uri="{FF2B5EF4-FFF2-40B4-BE49-F238E27FC236}">
                <a16:creationId xmlns:a16="http://schemas.microsoft.com/office/drawing/2014/main" id="{E00526BE-6C85-AEF0-CFB6-80F2A7FF6C6F}"/>
              </a:ext>
            </a:extLst>
          </p:cNvPr>
          <p:cNvSpPr>
            <a:spLocks noGrp="1"/>
          </p:cNvSpPr>
          <p:nvPr>
            <p:ph idx="1"/>
          </p:nvPr>
        </p:nvSpPr>
        <p:spPr>
          <a:xfrm>
            <a:off x="131180" y="863444"/>
            <a:ext cx="11929641" cy="5590565"/>
          </a:xfrm>
        </p:spPr>
        <p:txBody>
          <a:bodyPr/>
          <a:lstStyle/>
          <a:p>
            <a:pPr algn="just"/>
            <a:r>
              <a:rPr lang="en-US" dirty="0"/>
              <a:t>The </a:t>
            </a:r>
            <a:r>
              <a:rPr lang="en-US" b="1" dirty="0">
                <a:solidFill>
                  <a:srgbClr val="C00000"/>
                </a:solidFill>
              </a:rPr>
              <a:t>WHERE clause</a:t>
            </a:r>
            <a:r>
              <a:rPr lang="en-US" dirty="0">
                <a:solidFill>
                  <a:srgbClr val="C00000"/>
                </a:solidFill>
              </a:rPr>
              <a:t> </a:t>
            </a:r>
            <a:r>
              <a:rPr lang="en-US" dirty="0"/>
              <a:t>can be </a:t>
            </a:r>
            <a:r>
              <a:rPr lang="en-US" b="1" dirty="0"/>
              <a:t>combined with AND, OR</a:t>
            </a:r>
            <a:r>
              <a:rPr lang="en-US" dirty="0"/>
              <a:t>, and </a:t>
            </a:r>
            <a:r>
              <a:rPr lang="en-US" b="1" dirty="0"/>
              <a:t>NOT</a:t>
            </a:r>
            <a:r>
              <a:rPr lang="en-US" dirty="0"/>
              <a:t> operators.</a:t>
            </a:r>
          </a:p>
          <a:p>
            <a:pPr algn="just"/>
            <a:r>
              <a:rPr lang="en-US" dirty="0"/>
              <a:t>The </a:t>
            </a:r>
            <a:r>
              <a:rPr lang="en-US" b="1" dirty="0"/>
              <a:t>AND</a:t>
            </a:r>
            <a:r>
              <a:rPr lang="en-US" dirty="0"/>
              <a:t> &amp; </a:t>
            </a:r>
            <a:r>
              <a:rPr lang="en-US" b="1" dirty="0"/>
              <a:t>OR</a:t>
            </a:r>
            <a:r>
              <a:rPr lang="en-US" dirty="0"/>
              <a:t> operators are used to </a:t>
            </a:r>
            <a:r>
              <a:rPr lang="en-US" b="1" dirty="0">
                <a:solidFill>
                  <a:srgbClr val="C00000"/>
                </a:solidFill>
              </a:rPr>
              <a:t>filter records </a:t>
            </a:r>
            <a:r>
              <a:rPr lang="en-US" b="1" dirty="0"/>
              <a:t>based on </a:t>
            </a:r>
            <a:r>
              <a:rPr lang="en-US" b="1" dirty="0">
                <a:solidFill>
                  <a:srgbClr val="C00000"/>
                </a:solidFill>
              </a:rPr>
              <a:t>more than one condition</a:t>
            </a:r>
            <a:r>
              <a:rPr lang="en-US" dirty="0"/>
              <a:t>.</a:t>
            </a:r>
          </a:p>
          <a:p>
            <a:pPr lvl="1"/>
            <a:r>
              <a:rPr lang="en-US" dirty="0"/>
              <a:t>The AND operator displays a record if </a:t>
            </a:r>
            <a:r>
              <a:rPr lang="en-US" dirty="0">
                <a:solidFill>
                  <a:srgbClr val="C00000"/>
                </a:solidFill>
              </a:rPr>
              <a:t>all the conditions </a:t>
            </a:r>
            <a:r>
              <a:rPr lang="en-US" dirty="0"/>
              <a:t>separated by AND are </a:t>
            </a:r>
            <a:r>
              <a:rPr lang="en-US" dirty="0">
                <a:solidFill>
                  <a:srgbClr val="C00000"/>
                </a:solidFill>
              </a:rPr>
              <a:t>TRUE</a:t>
            </a:r>
            <a:r>
              <a:rPr lang="en-US" dirty="0"/>
              <a:t>.</a:t>
            </a:r>
          </a:p>
          <a:p>
            <a:pPr lvl="1"/>
            <a:r>
              <a:rPr lang="en-US" dirty="0"/>
              <a:t>The OR operator displays a record if </a:t>
            </a:r>
            <a:r>
              <a:rPr lang="en-US" dirty="0">
                <a:solidFill>
                  <a:srgbClr val="C00000"/>
                </a:solidFill>
              </a:rPr>
              <a:t>any of the conditions </a:t>
            </a:r>
            <a:r>
              <a:rPr lang="en-US" dirty="0"/>
              <a:t>separated by OR is </a:t>
            </a:r>
            <a:r>
              <a:rPr lang="en-US" dirty="0">
                <a:solidFill>
                  <a:srgbClr val="C00000"/>
                </a:solidFill>
              </a:rPr>
              <a:t>TRUE</a:t>
            </a:r>
            <a:r>
              <a:rPr lang="en-US" dirty="0"/>
              <a:t>.</a:t>
            </a:r>
          </a:p>
          <a:p>
            <a:pPr algn="just"/>
            <a:r>
              <a:rPr lang="en-US" dirty="0"/>
              <a:t>The </a:t>
            </a:r>
            <a:r>
              <a:rPr lang="en-US" b="1" dirty="0"/>
              <a:t>NOT</a:t>
            </a:r>
            <a:r>
              <a:rPr lang="en-US" dirty="0"/>
              <a:t> operator </a:t>
            </a:r>
            <a:r>
              <a:rPr lang="en-US" b="1" dirty="0">
                <a:solidFill>
                  <a:srgbClr val="C00000"/>
                </a:solidFill>
              </a:rPr>
              <a:t>displays a record </a:t>
            </a:r>
            <a:r>
              <a:rPr lang="en-US" dirty="0"/>
              <a:t>if the condition(s) is </a:t>
            </a:r>
            <a:r>
              <a:rPr lang="en-US" b="1" dirty="0">
                <a:solidFill>
                  <a:srgbClr val="C00000"/>
                </a:solidFill>
              </a:rPr>
              <a:t>not TRUE.</a:t>
            </a:r>
          </a:p>
          <a:p>
            <a:endParaRPr lang="en-IN" dirty="0"/>
          </a:p>
        </p:txBody>
      </p:sp>
    </p:spTree>
    <p:extLst>
      <p:ext uri="{BB962C8B-B14F-4D97-AF65-F5344CB8AC3E}">
        <p14:creationId xmlns:p14="http://schemas.microsoft.com/office/powerpoint/2010/main" val="256037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AND Operator</a:t>
            </a:r>
            <a:endParaRPr lang="en-IN" dirty="0"/>
          </a:p>
        </p:txBody>
      </p:sp>
      <p:sp>
        <p:nvSpPr>
          <p:cNvPr id="3" name="Content Placeholder 2">
            <a:extLst>
              <a:ext uri="{FF2B5EF4-FFF2-40B4-BE49-F238E27FC236}">
                <a16:creationId xmlns:a16="http://schemas.microsoft.com/office/drawing/2014/main" id="{BB7D103C-4EE0-0616-7B02-AE8B1C042642}"/>
              </a:ext>
            </a:extLst>
          </p:cNvPr>
          <p:cNvSpPr txBox="1">
            <a:spLocks/>
          </p:cNvSpPr>
          <p:nvPr/>
        </p:nvSpPr>
        <p:spPr>
          <a:xfrm>
            <a:off x="190500" y="990600"/>
            <a:ext cx="8763000" cy="53340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tx2"/>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tx2"/>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a:p>
          <a:p>
            <a:pPr marL="0" indent="0">
              <a:buFont typeface="Wingdings 3" panose="05040102010807070707" pitchFamily="18" charset="2"/>
              <a:buNone/>
            </a:pPr>
            <a:endParaRPr lang="en-US" dirty="0"/>
          </a:p>
        </p:txBody>
      </p:sp>
      <p:sp>
        <p:nvSpPr>
          <p:cNvPr id="4" name="Rectangle 3">
            <a:extLst>
              <a:ext uri="{FF2B5EF4-FFF2-40B4-BE49-F238E27FC236}">
                <a16:creationId xmlns:a16="http://schemas.microsoft.com/office/drawing/2014/main" id="{773E15B2-8A04-8C61-65B1-05B730B1AC24}"/>
              </a:ext>
            </a:extLst>
          </p:cNvPr>
          <p:cNvSpPr/>
          <p:nvPr/>
        </p:nvSpPr>
        <p:spPr>
          <a:xfrm>
            <a:off x="762001" y="1523999"/>
            <a:ext cx="495299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A0295C77-0647-EB88-5BE3-4BDB8D6AA6DE}"/>
              </a:ext>
            </a:extLst>
          </p:cNvPr>
          <p:cNvSpPr/>
          <p:nvPr/>
        </p:nvSpPr>
        <p:spPr>
          <a:xfrm>
            <a:off x="91428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6" name="Rectangle 5">
            <a:extLst>
              <a:ext uri="{FF2B5EF4-FFF2-40B4-BE49-F238E27FC236}">
                <a16:creationId xmlns:a16="http://schemas.microsoft.com/office/drawing/2014/main" id="{1FE4A97E-4A3A-3855-E67B-FE4D1FC3D4D2}"/>
              </a:ext>
            </a:extLst>
          </p:cNvPr>
          <p:cNvSpPr/>
          <p:nvPr/>
        </p:nvSpPr>
        <p:spPr>
          <a:xfrm>
            <a:off x="200776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7" name="Rectangle 6">
            <a:extLst>
              <a:ext uri="{FF2B5EF4-FFF2-40B4-BE49-F238E27FC236}">
                <a16:creationId xmlns:a16="http://schemas.microsoft.com/office/drawing/2014/main" id="{C2AD4E9C-298E-2849-9476-0F36B4419A16}"/>
              </a:ext>
            </a:extLst>
          </p:cNvPr>
          <p:cNvSpPr/>
          <p:nvPr/>
        </p:nvSpPr>
        <p:spPr>
          <a:xfrm>
            <a:off x="91428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8" name="Rectangle 7">
            <a:extLst>
              <a:ext uri="{FF2B5EF4-FFF2-40B4-BE49-F238E27FC236}">
                <a16:creationId xmlns:a16="http://schemas.microsoft.com/office/drawing/2014/main" id="{8284E864-50FC-7D37-7132-F01269B14E68}"/>
              </a:ext>
            </a:extLst>
          </p:cNvPr>
          <p:cNvSpPr/>
          <p:nvPr/>
        </p:nvSpPr>
        <p:spPr>
          <a:xfrm>
            <a:off x="5435251" y="2809950"/>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9" name="TextBox 8">
            <a:extLst>
              <a:ext uri="{FF2B5EF4-FFF2-40B4-BE49-F238E27FC236}">
                <a16:creationId xmlns:a16="http://schemas.microsoft.com/office/drawing/2014/main" id="{F74A4076-CDC1-5638-CBA3-28B3A4F1E544}"/>
              </a:ext>
            </a:extLst>
          </p:cNvPr>
          <p:cNvSpPr txBox="1"/>
          <p:nvPr/>
        </p:nvSpPr>
        <p:spPr>
          <a:xfrm>
            <a:off x="309951" y="3747400"/>
            <a:ext cx="5607157" cy="646331"/>
          </a:xfrm>
          <a:prstGeom prst="rect">
            <a:avLst/>
          </a:prstGeom>
          <a:noFill/>
        </p:spPr>
        <p:txBody>
          <a:bodyPr wrap="square" rtlCol="0">
            <a:spAutoFit/>
          </a:bodyPr>
          <a:lstStyle/>
          <a:p>
            <a:r>
              <a:rPr lang="en-US" b="1" u="sng" dirty="0"/>
              <a:t>E.g. Display all the students whose </a:t>
            </a:r>
            <a:r>
              <a:rPr lang="en-US" b="1" u="sng" dirty="0" err="1"/>
              <a:t>spi</a:t>
            </a:r>
            <a:r>
              <a:rPr lang="en-US" b="1" u="sng" dirty="0"/>
              <a:t> is more than 6 and less than 9</a:t>
            </a:r>
          </a:p>
        </p:txBody>
      </p:sp>
      <p:sp>
        <p:nvSpPr>
          <p:cNvPr id="10" name="TextBox 9">
            <a:extLst>
              <a:ext uri="{FF2B5EF4-FFF2-40B4-BE49-F238E27FC236}">
                <a16:creationId xmlns:a16="http://schemas.microsoft.com/office/drawing/2014/main" id="{6AE330B4-61C7-31A6-63D5-189996277B2D}"/>
              </a:ext>
            </a:extLst>
          </p:cNvPr>
          <p:cNvSpPr txBox="1"/>
          <p:nvPr/>
        </p:nvSpPr>
        <p:spPr>
          <a:xfrm>
            <a:off x="309952" y="1035500"/>
            <a:ext cx="3576248" cy="369332"/>
          </a:xfrm>
          <a:prstGeom prst="rect">
            <a:avLst/>
          </a:prstGeom>
          <a:noFill/>
        </p:spPr>
        <p:txBody>
          <a:bodyPr wrap="square" rtlCol="0">
            <a:spAutoFit/>
          </a:bodyPr>
          <a:lstStyle/>
          <a:p>
            <a:r>
              <a:rPr lang="en-US" b="1" u="sng" dirty="0"/>
              <a:t>Syntax:-</a:t>
            </a:r>
          </a:p>
        </p:txBody>
      </p:sp>
      <p:sp>
        <p:nvSpPr>
          <p:cNvPr id="11" name="Rectangle 10">
            <a:extLst>
              <a:ext uri="{FF2B5EF4-FFF2-40B4-BE49-F238E27FC236}">
                <a16:creationId xmlns:a16="http://schemas.microsoft.com/office/drawing/2014/main" id="{CFFA50EA-E36B-C378-1463-6C4A7DFF5A32}"/>
              </a:ext>
            </a:extLst>
          </p:cNvPr>
          <p:cNvSpPr/>
          <p:nvPr/>
        </p:nvSpPr>
        <p:spPr>
          <a:xfrm>
            <a:off x="2007764" y="1714857"/>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2" name="Rectangle 11">
            <a:extLst>
              <a:ext uri="{FF2B5EF4-FFF2-40B4-BE49-F238E27FC236}">
                <a16:creationId xmlns:a16="http://schemas.microsoft.com/office/drawing/2014/main" id="{9F870E90-0A7C-F0A0-08FB-82B33485F0A2}"/>
              </a:ext>
            </a:extLst>
          </p:cNvPr>
          <p:cNvSpPr/>
          <p:nvPr/>
        </p:nvSpPr>
        <p:spPr>
          <a:xfrm>
            <a:off x="1992231" y="280995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13" name="Rectangle 12">
            <a:extLst>
              <a:ext uri="{FF2B5EF4-FFF2-40B4-BE49-F238E27FC236}">
                <a16:creationId xmlns:a16="http://schemas.microsoft.com/office/drawing/2014/main" id="{1BCB337B-ECD6-2891-157C-F5E4EA1CDFF5}"/>
              </a:ext>
            </a:extLst>
          </p:cNvPr>
          <p:cNvSpPr/>
          <p:nvPr/>
        </p:nvSpPr>
        <p:spPr>
          <a:xfrm>
            <a:off x="914283" y="28200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4" name="Rectangle 13">
            <a:extLst>
              <a:ext uri="{FF2B5EF4-FFF2-40B4-BE49-F238E27FC236}">
                <a16:creationId xmlns:a16="http://schemas.microsoft.com/office/drawing/2014/main" id="{59FF8CD5-05FB-EC7B-B18C-A729DE26A9C0}"/>
              </a:ext>
            </a:extLst>
          </p:cNvPr>
          <p:cNvSpPr/>
          <p:nvPr/>
        </p:nvSpPr>
        <p:spPr>
          <a:xfrm>
            <a:off x="762000" y="4381199"/>
            <a:ext cx="495300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3B5F4C6F-FEDE-02DF-2C0C-392A07927E51}"/>
              </a:ext>
            </a:extLst>
          </p:cNvPr>
          <p:cNvSpPr/>
          <p:nvPr/>
        </p:nvSpPr>
        <p:spPr>
          <a:xfrm>
            <a:off x="914282" y="45713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6" name="Rectangle 15">
            <a:extLst>
              <a:ext uri="{FF2B5EF4-FFF2-40B4-BE49-F238E27FC236}">
                <a16:creationId xmlns:a16="http://schemas.microsoft.com/office/drawing/2014/main" id="{4DB4F7AB-4E72-9D24-93DB-A68F79056370}"/>
              </a:ext>
            </a:extLst>
          </p:cNvPr>
          <p:cNvSpPr/>
          <p:nvPr/>
        </p:nvSpPr>
        <p:spPr>
          <a:xfrm>
            <a:off x="2007764" y="51243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17" name="Rectangle 16">
            <a:extLst>
              <a:ext uri="{FF2B5EF4-FFF2-40B4-BE49-F238E27FC236}">
                <a16:creationId xmlns:a16="http://schemas.microsoft.com/office/drawing/2014/main" id="{E89E4444-805F-2E6B-EF42-FA17105D0AFD}"/>
              </a:ext>
            </a:extLst>
          </p:cNvPr>
          <p:cNvSpPr/>
          <p:nvPr/>
        </p:nvSpPr>
        <p:spPr>
          <a:xfrm>
            <a:off x="914282" y="51243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8" name="Rectangle 17">
            <a:extLst>
              <a:ext uri="{FF2B5EF4-FFF2-40B4-BE49-F238E27FC236}">
                <a16:creationId xmlns:a16="http://schemas.microsoft.com/office/drawing/2014/main" id="{3C9B5F55-D63D-2AEF-6FB6-A3023D192302}"/>
              </a:ext>
            </a:extLst>
          </p:cNvPr>
          <p:cNvSpPr/>
          <p:nvPr/>
        </p:nvSpPr>
        <p:spPr>
          <a:xfrm>
            <a:off x="1992230" y="4578303"/>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9" name="Rectangle 18">
            <a:extLst>
              <a:ext uri="{FF2B5EF4-FFF2-40B4-BE49-F238E27FC236}">
                <a16:creationId xmlns:a16="http://schemas.microsoft.com/office/drawing/2014/main" id="{424BE13F-F550-1F88-6BF6-F28862D5CCD6}"/>
              </a:ext>
            </a:extLst>
          </p:cNvPr>
          <p:cNvSpPr/>
          <p:nvPr/>
        </p:nvSpPr>
        <p:spPr>
          <a:xfrm>
            <a:off x="1992230" y="5667150"/>
            <a:ext cx="99031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SPI&gt;6</a:t>
            </a:r>
          </a:p>
        </p:txBody>
      </p:sp>
      <p:sp>
        <p:nvSpPr>
          <p:cNvPr id="20" name="Rectangle 19">
            <a:extLst>
              <a:ext uri="{FF2B5EF4-FFF2-40B4-BE49-F238E27FC236}">
                <a16:creationId xmlns:a16="http://schemas.microsoft.com/office/drawing/2014/main" id="{D3C309DB-6507-7CB2-CFC8-C2A01B6128D1}"/>
              </a:ext>
            </a:extLst>
          </p:cNvPr>
          <p:cNvSpPr/>
          <p:nvPr/>
        </p:nvSpPr>
        <p:spPr>
          <a:xfrm>
            <a:off x="914282" y="56772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21" name="TextBox 20">
            <a:extLst>
              <a:ext uri="{FF2B5EF4-FFF2-40B4-BE49-F238E27FC236}">
                <a16:creationId xmlns:a16="http://schemas.microsoft.com/office/drawing/2014/main" id="{F4F6258B-120A-DF65-A9A1-232DFCF48E97}"/>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22" name="Content Placeholder 11">
            <a:extLst>
              <a:ext uri="{FF2B5EF4-FFF2-40B4-BE49-F238E27FC236}">
                <a16:creationId xmlns:a16="http://schemas.microsoft.com/office/drawing/2014/main" id="{94367EC4-D992-E688-E489-43DD0CE368F1}"/>
              </a:ext>
            </a:extLst>
          </p:cNvPr>
          <p:cNvGraphicFramePr>
            <a:graphicFrameLocks/>
          </p:cNvGraphicFramePr>
          <p:nvPr>
            <p:extLst>
              <p:ext uri="{D42A27DB-BD31-4B8C-83A1-F6EECF244321}">
                <p14:modId xmlns:p14="http://schemas.microsoft.com/office/powerpoint/2010/main" val="1346558661"/>
              </p:ext>
            </p:extLst>
          </p:nvPr>
        </p:nvGraphicFramePr>
        <p:xfrm>
          <a:off x="6274894" y="1098611"/>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23" name="Picture 22">
            <a:extLst>
              <a:ext uri="{FF2B5EF4-FFF2-40B4-BE49-F238E27FC236}">
                <a16:creationId xmlns:a16="http://schemas.microsoft.com/office/drawing/2014/main" id="{A4698D86-5F1D-8229-66F2-B9D7B1FEA43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319345" y="3791367"/>
            <a:ext cx="422103" cy="381000"/>
          </a:xfrm>
          <a:prstGeom prst="rect">
            <a:avLst/>
          </a:prstGeom>
        </p:spPr>
      </p:pic>
      <p:graphicFrame>
        <p:nvGraphicFramePr>
          <p:cNvPr id="24" name="Content Placeholder 11">
            <a:extLst>
              <a:ext uri="{FF2B5EF4-FFF2-40B4-BE49-F238E27FC236}">
                <a16:creationId xmlns:a16="http://schemas.microsoft.com/office/drawing/2014/main" id="{E5CA3848-8F4A-BF9F-D728-98CEEBD47C82}"/>
              </a:ext>
            </a:extLst>
          </p:cNvPr>
          <p:cNvGraphicFramePr>
            <a:graphicFrameLocks/>
          </p:cNvGraphicFramePr>
          <p:nvPr>
            <p:extLst>
              <p:ext uri="{D42A27DB-BD31-4B8C-83A1-F6EECF244321}">
                <p14:modId xmlns:p14="http://schemas.microsoft.com/office/powerpoint/2010/main" val="3301656469"/>
              </p:ext>
            </p:extLst>
          </p:nvPr>
        </p:nvGraphicFramePr>
        <p:xfrm>
          <a:off x="6220841" y="4578130"/>
          <a:ext cx="2619111" cy="1003371"/>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784041172"/>
                  </a:ext>
                </a:extLst>
              </a:tr>
            </a:tbl>
          </a:graphicData>
        </a:graphic>
      </p:graphicFrame>
      <p:sp>
        <p:nvSpPr>
          <p:cNvPr id="25" name="Rectangle 24">
            <a:extLst>
              <a:ext uri="{FF2B5EF4-FFF2-40B4-BE49-F238E27FC236}">
                <a16:creationId xmlns:a16="http://schemas.microsoft.com/office/drawing/2014/main" id="{58C10D71-96FF-FCB6-DA2A-DB4B3B245F73}"/>
              </a:ext>
            </a:extLst>
          </p:cNvPr>
          <p:cNvSpPr/>
          <p:nvPr/>
        </p:nvSpPr>
        <p:spPr>
          <a:xfrm>
            <a:off x="4073615" y="2809950"/>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6" name="Rectangle 25">
            <a:extLst>
              <a:ext uri="{FF2B5EF4-FFF2-40B4-BE49-F238E27FC236}">
                <a16:creationId xmlns:a16="http://schemas.microsoft.com/office/drawing/2014/main" id="{A2F8B6A0-6B95-202E-3932-452B63AAEAA6}"/>
              </a:ext>
            </a:extLst>
          </p:cNvPr>
          <p:cNvSpPr/>
          <p:nvPr/>
        </p:nvSpPr>
        <p:spPr>
          <a:xfrm>
            <a:off x="3352294" y="2809950"/>
            <a:ext cx="63368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AND</a:t>
            </a:r>
          </a:p>
        </p:txBody>
      </p:sp>
      <p:sp>
        <p:nvSpPr>
          <p:cNvPr id="27" name="Rectangle 26">
            <a:extLst>
              <a:ext uri="{FF2B5EF4-FFF2-40B4-BE49-F238E27FC236}">
                <a16:creationId xmlns:a16="http://schemas.microsoft.com/office/drawing/2014/main" id="{FA6696A3-0F11-09DD-1AF7-21D72886FCCC}"/>
              </a:ext>
            </a:extLst>
          </p:cNvPr>
          <p:cNvSpPr/>
          <p:nvPr/>
        </p:nvSpPr>
        <p:spPr>
          <a:xfrm>
            <a:off x="4763036" y="5677161"/>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621EC75A-E8FA-7A8C-9BCA-EE148DF9BD64}"/>
              </a:ext>
            </a:extLst>
          </p:cNvPr>
          <p:cNvSpPr/>
          <p:nvPr/>
        </p:nvSpPr>
        <p:spPr>
          <a:xfrm>
            <a:off x="3791500" y="5667150"/>
            <a:ext cx="87977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SPI&lt;9</a:t>
            </a:r>
          </a:p>
        </p:txBody>
      </p:sp>
      <p:sp>
        <p:nvSpPr>
          <p:cNvPr id="29" name="Rectangle 28">
            <a:extLst>
              <a:ext uri="{FF2B5EF4-FFF2-40B4-BE49-F238E27FC236}">
                <a16:creationId xmlns:a16="http://schemas.microsoft.com/office/drawing/2014/main" id="{B6870C05-0489-7185-B487-3F9A37150AFE}"/>
              </a:ext>
            </a:extLst>
          </p:cNvPr>
          <p:cNvSpPr/>
          <p:nvPr/>
        </p:nvSpPr>
        <p:spPr>
          <a:xfrm>
            <a:off x="3070179" y="5667150"/>
            <a:ext cx="63368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AND</a:t>
            </a:r>
          </a:p>
        </p:txBody>
      </p:sp>
    </p:spTree>
    <p:extLst>
      <p:ext uri="{BB962C8B-B14F-4D97-AF65-F5344CB8AC3E}">
        <p14:creationId xmlns:p14="http://schemas.microsoft.com/office/powerpoint/2010/main" val="169704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type="lt">
                                    <p:tmAbs val="0"/>
                                  </p:iterate>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iterate type="lt">
                                    <p:tmAbs val="0"/>
                                  </p:iterate>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iterate type="lt">
                                    <p:tmAbs val="0"/>
                                  </p:iterate>
                                  <p:childTnLst>
                                    <p:set>
                                      <p:cBhvr>
                                        <p:cTn id="88" dur="1" fill="hold">
                                          <p:stCondLst>
                                            <p:cond delay="0"/>
                                          </p:stCondLst>
                                        </p:cTn>
                                        <p:tgtEl>
                                          <p:spTgt spid="2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5" grpId="0" animBg="1"/>
      <p:bldP spid="26" grpId="0" animBg="1"/>
      <p:bldP spid="27" grpId="0" animBg="1"/>
      <p:bldP spid="28" grpId="0" animBg="1"/>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FE49-E12F-E372-7A06-A26684815597}"/>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OR Operator</a:t>
            </a:r>
            <a:endParaRPr lang="en-IN" dirty="0"/>
          </a:p>
        </p:txBody>
      </p:sp>
      <p:sp>
        <p:nvSpPr>
          <p:cNvPr id="3" name="Rectangle 2">
            <a:extLst>
              <a:ext uri="{FF2B5EF4-FFF2-40B4-BE49-F238E27FC236}">
                <a16:creationId xmlns:a16="http://schemas.microsoft.com/office/drawing/2014/main" id="{DA216A9A-9014-FD1E-E1B6-F8A6E6D89F0B}"/>
              </a:ext>
            </a:extLst>
          </p:cNvPr>
          <p:cNvSpPr/>
          <p:nvPr/>
        </p:nvSpPr>
        <p:spPr>
          <a:xfrm>
            <a:off x="681739" y="1440145"/>
            <a:ext cx="513377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9862225E-F375-3503-7337-9042821DDF14}"/>
              </a:ext>
            </a:extLst>
          </p:cNvPr>
          <p:cNvSpPr/>
          <p:nvPr/>
        </p:nvSpPr>
        <p:spPr>
          <a:xfrm>
            <a:off x="834021" y="163027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SELECT</a:t>
            </a:r>
            <a:endParaRPr lang="en-US" dirty="0">
              <a:solidFill>
                <a:srgbClr val="0000FF"/>
              </a:solidFill>
            </a:endParaRPr>
          </a:p>
        </p:txBody>
      </p:sp>
      <p:sp>
        <p:nvSpPr>
          <p:cNvPr id="5" name="Rectangle 4">
            <a:extLst>
              <a:ext uri="{FF2B5EF4-FFF2-40B4-BE49-F238E27FC236}">
                <a16:creationId xmlns:a16="http://schemas.microsoft.com/office/drawing/2014/main" id="{D4A952D0-F84E-4664-6D10-FA21D338DDB1}"/>
              </a:ext>
            </a:extLst>
          </p:cNvPr>
          <p:cNvSpPr/>
          <p:nvPr/>
        </p:nvSpPr>
        <p:spPr>
          <a:xfrm>
            <a:off x="1927503" y="2183247"/>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err="1">
                <a:ln w="0"/>
                <a:solidFill>
                  <a:schemeClr val="tx1"/>
                </a:solidFill>
              </a:rPr>
              <a:t>TableName</a:t>
            </a:r>
            <a:endParaRPr lang="en-US" dirty="0">
              <a:ln w="0"/>
              <a:solidFill>
                <a:schemeClr val="tx1"/>
              </a:solidFill>
            </a:endParaRPr>
          </a:p>
        </p:txBody>
      </p:sp>
      <p:sp>
        <p:nvSpPr>
          <p:cNvPr id="6" name="Rectangle 5">
            <a:extLst>
              <a:ext uri="{FF2B5EF4-FFF2-40B4-BE49-F238E27FC236}">
                <a16:creationId xmlns:a16="http://schemas.microsoft.com/office/drawing/2014/main" id="{36BECAE7-7364-7F64-E0FF-280D950F20E1}"/>
              </a:ext>
            </a:extLst>
          </p:cNvPr>
          <p:cNvSpPr/>
          <p:nvPr/>
        </p:nvSpPr>
        <p:spPr>
          <a:xfrm>
            <a:off x="834021" y="218324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FROM</a:t>
            </a:r>
            <a:endParaRPr lang="en-US" dirty="0">
              <a:ln w="0"/>
              <a:solidFill>
                <a:schemeClr val="tx1"/>
              </a:solidFill>
            </a:endParaRPr>
          </a:p>
        </p:txBody>
      </p:sp>
      <p:sp>
        <p:nvSpPr>
          <p:cNvPr id="7" name="Rectangle 6">
            <a:extLst>
              <a:ext uri="{FF2B5EF4-FFF2-40B4-BE49-F238E27FC236}">
                <a16:creationId xmlns:a16="http://schemas.microsoft.com/office/drawing/2014/main" id="{64F31DA7-BA25-D2BE-EF42-46530F783AA2}"/>
              </a:ext>
            </a:extLst>
          </p:cNvPr>
          <p:cNvSpPr/>
          <p:nvPr/>
        </p:nvSpPr>
        <p:spPr>
          <a:xfrm>
            <a:off x="5354989" y="2726096"/>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8" name="TextBox 9">
            <a:extLst>
              <a:ext uri="{FF2B5EF4-FFF2-40B4-BE49-F238E27FC236}">
                <a16:creationId xmlns:a16="http://schemas.microsoft.com/office/drawing/2014/main" id="{BF0323C9-6D0F-3D09-52AF-FE9794C67019}"/>
              </a:ext>
            </a:extLst>
          </p:cNvPr>
          <p:cNvSpPr txBox="1"/>
          <p:nvPr/>
        </p:nvSpPr>
        <p:spPr>
          <a:xfrm>
            <a:off x="334269" y="3663546"/>
            <a:ext cx="560715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E.g. Display all the students whose are either from computer branch or from mechanical branch.</a:t>
            </a:r>
          </a:p>
        </p:txBody>
      </p:sp>
      <p:sp>
        <p:nvSpPr>
          <p:cNvPr id="9" name="TextBox 10">
            <a:extLst>
              <a:ext uri="{FF2B5EF4-FFF2-40B4-BE49-F238E27FC236}">
                <a16:creationId xmlns:a16="http://schemas.microsoft.com/office/drawing/2014/main" id="{5263CC28-37FB-2AAB-CB3B-759113B87A07}"/>
              </a:ext>
            </a:extLst>
          </p:cNvPr>
          <p:cNvSpPr txBox="1"/>
          <p:nvPr/>
        </p:nvSpPr>
        <p:spPr>
          <a:xfrm>
            <a:off x="334270" y="951646"/>
            <a:ext cx="357624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Syntax:-</a:t>
            </a:r>
          </a:p>
        </p:txBody>
      </p:sp>
      <p:sp>
        <p:nvSpPr>
          <p:cNvPr id="10" name="Rectangle 9">
            <a:extLst>
              <a:ext uri="{FF2B5EF4-FFF2-40B4-BE49-F238E27FC236}">
                <a16:creationId xmlns:a16="http://schemas.microsoft.com/office/drawing/2014/main" id="{D30928A6-6D7E-6757-962D-AD3FC93800E0}"/>
              </a:ext>
            </a:extLst>
          </p:cNvPr>
          <p:cNvSpPr/>
          <p:nvPr/>
        </p:nvSpPr>
        <p:spPr>
          <a:xfrm>
            <a:off x="1927502" y="1631003"/>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90000"/>
                    <a:lumOff val="10000"/>
                  </a:schemeClr>
                </a:solidFill>
              </a:rPr>
              <a:t>*</a:t>
            </a:r>
          </a:p>
        </p:txBody>
      </p:sp>
      <p:sp>
        <p:nvSpPr>
          <p:cNvPr id="11" name="Rectangle 10">
            <a:extLst>
              <a:ext uri="{FF2B5EF4-FFF2-40B4-BE49-F238E27FC236}">
                <a16:creationId xmlns:a16="http://schemas.microsoft.com/office/drawing/2014/main" id="{6AD345C5-1F41-67A9-357B-658965315597}"/>
              </a:ext>
            </a:extLst>
          </p:cNvPr>
          <p:cNvSpPr/>
          <p:nvPr/>
        </p:nvSpPr>
        <p:spPr>
          <a:xfrm>
            <a:off x="1911969" y="2726096"/>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Condition</a:t>
            </a:r>
          </a:p>
        </p:txBody>
      </p:sp>
      <p:sp>
        <p:nvSpPr>
          <p:cNvPr id="12" name="Rectangle 11">
            <a:extLst>
              <a:ext uri="{FF2B5EF4-FFF2-40B4-BE49-F238E27FC236}">
                <a16:creationId xmlns:a16="http://schemas.microsoft.com/office/drawing/2014/main" id="{A3097E5D-7C64-5268-0EC5-FD81FF6B809D}"/>
              </a:ext>
            </a:extLst>
          </p:cNvPr>
          <p:cNvSpPr/>
          <p:nvPr/>
        </p:nvSpPr>
        <p:spPr>
          <a:xfrm>
            <a:off x="834021" y="273622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WHERE</a:t>
            </a:r>
          </a:p>
        </p:txBody>
      </p:sp>
      <p:sp>
        <p:nvSpPr>
          <p:cNvPr id="13" name="Rectangle 12">
            <a:extLst>
              <a:ext uri="{FF2B5EF4-FFF2-40B4-BE49-F238E27FC236}">
                <a16:creationId xmlns:a16="http://schemas.microsoft.com/office/drawing/2014/main" id="{F79F56D0-8B61-7654-FB95-99C5ABF8BE24}"/>
              </a:ext>
            </a:extLst>
          </p:cNvPr>
          <p:cNvSpPr/>
          <p:nvPr/>
        </p:nvSpPr>
        <p:spPr>
          <a:xfrm>
            <a:off x="681738" y="4303611"/>
            <a:ext cx="513378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52F0D085-C2E6-AF3D-E2A6-E4E62C17BD20}"/>
              </a:ext>
            </a:extLst>
          </p:cNvPr>
          <p:cNvSpPr/>
          <p:nvPr/>
        </p:nvSpPr>
        <p:spPr>
          <a:xfrm>
            <a:off x="834020" y="448747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solidFill>
                  <a:srgbClr val="0000FF"/>
                </a:solidFill>
              </a:rPr>
              <a:t>SELECT</a:t>
            </a:r>
            <a:endParaRPr lang="en-US" dirty="0">
              <a:solidFill>
                <a:srgbClr val="0000FF"/>
              </a:solidFill>
            </a:endParaRPr>
          </a:p>
        </p:txBody>
      </p:sp>
      <p:sp>
        <p:nvSpPr>
          <p:cNvPr id="15" name="Rectangle 14">
            <a:extLst>
              <a:ext uri="{FF2B5EF4-FFF2-40B4-BE49-F238E27FC236}">
                <a16:creationId xmlns:a16="http://schemas.microsoft.com/office/drawing/2014/main" id="{3D4A9A8D-4489-C8F1-140A-B843D2865587}"/>
              </a:ext>
            </a:extLst>
          </p:cNvPr>
          <p:cNvSpPr/>
          <p:nvPr/>
        </p:nvSpPr>
        <p:spPr>
          <a:xfrm>
            <a:off x="1927502" y="5040447"/>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Student</a:t>
            </a:r>
          </a:p>
        </p:txBody>
      </p:sp>
      <p:sp>
        <p:nvSpPr>
          <p:cNvPr id="16" name="Rectangle 15">
            <a:extLst>
              <a:ext uri="{FF2B5EF4-FFF2-40B4-BE49-F238E27FC236}">
                <a16:creationId xmlns:a16="http://schemas.microsoft.com/office/drawing/2014/main" id="{19E4C451-8EF2-A567-2617-1DECF32783A8}"/>
              </a:ext>
            </a:extLst>
          </p:cNvPr>
          <p:cNvSpPr/>
          <p:nvPr/>
        </p:nvSpPr>
        <p:spPr>
          <a:xfrm>
            <a:off x="834020" y="504044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FROM</a:t>
            </a:r>
            <a:endParaRPr lang="en-US" dirty="0">
              <a:ln w="0"/>
              <a:solidFill>
                <a:schemeClr val="tx1"/>
              </a:solidFill>
            </a:endParaRPr>
          </a:p>
        </p:txBody>
      </p:sp>
      <p:sp>
        <p:nvSpPr>
          <p:cNvPr id="17" name="Rectangle 16">
            <a:extLst>
              <a:ext uri="{FF2B5EF4-FFF2-40B4-BE49-F238E27FC236}">
                <a16:creationId xmlns:a16="http://schemas.microsoft.com/office/drawing/2014/main" id="{971E6566-8E76-CBD3-AD8C-BDA05824E631}"/>
              </a:ext>
            </a:extLst>
          </p:cNvPr>
          <p:cNvSpPr/>
          <p:nvPr/>
        </p:nvSpPr>
        <p:spPr>
          <a:xfrm>
            <a:off x="1911968" y="4494449"/>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90000"/>
                    <a:lumOff val="10000"/>
                  </a:schemeClr>
                </a:solidFill>
              </a:rPr>
              <a:t>*</a:t>
            </a:r>
          </a:p>
        </p:txBody>
      </p:sp>
      <p:sp>
        <p:nvSpPr>
          <p:cNvPr id="18" name="Rectangle 17">
            <a:extLst>
              <a:ext uri="{FF2B5EF4-FFF2-40B4-BE49-F238E27FC236}">
                <a16:creationId xmlns:a16="http://schemas.microsoft.com/office/drawing/2014/main" id="{73790C09-9F65-E034-1288-9BF6E903A7CE}"/>
              </a:ext>
            </a:extLst>
          </p:cNvPr>
          <p:cNvSpPr/>
          <p:nvPr/>
        </p:nvSpPr>
        <p:spPr>
          <a:xfrm>
            <a:off x="1911968" y="5583296"/>
            <a:ext cx="144749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t>Branch=</a:t>
            </a:r>
            <a:r>
              <a:rPr lang="en-IN" dirty="0">
                <a:solidFill>
                  <a:srgbClr val="FF0000"/>
                </a:solidFill>
              </a:rPr>
              <a:t>'CE'</a:t>
            </a:r>
          </a:p>
        </p:txBody>
      </p:sp>
      <p:sp>
        <p:nvSpPr>
          <p:cNvPr id="19" name="Rectangle 18">
            <a:extLst>
              <a:ext uri="{FF2B5EF4-FFF2-40B4-BE49-F238E27FC236}">
                <a16:creationId xmlns:a16="http://schemas.microsoft.com/office/drawing/2014/main" id="{62972587-11A0-6F9B-B4A0-B3C1BD6176B6}"/>
              </a:ext>
            </a:extLst>
          </p:cNvPr>
          <p:cNvSpPr/>
          <p:nvPr/>
        </p:nvSpPr>
        <p:spPr>
          <a:xfrm>
            <a:off x="834020" y="559342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rgbClr val="0000FF"/>
                </a:solidFill>
              </a:rPr>
              <a:t>WHERE</a:t>
            </a:r>
          </a:p>
        </p:txBody>
      </p:sp>
      <p:sp>
        <p:nvSpPr>
          <p:cNvPr id="20" name="TextBox 21">
            <a:extLst>
              <a:ext uri="{FF2B5EF4-FFF2-40B4-BE49-F238E27FC236}">
                <a16:creationId xmlns:a16="http://schemas.microsoft.com/office/drawing/2014/main" id="{E49F1688-280E-9D42-2609-18BEBD6149DD}"/>
              </a:ext>
            </a:extLst>
          </p:cNvPr>
          <p:cNvSpPr txBox="1"/>
          <p:nvPr/>
        </p:nvSpPr>
        <p:spPr>
          <a:xfrm>
            <a:off x="6508781" y="4080822"/>
            <a:ext cx="107393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t>Output :</a:t>
            </a:r>
          </a:p>
        </p:txBody>
      </p:sp>
      <p:pic>
        <p:nvPicPr>
          <p:cNvPr id="22" name="Picture 21">
            <a:extLst>
              <a:ext uri="{FF2B5EF4-FFF2-40B4-BE49-F238E27FC236}">
                <a16:creationId xmlns:a16="http://schemas.microsoft.com/office/drawing/2014/main" id="{31F30F01-A9AA-0CA5-BBB8-2ED32F31740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843226" y="3751486"/>
            <a:ext cx="422103" cy="381000"/>
          </a:xfrm>
          <a:prstGeom prst="rect">
            <a:avLst/>
          </a:prstGeom>
        </p:spPr>
      </p:pic>
      <p:sp>
        <p:nvSpPr>
          <p:cNvPr id="24" name="Rectangle 23">
            <a:extLst>
              <a:ext uri="{FF2B5EF4-FFF2-40B4-BE49-F238E27FC236}">
                <a16:creationId xmlns:a16="http://schemas.microsoft.com/office/drawing/2014/main" id="{9B9FC31C-098C-2003-13D9-8BD3E9D9A516}"/>
              </a:ext>
            </a:extLst>
          </p:cNvPr>
          <p:cNvSpPr/>
          <p:nvPr/>
        </p:nvSpPr>
        <p:spPr>
          <a:xfrm>
            <a:off x="3993353" y="2726096"/>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ln w="0"/>
                <a:solidFill>
                  <a:schemeClr val="tx1"/>
                </a:solidFill>
              </a:rPr>
              <a:t>Condition</a:t>
            </a:r>
          </a:p>
        </p:txBody>
      </p:sp>
      <p:sp>
        <p:nvSpPr>
          <p:cNvPr id="25" name="Rectangle 24">
            <a:extLst>
              <a:ext uri="{FF2B5EF4-FFF2-40B4-BE49-F238E27FC236}">
                <a16:creationId xmlns:a16="http://schemas.microsoft.com/office/drawing/2014/main" id="{241F9BF7-63F6-6825-DABB-8B40266826F1}"/>
              </a:ext>
            </a:extLst>
          </p:cNvPr>
          <p:cNvSpPr/>
          <p:nvPr/>
        </p:nvSpPr>
        <p:spPr>
          <a:xfrm>
            <a:off x="3272032" y="2726096"/>
            <a:ext cx="63368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90000"/>
                    <a:lumOff val="10000"/>
                  </a:schemeClr>
                </a:solidFill>
              </a:rPr>
              <a:t>OR</a:t>
            </a:r>
          </a:p>
        </p:txBody>
      </p:sp>
      <p:sp>
        <p:nvSpPr>
          <p:cNvPr id="26" name="Rectangle 25">
            <a:extLst>
              <a:ext uri="{FF2B5EF4-FFF2-40B4-BE49-F238E27FC236}">
                <a16:creationId xmlns:a16="http://schemas.microsoft.com/office/drawing/2014/main" id="{DE11672F-A5E4-D42A-BFED-45BC5458CEC6}"/>
              </a:ext>
            </a:extLst>
          </p:cNvPr>
          <p:cNvSpPr/>
          <p:nvPr/>
        </p:nvSpPr>
        <p:spPr>
          <a:xfrm>
            <a:off x="5590863" y="5573096"/>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75000"/>
                    <a:lumOff val="25000"/>
                  </a:schemeClr>
                </a:solidFill>
              </a:rPr>
              <a:t>;</a:t>
            </a:r>
          </a:p>
        </p:txBody>
      </p:sp>
      <p:sp>
        <p:nvSpPr>
          <p:cNvPr id="27" name="Rectangle 26">
            <a:extLst>
              <a:ext uri="{FF2B5EF4-FFF2-40B4-BE49-F238E27FC236}">
                <a16:creationId xmlns:a16="http://schemas.microsoft.com/office/drawing/2014/main" id="{454FAF4C-5E1F-6849-C476-D21782A24429}"/>
              </a:ext>
            </a:extLst>
          </p:cNvPr>
          <p:cNvSpPr/>
          <p:nvPr/>
        </p:nvSpPr>
        <p:spPr>
          <a:xfrm>
            <a:off x="4070574" y="5572324"/>
            <a:ext cx="144749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dirty="0"/>
              <a:t>Branch=</a:t>
            </a:r>
            <a:r>
              <a:rPr lang="en-IN" dirty="0">
                <a:solidFill>
                  <a:srgbClr val="FF0000"/>
                </a:solidFill>
              </a:rPr>
              <a:t>'ME'</a:t>
            </a:r>
          </a:p>
        </p:txBody>
      </p:sp>
      <p:sp>
        <p:nvSpPr>
          <p:cNvPr id="28" name="Rectangle 27">
            <a:extLst>
              <a:ext uri="{FF2B5EF4-FFF2-40B4-BE49-F238E27FC236}">
                <a16:creationId xmlns:a16="http://schemas.microsoft.com/office/drawing/2014/main" id="{91A72C27-4BBF-528A-4896-A8EE51A43096}"/>
              </a:ext>
            </a:extLst>
          </p:cNvPr>
          <p:cNvSpPr/>
          <p:nvPr/>
        </p:nvSpPr>
        <p:spPr>
          <a:xfrm>
            <a:off x="3447097" y="5572324"/>
            <a:ext cx="525860"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solidFill>
                  <a:schemeClr val="tx1">
                    <a:lumMod val="90000"/>
                    <a:lumOff val="10000"/>
                  </a:schemeClr>
                </a:solidFill>
              </a:rPr>
              <a:t>OR</a:t>
            </a:r>
          </a:p>
        </p:txBody>
      </p:sp>
      <p:graphicFrame>
        <p:nvGraphicFramePr>
          <p:cNvPr id="29" name="Content Placeholder 11">
            <a:extLst>
              <a:ext uri="{FF2B5EF4-FFF2-40B4-BE49-F238E27FC236}">
                <a16:creationId xmlns:a16="http://schemas.microsoft.com/office/drawing/2014/main" id="{CCEB6153-3005-27F4-E1A5-C72B8B61AEA8}"/>
              </a:ext>
            </a:extLst>
          </p:cNvPr>
          <p:cNvGraphicFramePr>
            <a:graphicFrameLocks/>
          </p:cNvGraphicFramePr>
          <p:nvPr>
            <p:extLst>
              <p:ext uri="{D42A27DB-BD31-4B8C-83A1-F6EECF244321}">
                <p14:modId xmlns:p14="http://schemas.microsoft.com/office/powerpoint/2010/main" val="1460849269"/>
              </p:ext>
            </p:extLst>
          </p:nvPr>
        </p:nvGraphicFramePr>
        <p:xfrm>
          <a:off x="6744722" y="1134657"/>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graphicFrame>
        <p:nvGraphicFramePr>
          <p:cNvPr id="30" name="Table 29">
            <a:extLst>
              <a:ext uri="{FF2B5EF4-FFF2-40B4-BE49-F238E27FC236}">
                <a16:creationId xmlns:a16="http://schemas.microsoft.com/office/drawing/2014/main" id="{6A3AEE76-7A42-AF3E-5631-FC71E4A6D999}"/>
              </a:ext>
            </a:extLst>
          </p:cNvPr>
          <p:cNvGraphicFramePr>
            <a:graphicFrameLocks noGrp="1"/>
          </p:cNvGraphicFramePr>
          <p:nvPr>
            <p:extLst>
              <p:ext uri="{D42A27DB-BD31-4B8C-83A1-F6EECF244321}">
                <p14:modId xmlns:p14="http://schemas.microsoft.com/office/powerpoint/2010/main" val="2975680628"/>
              </p:ext>
            </p:extLst>
          </p:nvPr>
        </p:nvGraphicFramePr>
        <p:xfrm>
          <a:off x="6801184" y="4459671"/>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1650840371"/>
                    </a:ext>
                  </a:extLst>
                </a:gridCol>
                <a:gridCol w="685581">
                  <a:extLst>
                    <a:ext uri="{9D8B030D-6E8A-4147-A177-3AD203B41FA5}">
                      <a16:colId xmlns:a16="http://schemas.microsoft.com/office/drawing/2014/main" val="224804181"/>
                    </a:ext>
                  </a:extLst>
                </a:gridCol>
                <a:gridCol w="628449">
                  <a:extLst>
                    <a:ext uri="{9D8B030D-6E8A-4147-A177-3AD203B41FA5}">
                      <a16:colId xmlns:a16="http://schemas.microsoft.com/office/drawing/2014/main" val="99310725"/>
                    </a:ext>
                  </a:extLst>
                </a:gridCol>
                <a:gridCol w="736170">
                  <a:extLst>
                    <a:ext uri="{9D8B030D-6E8A-4147-A177-3AD203B41FA5}">
                      <a16:colId xmlns:a16="http://schemas.microsoft.com/office/drawing/2014/main" val="2365842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1673236921"/>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152488180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569901701"/>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178874164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2259016897"/>
                  </a:ext>
                </a:extLst>
              </a:tr>
            </a:tbl>
          </a:graphicData>
        </a:graphic>
      </p:graphicFrame>
    </p:spTree>
    <p:extLst>
      <p:ext uri="{BB962C8B-B14F-4D97-AF65-F5344CB8AC3E}">
        <p14:creationId xmlns:p14="http://schemas.microsoft.com/office/powerpoint/2010/main" val="208921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up)">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4" grpId="0" animBg="1"/>
      <p:bldP spid="25" grpId="0" animBg="1"/>
      <p:bldP spid="26" grpId="0" animBg="1"/>
      <p:bldP spid="27"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E652-BF77-7A1C-1F9C-8E177F052B2C}"/>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NOT Operator</a:t>
            </a:r>
            <a:endParaRPr lang="en-IN" dirty="0"/>
          </a:p>
        </p:txBody>
      </p:sp>
      <p:sp>
        <p:nvSpPr>
          <p:cNvPr id="3" name="Content Placeholder 2">
            <a:extLst>
              <a:ext uri="{FF2B5EF4-FFF2-40B4-BE49-F238E27FC236}">
                <a16:creationId xmlns:a16="http://schemas.microsoft.com/office/drawing/2014/main" id="{E9248F3F-C00F-D510-CA53-853EA4D0D585}"/>
              </a:ext>
            </a:extLst>
          </p:cNvPr>
          <p:cNvSpPr>
            <a:spLocks noGrp="1"/>
          </p:cNvSpPr>
          <p:nvPr>
            <p:ph idx="1"/>
          </p:nvPr>
        </p:nvSpPr>
        <p:spPr/>
        <p:txBody>
          <a:bodyPr/>
          <a:lstStyle/>
          <a:p>
            <a:endParaRPr lang="en-IN" dirty="0"/>
          </a:p>
        </p:txBody>
      </p:sp>
      <p:sp>
        <p:nvSpPr>
          <p:cNvPr id="6" name="Rectangle 5">
            <a:extLst>
              <a:ext uri="{FF2B5EF4-FFF2-40B4-BE49-F238E27FC236}">
                <a16:creationId xmlns:a16="http://schemas.microsoft.com/office/drawing/2014/main" id="{FC5D5FB6-FC8F-39E7-4996-9759AD7644E4}"/>
              </a:ext>
            </a:extLst>
          </p:cNvPr>
          <p:cNvSpPr/>
          <p:nvPr/>
        </p:nvSpPr>
        <p:spPr>
          <a:xfrm>
            <a:off x="657421" y="1523999"/>
            <a:ext cx="513377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093C584-462C-5C8D-836E-A24354E27A12}"/>
              </a:ext>
            </a:extLst>
          </p:cNvPr>
          <p:cNvSpPr/>
          <p:nvPr/>
        </p:nvSpPr>
        <p:spPr>
          <a:xfrm>
            <a:off x="809703" y="17141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8" name="Rectangle 7">
            <a:extLst>
              <a:ext uri="{FF2B5EF4-FFF2-40B4-BE49-F238E27FC236}">
                <a16:creationId xmlns:a16="http://schemas.microsoft.com/office/drawing/2014/main" id="{93156A22-3828-8D1A-505C-498C2F809FE4}"/>
              </a:ext>
            </a:extLst>
          </p:cNvPr>
          <p:cNvSpPr/>
          <p:nvPr/>
        </p:nvSpPr>
        <p:spPr>
          <a:xfrm>
            <a:off x="1903185" y="22671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9" name="Rectangle 8">
            <a:extLst>
              <a:ext uri="{FF2B5EF4-FFF2-40B4-BE49-F238E27FC236}">
                <a16:creationId xmlns:a16="http://schemas.microsoft.com/office/drawing/2014/main" id="{DC0FF629-59C3-196E-AE92-FDDD907857BC}"/>
              </a:ext>
            </a:extLst>
          </p:cNvPr>
          <p:cNvSpPr/>
          <p:nvPr/>
        </p:nvSpPr>
        <p:spPr>
          <a:xfrm>
            <a:off x="809703" y="22671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0" name="Rectangle 9">
            <a:extLst>
              <a:ext uri="{FF2B5EF4-FFF2-40B4-BE49-F238E27FC236}">
                <a16:creationId xmlns:a16="http://schemas.microsoft.com/office/drawing/2014/main" id="{86CFEF83-E56F-3B7A-11B7-FEC8D4E7B6E8}"/>
              </a:ext>
            </a:extLst>
          </p:cNvPr>
          <p:cNvSpPr/>
          <p:nvPr/>
        </p:nvSpPr>
        <p:spPr>
          <a:xfrm>
            <a:off x="3987510" y="2829122"/>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1" name="TextBox 10">
            <a:extLst>
              <a:ext uri="{FF2B5EF4-FFF2-40B4-BE49-F238E27FC236}">
                <a16:creationId xmlns:a16="http://schemas.microsoft.com/office/drawing/2014/main" id="{FB2E8EA4-D47B-8E66-6A5E-2FF96AE6045E}"/>
              </a:ext>
            </a:extLst>
          </p:cNvPr>
          <p:cNvSpPr txBox="1"/>
          <p:nvPr/>
        </p:nvSpPr>
        <p:spPr>
          <a:xfrm>
            <a:off x="309951" y="3747400"/>
            <a:ext cx="5607157" cy="646331"/>
          </a:xfrm>
          <a:prstGeom prst="rect">
            <a:avLst/>
          </a:prstGeom>
          <a:noFill/>
        </p:spPr>
        <p:txBody>
          <a:bodyPr wrap="square" rtlCol="0">
            <a:spAutoFit/>
          </a:bodyPr>
          <a:lstStyle/>
          <a:p>
            <a:r>
              <a:rPr lang="en-US" b="1" u="sng" dirty="0"/>
              <a:t>E.g. Display all the students who does not belongs to computer branch.</a:t>
            </a:r>
          </a:p>
        </p:txBody>
      </p:sp>
      <p:sp>
        <p:nvSpPr>
          <p:cNvPr id="12" name="TextBox 11">
            <a:extLst>
              <a:ext uri="{FF2B5EF4-FFF2-40B4-BE49-F238E27FC236}">
                <a16:creationId xmlns:a16="http://schemas.microsoft.com/office/drawing/2014/main" id="{92830C53-4F76-00F7-C126-053A73E3D1E9}"/>
              </a:ext>
            </a:extLst>
          </p:cNvPr>
          <p:cNvSpPr txBox="1"/>
          <p:nvPr/>
        </p:nvSpPr>
        <p:spPr>
          <a:xfrm>
            <a:off x="309952" y="1035500"/>
            <a:ext cx="3576248" cy="369332"/>
          </a:xfrm>
          <a:prstGeom prst="rect">
            <a:avLst/>
          </a:prstGeom>
          <a:noFill/>
        </p:spPr>
        <p:txBody>
          <a:bodyPr wrap="square" rtlCol="0">
            <a:spAutoFit/>
          </a:bodyPr>
          <a:lstStyle/>
          <a:p>
            <a:r>
              <a:rPr lang="en-US" b="1" u="sng" dirty="0"/>
              <a:t>Syntax:-</a:t>
            </a:r>
          </a:p>
        </p:txBody>
      </p:sp>
      <p:sp>
        <p:nvSpPr>
          <p:cNvPr id="13" name="Rectangle 12">
            <a:extLst>
              <a:ext uri="{FF2B5EF4-FFF2-40B4-BE49-F238E27FC236}">
                <a16:creationId xmlns:a16="http://schemas.microsoft.com/office/drawing/2014/main" id="{FCB4B489-E36B-3252-2645-54AEBD0B59A2}"/>
              </a:ext>
            </a:extLst>
          </p:cNvPr>
          <p:cNvSpPr/>
          <p:nvPr/>
        </p:nvSpPr>
        <p:spPr>
          <a:xfrm>
            <a:off x="1903184" y="1714857"/>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4" name="Rectangle 13">
            <a:extLst>
              <a:ext uri="{FF2B5EF4-FFF2-40B4-BE49-F238E27FC236}">
                <a16:creationId xmlns:a16="http://schemas.microsoft.com/office/drawing/2014/main" id="{CA30455E-5963-40FE-8221-EEAD6E794344}"/>
              </a:ext>
            </a:extLst>
          </p:cNvPr>
          <p:cNvSpPr/>
          <p:nvPr/>
        </p:nvSpPr>
        <p:spPr>
          <a:xfrm>
            <a:off x="809703" y="28200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5" name="Rectangle 14">
            <a:extLst>
              <a:ext uri="{FF2B5EF4-FFF2-40B4-BE49-F238E27FC236}">
                <a16:creationId xmlns:a16="http://schemas.microsoft.com/office/drawing/2014/main" id="{CFF48FB5-3378-E0FE-FDB4-9917B28CD98D}"/>
              </a:ext>
            </a:extLst>
          </p:cNvPr>
          <p:cNvSpPr/>
          <p:nvPr/>
        </p:nvSpPr>
        <p:spPr>
          <a:xfrm>
            <a:off x="657420" y="4387465"/>
            <a:ext cx="513378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8B1D17D-677F-D0D2-1B8A-CB768E9EAA52}"/>
              </a:ext>
            </a:extLst>
          </p:cNvPr>
          <p:cNvSpPr/>
          <p:nvPr/>
        </p:nvSpPr>
        <p:spPr>
          <a:xfrm>
            <a:off x="809702" y="457132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7" name="Rectangle 16">
            <a:extLst>
              <a:ext uri="{FF2B5EF4-FFF2-40B4-BE49-F238E27FC236}">
                <a16:creationId xmlns:a16="http://schemas.microsoft.com/office/drawing/2014/main" id="{3F880AA6-A5A6-6920-48A3-843CC23E30FC}"/>
              </a:ext>
            </a:extLst>
          </p:cNvPr>
          <p:cNvSpPr/>
          <p:nvPr/>
        </p:nvSpPr>
        <p:spPr>
          <a:xfrm>
            <a:off x="1903184" y="5124301"/>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18" name="Rectangle 17">
            <a:extLst>
              <a:ext uri="{FF2B5EF4-FFF2-40B4-BE49-F238E27FC236}">
                <a16:creationId xmlns:a16="http://schemas.microsoft.com/office/drawing/2014/main" id="{69742D70-06BE-05D7-8FAE-11CE0ECD66FF}"/>
              </a:ext>
            </a:extLst>
          </p:cNvPr>
          <p:cNvSpPr/>
          <p:nvPr/>
        </p:nvSpPr>
        <p:spPr>
          <a:xfrm>
            <a:off x="809702" y="5124301"/>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9" name="Rectangle 18">
            <a:extLst>
              <a:ext uri="{FF2B5EF4-FFF2-40B4-BE49-F238E27FC236}">
                <a16:creationId xmlns:a16="http://schemas.microsoft.com/office/drawing/2014/main" id="{9D76EF0A-BAC2-A7E0-E1A2-8B6AAAD6AEC2}"/>
              </a:ext>
            </a:extLst>
          </p:cNvPr>
          <p:cNvSpPr/>
          <p:nvPr/>
        </p:nvSpPr>
        <p:spPr>
          <a:xfrm>
            <a:off x="1887650" y="4578303"/>
            <a:ext cx="46833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20" name="Rectangle 19">
            <a:extLst>
              <a:ext uri="{FF2B5EF4-FFF2-40B4-BE49-F238E27FC236}">
                <a16:creationId xmlns:a16="http://schemas.microsoft.com/office/drawing/2014/main" id="{EE99033A-0390-9552-5DF8-30C681B48EE5}"/>
              </a:ext>
            </a:extLst>
          </p:cNvPr>
          <p:cNvSpPr/>
          <p:nvPr/>
        </p:nvSpPr>
        <p:spPr>
          <a:xfrm>
            <a:off x="809702" y="567727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21" name="TextBox 20">
            <a:extLst>
              <a:ext uri="{FF2B5EF4-FFF2-40B4-BE49-F238E27FC236}">
                <a16:creationId xmlns:a16="http://schemas.microsoft.com/office/drawing/2014/main" id="{E717A21C-61B3-E5EC-23AF-5345D14312F8}"/>
              </a:ext>
            </a:extLst>
          </p:cNvPr>
          <p:cNvSpPr txBox="1"/>
          <p:nvPr/>
        </p:nvSpPr>
        <p:spPr>
          <a:xfrm>
            <a:off x="6064133" y="4125795"/>
            <a:ext cx="1073934" cy="369332"/>
          </a:xfrm>
          <a:prstGeom prst="rect">
            <a:avLst/>
          </a:prstGeom>
          <a:noFill/>
        </p:spPr>
        <p:txBody>
          <a:bodyPr wrap="square" rtlCol="0">
            <a:spAutoFit/>
          </a:bodyPr>
          <a:lstStyle/>
          <a:p>
            <a:r>
              <a:rPr lang="en-US" b="1" u="sng" dirty="0"/>
              <a:t>Output :</a:t>
            </a:r>
          </a:p>
        </p:txBody>
      </p:sp>
      <p:graphicFrame>
        <p:nvGraphicFramePr>
          <p:cNvPr id="22" name="Content Placeholder 11">
            <a:extLst>
              <a:ext uri="{FF2B5EF4-FFF2-40B4-BE49-F238E27FC236}">
                <a16:creationId xmlns:a16="http://schemas.microsoft.com/office/drawing/2014/main" id="{67ED28FF-667F-3D58-0D8F-CB29EB67BF5C}"/>
              </a:ext>
            </a:extLst>
          </p:cNvPr>
          <p:cNvGraphicFramePr>
            <a:graphicFrameLocks/>
          </p:cNvGraphicFramePr>
          <p:nvPr>
            <p:extLst>
              <p:ext uri="{D42A27DB-BD31-4B8C-83A1-F6EECF244321}">
                <p14:modId xmlns:p14="http://schemas.microsoft.com/office/powerpoint/2010/main" val="1559829994"/>
              </p:ext>
            </p:extLst>
          </p:nvPr>
        </p:nvGraphicFramePr>
        <p:xfrm>
          <a:off x="6220089" y="1075196"/>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23" name="Picture 22">
            <a:extLst>
              <a:ext uri="{FF2B5EF4-FFF2-40B4-BE49-F238E27FC236}">
                <a16:creationId xmlns:a16="http://schemas.microsoft.com/office/drawing/2014/main" id="{6A012670-810E-B9A0-E1E1-9654B0B295C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rot="5400000" flipV="1">
            <a:off x="7264540" y="3767952"/>
            <a:ext cx="422103" cy="381000"/>
          </a:xfrm>
          <a:prstGeom prst="rect">
            <a:avLst/>
          </a:prstGeom>
        </p:spPr>
      </p:pic>
      <p:graphicFrame>
        <p:nvGraphicFramePr>
          <p:cNvPr id="24" name="Content Placeholder 11">
            <a:extLst>
              <a:ext uri="{FF2B5EF4-FFF2-40B4-BE49-F238E27FC236}">
                <a16:creationId xmlns:a16="http://schemas.microsoft.com/office/drawing/2014/main" id="{F4D61F18-0FE7-BF28-5812-E1C3F112E27E}"/>
              </a:ext>
            </a:extLst>
          </p:cNvPr>
          <p:cNvGraphicFramePr>
            <a:graphicFrameLocks/>
          </p:cNvGraphicFramePr>
          <p:nvPr>
            <p:extLst>
              <p:ext uri="{D42A27DB-BD31-4B8C-83A1-F6EECF244321}">
                <p14:modId xmlns:p14="http://schemas.microsoft.com/office/powerpoint/2010/main" val="775362017"/>
              </p:ext>
            </p:extLst>
          </p:nvPr>
        </p:nvGraphicFramePr>
        <p:xfrm>
          <a:off x="6166036" y="4554715"/>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2697156557"/>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3511983516"/>
                  </a:ext>
                </a:extLst>
              </a:tr>
            </a:tbl>
          </a:graphicData>
        </a:graphic>
      </p:graphicFrame>
      <p:sp>
        <p:nvSpPr>
          <p:cNvPr id="25" name="Rectangle 24">
            <a:extLst>
              <a:ext uri="{FF2B5EF4-FFF2-40B4-BE49-F238E27FC236}">
                <a16:creationId xmlns:a16="http://schemas.microsoft.com/office/drawing/2014/main" id="{A7E1E417-CC77-E1BD-4C7E-532EC8FA21B0}"/>
              </a:ext>
            </a:extLst>
          </p:cNvPr>
          <p:cNvSpPr/>
          <p:nvPr/>
        </p:nvSpPr>
        <p:spPr>
          <a:xfrm>
            <a:off x="2625874" y="2829122"/>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Condition</a:t>
            </a:r>
          </a:p>
        </p:txBody>
      </p:sp>
      <p:sp>
        <p:nvSpPr>
          <p:cNvPr id="26" name="Rectangle 25">
            <a:extLst>
              <a:ext uri="{FF2B5EF4-FFF2-40B4-BE49-F238E27FC236}">
                <a16:creationId xmlns:a16="http://schemas.microsoft.com/office/drawing/2014/main" id="{A604D386-052C-05B1-B284-83519F70D78F}"/>
              </a:ext>
            </a:extLst>
          </p:cNvPr>
          <p:cNvSpPr/>
          <p:nvPr/>
        </p:nvSpPr>
        <p:spPr>
          <a:xfrm>
            <a:off x="1904553" y="2829122"/>
            <a:ext cx="63368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NOT</a:t>
            </a:r>
          </a:p>
        </p:txBody>
      </p:sp>
      <p:sp>
        <p:nvSpPr>
          <p:cNvPr id="27" name="Rectangle 26">
            <a:extLst>
              <a:ext uri="{FF2B5EF4-FFF2-40B4-BE49-F238E27FC236}">
                <a16:creationId xmlns:a16="http://schemas.microsoft.com/office/drawing/2014/main" id="{4A54C87B-1991-8DF5-42FF-E0516DC131ED}"/>
              </a:ext>
            </a:extLst>
          </p:cNvPr>
          <p:cNvSpPr/>
          <p:nvPr/>
        </p:nvSpPr>
        <p:spPr>
          <a:xfrm>
            <a:off x="4126446" y="5678047"/>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8" name="Rectangle 27">
            <a:extLst>
              <a:ext uri="{FF2B5EF4-FFF2-40B4-BE49-F238E27FC236}">
                <a16:creationId xmlns:a16="http://schemas.microsoft.com/office/drawing/2014/main" id="{BF7F4F2E-8C1C-5F40-FA33-88F7E1C39512}"/>
              </a:ext>
            </a:extLst>
          </p:cNvPr>
          <p:cNvSpPr/>
          <p:nvPr/>
        </p:nvSpPr>
        <p:spPr>
          <a:xfrm>
            <a:off x="2606157" y="5677275"/>
            <a:ext cx="1447497"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r>
              <a:rPr lang="en-IN" dirty="0"/>
              <a:t>Branch=</a:t>
            </a:r>
            <a:r>
              <a:rPr lang="en-IN" dirty="0">
                <a:solidFill>
                  <a:srgbClr val="FF0000"/>
                </a:solidFill>
              </a:rPr>
              <a:t>'CE'</a:t>
            </a:r>
          </a:p>
        </p:txBody>
      </p:sp>
      <p:sp>
        <p:nvSpPr>
          <p:cNvPr id="29" name="Rectangle 28">
            <a:extLst>
              <a:ext uri="{FF2B5EF4-FFF2-40B4-BE49-F238E27FC236}">
                <a16:creationId xmlns:a16="http://schemas.microsoft.com/office/drawing/2014/main" id="{8E765264-CB1E-E9B1-48C4-3F8BA5D3E063}"/>
              </a:ext>
            </a:extLst>
          </p:cNvPr>
          <p:cNvSpPr/>
          <p:nvPr/>
        </p:nvSpPr>
        <p:spPr>
          <a:xfrm>
            <a:off x="1912701" y="5677275"/>
            <a:ext cx="595839"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NOT</a:t>
            </a:r>
          </a:p>
        </p:txBody>
      </p:sp>
    </p:spTree>
    <p:extLst>
      <p:ext uri="{BB962C8B-B14F-4D97-AF65-F5344CB8AC3E}">
        <p14:creationId xmlns:p14="http://schemas.microsoft.com/office/powerpoint/2010/main" val="204824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0"/>
                                  </p:iterate>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type="lt">
                                    <p:tmAbs val="0"/>
                                  </p:iterate>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iterate type="lt">
                                    <p:tmAbs val="0"/>
                                  </p:iterate>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type="lt">
                                    <p:tmAbs val="0"/>
                                  </p:iterate>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animBg="1"/>
      <p:bldP spid="14" grpId="0" animBg="1"/>
      <p:bldP spid="15" grpId="0" animBg="1"/>
      <p:bldP spid="16" grpId="0" animBg="1"/>
      <p:bldP spid="17" grpId="0" animBg="1"/>
      <p:bldP spid="18" grpId="0" animBg="1"/>
      <p:bldP spid="19" grpId="0" animBg="1"/>
      <p:bldP spid="20" grpId="0" animBg="1"/>
      <p:bldP spid="21" grpId="0"/>
      <p:bldP spid="25" grpId="0" animBg="1"/>
      <p:bldP spid="26" grpId="0" animBg="1"/>
      <p:bldP spid="27" grpId="0" animBg="1"/>
      <p:bldP spid="28" grpId="0" animBg="1"/>
      <p:bldP spid="2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654-5F0C-3483-9822-D316A964D96A}"/>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SQL IN Operator</a:t>
            </a:r>
            <a:endParaRPr lang="en-IN" dirty="0"/>
          </a:p>
        </p:txBody>
      </p:sp>
      <p:sp>
        <p:nvSpPr>
          <p:cNvPr id="4" name="Content Placeholder 2">
            <a:extLst>
              <a:ext uri="{FF2B5EF4-FFF2-40B4-BE49-F238E27FC236}">
                <a16:creationId xmlns:a16="http://schemas.microsoft.com/office/drawing/2014/main" id="{D5F39693-2512-5921-BAAE-48EB05A27A0C}"/>
              </a:ext>
            </a:extLst>
          </p:cNvPr>
          <p:cNvSpPr>
            <a:spLocks noGrp="1"/>
          </p:cNvSpPr>
          <p:nvPr>
            <p:ph idx="1"/>
          </p:nvPr>
        </p:nvSpPr>
        <p:spPr>
          <a:xfrm>
            <a:off x="131180" y="863444"/>
            <a:ext cx="11929641" cy="5590565"/>
          </a:xfrm>
        </p:spPr>
        <p:txBody>
          <a:bodyPr/>
          <a:lstStyle/>
          <a:p>
            <a:pPr algn="just"/>
            <a:r>
              <a:rPr lang="en-US" dirty="0"/>
              <a:t>The </a:t>
            </a:r>
            <a:r>
              <a:rPr lang="en-US" b="1" dirty="0">
                <a:solidFill>
                  <a:srgbClr val="C00000"/>
                </a:solidFill>
              </a:rPr>
              <a:t>IN operator </a:t>
            </a:r>
            <a:r>
              <a:rPr lang="en-US" dirty="0"/>
              <a:t>allows you to specify </a:t>
            </a:r>
            <a:r>
              <a:rPr lang="en-US" b="1" dirty="0">
                <a:solidFill>
                  <a:srgbClr val="C00000"/>
                </a:solidFill>
              </a:rPr>
              <a:t>multiple conditions </a:t>
            </a:r>
            <a:r>
              <a:rPr lang="en-US" dirty="0"/>
              <a:t>in a WHERE clause.</a:t>
            </a:r>
          </a:p>
          <a:p>
            <a:pPr algn="just"/>
            <a:r>
              <a:rPr lang="en-US" dirty="0"/>
              <a:t>IN operator is used to help reduce the need to use </a:t>
            </a:r>
            <a:r>
              <a:rPr lang="en-US" b="1" dirty="0">
                <a:solidFill>
                  <a:srgbClr val="C00000"/>
                </a:solidFill>
              </a:rPr>
              <a:t>multiple "OR" </a:t>
            </a:r>
            <a:r>
              <a:rPr lang="en-US" dirty="0"/>
              <a:t>conditions.</a:t>
            </a:r>
          </a:p>
          <a:p>
            <a:pPr algn="just"/>
            <a:r>
              <a:rPr lang="en-US" dirty="0"/>
              <a:t>SQL </a:t>
            </a:r>
            <a:r>
              <a:rPr lang="en-US" b="1" dirty="0">
                <a:solidFill>
                  <a:srgbClr val="C00000"/>
                </a:solidFill>
              </a:rPr>
              <a:t>NOT IN </a:t>
            </a:r>
            <a:r>
              <a:rPr lang="en-US" dirty="0"/>
              <a:t>condition used </a:t>
            </a:r>
            <a:r>
              <a:rPr lang="en-US" b="1" dirty="0">
                <a:solidFill>
                  <a:srgbClr val="C00000"/>
                </a:solidFill>
              </a:rPr>
              <a:t>to exclude </a:t>
            </a:r>
            <a:r>
              <a:rPr lang="en-US" dirty="0"/>
              <a:t>the defined multiple value in a WHERE clause condition. </a:t>
            </a:r>
          </a:p>
          <a:p>
            <a:pPr algn="just"/>
            <a:r>
              <a:rPr lang="en-US" dirty="0"/>
              <a:t>SQL </a:t>
            </a:r>
            <a:r>
              <a:rPr lang="en-US" b="1" dirty="0">
                <a:solidFill>
                  <a:srgbClr val="C00000"/>
                </a:solidFill>
              </a:rPr>
              <a:t>NOT IN </a:t>
            </a:r>
            <a:r>
              <a:rPr lang="en-US" dirty="0"/>
              <a:t>condition also identify by </a:t>
            </a:r>
            <a:r>
              <a:rPr lang="en-US" b="1" dirty="0">
                <a:solidFill>
                  <a:srgbClr val="C00000"/>
                </a:solidFill>
              </a:rPr>
              <a:t>NOT operator</a:t>
            </a:r>
            <a:r>
              <a:rPr lang="en-US" dirty="0"/>
              <a:t>.</a:t>
            </a:r>
          </a:p>
          <a:p>
            <a:endParaRPr lang="en-IN" dirty="0"/>
          </a:p>
        </p:txBody>
      </p:sp>
      <p:sp>
        <p:nvSpPr>
          <p:cNvPr id="5" name="Rectangle 4">
            <a:extLst>
              <a:ext uri="{FF2B5EF4-FFF2-40B4-BE49-F238E27FC236}">
                <a16:creationId xmlns:a16="http://schemas.microsoft.com/office/drawing/2014/main" id="{1D1922BE-87A9-FFB6-1936-0A3C25EF2E8F}"/>
              </a:ext>
            </a:extLst>
          </p:cNvPr>
          <p:cNvSpPr/>
          <p:nvPr/>
        </p:nvSpPr>
        <p:spPr>
          <a:xfrm>
            <a:off x="648456" y="3157517"/>
            <a:ext cx="787697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194B56E-3B80-D4FF-32AC-2BBB68297EB4}"/>
              </a:ext>
            </a:extLst>
          </p:cNvPr>
          <p:cNvSpPr/>
          <p:nvPr/>
        </p:nvSpPr>
        <p:spPr>
          <a:xfrm>
            <a:off x="800738" y="3347645"/>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7" name="Rectangle 6">
            <a:extLst>
              <a:ext uri="{FF2B5EF4-FFF2-40B4-BE49-F238E27FC236}">
                <a16:creationId xmlns:a16="http://schemas.microsoft.com/office/drawing/2014/main" id="{F8D2BF7D-5F5F-BE47-1AFF-6FC851C866A4}"/>
              </a:ext>
            </a:extLst>
          </p:cNvPr>
          <p:cNvSpPr/>
          <p:nvPr/>
        </p:nvSpPr>
        <p:spPr>
          <a:xfrm>
            <a:off x="1894220" y="3900619"/>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9352B53D-E852-70FC-97C4-8B3434F88320}"/>
              </a:ext>
            </a:extLst>
          </p:cNvPr>
          <p:cNvSpPr/>
          <p:nvPr/>
        </p:nvSpPr>
        <p:spPr>
          <a:xfrm>
            <a:off x="800738" y="390061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9" name="Rectangle 8">
            <a:extLst>
              <a:ext uri="{FF2B5EF4-FFF2-40B4-BE49-F238E27FC236}">
                <a16:creationId xmlns:a16="http://schemas.microsoft.com/office/drawing/2014/main" id="{4F8FEBF1-A101-7A11-4B3F-A7A2AD658BCF}"/>
              </a:ext>
            </a:extLst>
          </p:cNvPr>
          <p:cNvSpPr/>
          <p:nvPr/>
        </p:nvSpPr>
        <p:spPr>
          <a:xfrm>
            <a:off x="7326237" y="4437221"/>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DCEB5D5A-0636-AD4B-6845-5706A0E13577}"/>
              </a:ext>
            </a:extLst>
          </p:cNvPr>
          <p:cNvSpPr txBox="1"/>
          <p:nvPr/>
        </p:nvSpPr>
        <p:spPr>
          <a:xfrm>
            <a:off x="344619" y="2745760"/>
            <a:ext cx="3576248" cy="369332"/>
          </a:xfrm>
          <a:prstGeom prst="rect">
            <a:avLst/>
          </a:prstGeom>
          <a:noFill/>
        </p:spPr>
        <p:txBody>
          <a:bodyPr wrap="square" rtlCol="0">
            <a:spAutoFit/>
          </a:bodyPr>
          <a:lstStyle/>
          <a:p>
            <a:r>
              <a:rPr lang="en-US" b="1" u="sng" dirty="0"/>
              <a:t>Syntax:-</a:t>
            </a:r>
          </a:p>
        </p:txBody>
      </p:sp>
      <p:sp>
        <p:nvSpPr>
          <p:cNvPr id="11" name="Rectangle 10">
            <a:extLst>
              <a:ext uri="{FF2B5EF4-FFF2-40B4-BE49-F238E27FC236}">
                <a16:creationId xmlns:a16="http://schemas.microsoft.com/office/drawing/2014/main" id="{6EDE3204-1489-FF7D-01FE-0718E3EC116C}"/>
              </a:ext>
            </a:extLst>
          </p:cNvPr>
          <p:cNvSpPr/>
          <p:nvPr/>
        </p:nvSpPr>
        <p:spPr>
          <a:xfrm>
            <a:off x="1894218" y="3348375"/>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Columns</a:t>
            </a:r>
          </a:p>
        </p:txBody>
      </p:sp>
      <p:sp>
        <p:nvSpPr>
          <p:cNvPr id="12" name="Rectangle 11">
            <a:extLst>
              <a:ext uri="{FF2B5EF4-FFF2-40B4-BE49-F238E27FC236}">
                <a16:creationId xmlns:a16="http://schemas.microsoft.com/office/drawing/2014/main" id="{7A649B62-F334-3B4F-6184-75616780EA6B}"/>
              </a:ext>
            </a:extLst>
          </p:cNvPr>
          <p:cNvSpPr/>
          <p:nvPr/>
        </p:nvSpPr>
        <p:spPr>
          <a:xfrm>
            <a:off x="1878686" y="4443468"/>
            <a:ext cx="144749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Columnname</a:t>
            </a:r>
            <a:endParaRPr lang="en-US" dirty="0">
              <a:ln w="0"/>
              <a:solidFill>
                <a:schemeClr val="tx1"/>
              </a:solidFill>
            </a:endParaRPr>
          </a:p>
        </p:txBody>
      </p:sp>
      <p:sp>
        <p:nvSpPr>
          <p:cNvPr id="13" name="Rectangle 12">
            <a:extLst>
              <a:ext uri="{FF2B5EF4-FFF2-40B4-BE49-F238E27FC236}">
                <a16:creationId xmlns:a16="http://schemas.microsoft.com/office/drawing/2014/main" id="{8BA17495-5F8D-C822-C30D-A432000F2218}"/>
              </a:ext>
            </a:extLst>
          </p:cNvPr>
          <p:cNvSpPr/>
          <p:nvPr/>
        </p:nvSpPr>
        <p:spPr>
          <a:xfrm>
            <a:off x="800738" y="445359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4" name="Rectangle 13">
            <a:extLst>
              <a:ext uri="{FF2B5EF4-FFF2-40B4-BE49-F238E27FC236}">
                <a16:creationId xmlns:a16="http://schemas.microsoft.com/office/drawing/2014/main" id="{89015A55-1544-9480-A057-93842C25A556}"/>
              </a:ext>
            </a:extLst>
          </p:cNvPr>
          <p:cNvSpPr/>
          <p:nvPr/>
        </p:nvSpPr>
        <p:spPr>
          <a:xfrm>
            <a:off x="4015014" y="4443468"/>
            <a:ext cx="16487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
        <p:nvSpPr>
          <p:cNvPr id="15" name="Rectangle 14">
            <a:extLst>
              <a:ext uri="{FF2B5EF4-FFF2-40B4-BE49-F238E27FC236}">
                <a16:creationId xmlns:a16="http://schemas.microsoft.com/office/drawing/2014/main" id="{6ABF70F4-088B-262C-961A-E25EABBA4D5F}"/>
              </a:ext>
            </a:extLst>
          </p:cNvPr>
          <p:cNvSpPr/>
          <p:nvPr/>
        </p:nvSpPr>
        <p:spPr>
          <a:xfrm>
            <a:off x="3410804" y="4443468"/>
            <a:ext cx="51958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IN</a:t>
            </a:r>
          </a:p>
        </p:txBody>
      </p:sp>
      <p:sp>
        <p:nvSpPr>
          <p:cNvPr id="16" name="Rectangle 15">
            <a:extLst>
              <a:ext uri="{FF2B5EF4-FFF2-40B4-BE49-F238E27FC236}">
                <a16:creationId xmlns:a16="http://schemas.microsoft.com/office/drawing/2014/main" id="{57A55871-324F-72E5-7C82-0DACA6A18562}"/>
              </a:ext>
            </a:extLst>
          </p:cNvPr>
          <p:cNvSpPr/>
          <p:nvPr/>
        </p:nvSpPr>
        <p:spPr>
          <a:xfrm>
            <a:off x="4265212" y="4443468"/>
            <a:ext cx="9304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Value1,</a:t>
            </a:r>
          </a:p>
        </p:txBody>
      </p:sp>
      <p:sp>
        <p:nvSpPr>
          <p:cNvPr id="17" name="Rectangle 16">
            <a:extLst>
              <a:ext uri="{FF2B5EF4-FFF2-40B4-BE49-F238E27FC236}">
                <a16:creationId xmlns:a16="http://schemas.microsoft.com/office/drawing/2014/main" id="{2F5C69B7-46C2-25DB-04FA-2BF1F240FCA5}"/>
              </a:ext>
            </a:extLst>
          </p:cNvPr>
          <p:cNvSpPr/>
          <p:nvPr/>
        </p:nvSpPr>
        <p:spPr>
          <a:xfrm>
            <a:off x="5281005" y="4442610"/>
            <a:ext cx="9304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Value2,</a:t>
            </a:r>
          </a:p>
        </p:txBody>
      </p:sp>
      <p:sp>
        <p:nvSpPr>
          <p:cNvPr id="18" name="Rectangle 17">
            <a:extLst>
              <a:ext uri="{FF2B5EF4-FFF2-40B4-BE49-F238E27FC236}">
                <a16:creationId xmlns:a16="http://schemas.microsoft.com/office/drawing/2014/main" id="{22E8C7EC-675A-216B-08C9-1A95F88BF025}"/>
              </a:ext>
            </a:extLst>
          </p:cNvPr>
          <p:cNvSpPr/>
          <p:nvPr/>
        </p:nvSpPr>
        <p:spPr>
          <a:xfrm>
            <a:off x="7054550" y="4427210"/>
            <a:ext cx="18052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
        <p:nvSpPr>
          <p:cNvPr id="19" name="Rectangle 18">
            <a:extLst>
              <a:ext uri="{FF2B5EF4-FFF2-40B4-BE49-F238E27FC236}">
                <a16:creationId xmlns:a16="http://schemas.microsoft.com/office/drawing/2014/main" id="{8D1494A1-1E8C-B8F3-0E0F-82AB451F2C91}"/>
              </a:ext>
            </a:extLst>
          </p:cNvPr>
          <p:cNvSpPr/>
          <p:nvPr/>
        </p:nvSpPr>
        <p:spPr>
          <a:xfrm>
            <a:off x="6296798" y="4442610"/>
            <a:ext cx="66659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Tree>
    <p:extLst>
      <p:ext uri="{BB962C8B-B14F-4D97-AF65-F5344CB8AC3E}">
        <p14:creationId xmlns:p14="http://schemas.microsoft.com/office/powerpoint/2010/main" val="416256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0"/>
                                  </p:iterate>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type="lt">
                                    <p:tmAbs val="0"/>
                                  </p:iterate>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iterate type="lt">
                                    <p:tmAbs val="0"/>
                                  </p:iterate>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iterate type="lt">
                                    <p:tmAbs val="0"/>
                                  </p:iterate>
                                  <p:childTnLst>
                                    <p:set>
                                      <p:cBhvr>
                                        <p:cTn id="7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AE00-2D44-B14A-150C-FC07DE0C1704}"/>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SQL IN Operator</a:t>
            </a:r>
            <a:endParaRPr lang="en-IN" dirty="0"/>
          </a:p>
        </p:txBody>
      </p:sp>
      <p:sp>
        <p:nvSpPr>
          <p:cNvPr id="57" name="Content Placeholder 56">
            <a:extLst>
              <a:ext uri="{FF2B5EF4-FFF2-40B4-BE49-F238E27FC236}">
                <a16:creationId xmlns:a16="http://schemas.microsoft.com/office/drawing/2014/main" id="{6C3A4286-B138-345F-95A8-F4AF4ADB63A0}"/>
              </a:ext>
            </a:extLst>
          </p:cNvPr>
          <p:cNvSpPr>
            <a:spLocks noGrp="1"/>
          </p:cNvSpPr>
          <p:nvPr>
            <p:ph idx="1"/>
          </p:nvPr>
        </p:nvSpPr>
        <p:spPr/>
        <p:txBody>
          <a:bodyPr/>
          <a:lstStyle/>
          <a:p>
            <a:endParaRPr lang="en-IN" dirty="0"/>
          </a:p>
        </p:txBody>
      </p:sp>
      <p:sp>
        <p:nvSpPr>
          <p:cNvPr id="6" name="TextBox 5">
            <a:extLst>
              <a:ext uri="{FF2B5EF4-FFF2-40B4-BE49-F238E27FC236}">
                <a16:creationId xmlns:a16="http://schemas.microsoft.com/office/drawing/2014/main" id="{7B40C85C-4E38-C18B-F1CA-FA88A9EC1CC0}"/>
              </a:ext>
            </a:extLst>
          </p:cNvPr>
          <p:cNvSpPr txBox="1"/>
          <p:nvPr/>
        </p:nvSpPr>
        <p:spPr>
          <a:xfrm>
            <a:off x="309951" y="1066800"/>
            <a:ext cx="8643549" cy="646331"/>
          </a:xfrm>
          <a:prstGeom prst="rect">
            <a:avLst/>
          </a:prstGeom>
          <a:noFill/>
        </p:spPr>
        <p:txBody>
          <a:bodyPr wrap="square" rtlCol="0">
            <a:spAutoFit/>
          </a:bodyPr>
          <a:lstStyle/>
          <a:p>
            <a:r>
              <a:rPr lang="en-US" b="1" u="sng" dirty="0"/>
              <a:t>E.g. Display all the students whose are either from computer branch or from mechanical branch.</a:t>
            </a:r>
          </a:p>
        </p:txBody>
      </p:sp>
      <p:sp>
        <p:nvSpPr>
          <p:cNvPr id="7" name="TextBox 6">
            <a:extLst>
              <a:ext uri="{FF2B5EF4-FFF2-40B4-BE49-F238E27FC236}">
                <a16:creationId xmlns:a16="http://schemas.microsoft.com/office/drawing/2014/main" id="{BC201B5B-83F7-73F6-7EC8-14835BDACAC8}"/>
              </a:ext>
            </a:extLst>
          </p:cNvPr>
          <p:cNvSpPr txBox="1"/>
          <p:nvPr/>
        </p:nvSpPr>
        <p:spPr>
          <a:xfrm>
            <a:off x="4272988" y="3785681"/>
            <a:ext cx="1073934" cy="369332"/>
          </a:xfrm>
          <a:prstGeom prst="rect">
            <a:avLst/>
          </a:prstGeom>
          <a:noFill/>
        </p:spPr>
        <p:txBody>
          <a:bodyPr wrap="square" rtlCol="0">
            <a:spAutoFit/>
          </a:bodyPr>
          <a:lstStyle/>
          <a:p>
            <a:r>
              <a:rPr lang="en-US" b="1" u="sng" dirty="0"/>
              <a:t>Output :</a:t>
            </a:r>
          </a:p>
        </p:txBody>
      </p:sp>
      <p:graphicFrame>
        <p:nvGraphicFramePr>
          <p:cNvPr id="8" name="Content Placeholder 11">
            <a:extLst>
              <a:ext uri="{FF2B5EF4-FFF2-40B4-BE49-F238E27FC236}">
                <a16:creationId xmlns:a16="http://schemas.microsoft.com/office/drawing/2014/main" id="{EA1A19D9-9C75-48D4-9B27-4D374498F18E}"/>
              </a:ext>
            </a:extLst>
          </p:cNvPr>
          <p:cNvGraphicFramePr>
            <a:graphicFrameLocks/>
          </p:cNvGraphicFramePr>
          <p:nvPr>
            <p:extLst>
              <p:ext uri="{D42A27DB-BD31-4B8C-83A1-F6EECF244321}">
                <p14:modId xmlns:p14="http://schemas.microsoft.com/office/powerpoint/2010/main" val="2290416472"/>
              </p:ext>
            </p:extLst>
          </p:nvPr>
        </p:nvGraphicFramePr>
        <p:xfrm>
          <a:off x="657422" y="3800084"/>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9" name="Picture 8">
            <a:extLst>
              <a:ext uri="{FF2B5EF4-FFF2-40B4-BE49-F238E27FC236}">
                <a16:creationId xmlns:a16="http://schemas.microsoft.com/office/drawing/2014/main" id="{7D4D1A48-A8AE-14FB-5399-B39869E0923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flipV="1">
            <a:off x="3464710" y="4714229"/>
            <a:ext cx="726256" cy="655536"/>
          </a:xfrm>
          <a:prstGeom prst="rect">
            <a:avLst/>
          </a:prstGeom>
        </p:spPr>
      </p:pic>
      <p:graphicFrame>
        <p:nvGraphicFramePr>
          <p:cNvPr id="10" name="Content Placeholder 11">
            <a:extLst>
              <a:ext uri="{FF2B5EF4-FFF2-40B4-BE49-F238E27FC236}">
                <a16:creationId xmlns:a16="http://schemas.microsoft.com/office/drawing/2014/main" id="{3A034CCD-F5F2-6695-A51D-EE34FCCBACE5}"/>
              </a:ext>
            </a:extLst>
          </p:cNvPr>
          <p:cNvGraphicFramePr>
            <a:graphicFrameLocks/>
          </p:cNvGraphicFramePr>
          <p:nvPr>
            <p:extLst>
              <p:ext uri="{D42A27DB-BD31-4B8C-83A1-F6EECF244321}">
                <p14:modId xmlns:p14="http://schemas.microsoft.com/office/powerpoint/2010/main" val="2875993976"/>
              </p:ext>
            </p:extLst>
          </p:nvPr>
        </p:nvGraphicFramePr>
        <p:xfrm>
          <a:off x="4372310" y="4257615"/>
          <a:ext cx="2619111" cy="1743599"/>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2697156557"/>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511983516"/>
                  </a:ext>
                </a:extLst>
              </a:tr>
            </a:tbl>
          </a:graphicData>
        </a:graphic>
      </p:graphicFrame>
      <p:sp>
        <p:nvSpPr>
          <p:cNvPr id="11" name="Rectangle 10">
            <a:extLst>
              <a:ext uri="{FF2B5EF4-FFF2-40B4-BE49-F238E27FC236}">
                <a16:creationId xmlns:a16="http://schemas.microsoft.com/office/drawing/2014/main" id="{F2C7BAB8-E718-A944-FF7B-30F0D225FF51}"/>
              </a:ext>
            </a:extLst>
          </p:cNvPr>
          <p:cNvSpPr/>
          <p:nvPr/>
        </p:nvSpPr>
        <p:spPr>
          <a:xfrm>
            <a:off x="318344" y="1731580"/>
            <a:ext cx="5797166"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AA89419-7EEB-7F2E-E0B8-083321677F47}"/>
              </a:ext>
            </a:extLst>
          </p:cNvPr>
          <p:cNvSpPr/>
          <p:nvPr/>
        </p:nvSpPr>
        <p:spPr>
          <a:xfrm>
            <a:off x="470625" y="192170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3" name="Rectangle 12">
            <a:extLst>
              <a:ext uri="{FF2B5EF4-FFF2-40B4-BE49-F238E27FC236}">
                <a16:creationId xmlns:a16="http://schemas.microsoft.com/office/drawing/2014/main" id="{CD02CB17-40EE-1860-5ACB-F94B32267259}"/>
              </a:ext>
            </a:extLst>
          </p:cNvPr>
          <p:cNvSpPr/>
          <p:nvPr/>
        </p:nvSpPr>
        <p:spPr>
          <a:xfrm>
            <a:off x="1564107" y="2474682"/>
            <a:ext cx="10686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14" name="Rectangle 13">
            <a:extLst>
              <a:ext uri="{FF2B5EF4-FFF2-40B4-BE49-F238E27FC236}">
                <a16:creationId xmlns:a16="http://schemas.microsoft.com/office/drawing/2014/main" id="{76F5F9BA-6882-AF7E-57DE-A8CFB6EC54A5}"/>
              </a:ext>
            </a:extLst>
          </p:cNvPr>
          <p:cNvSpPr/>
          <p:nvPr/>
        </p:nvSpPr>
        <p:spPr>
          <a:xfrm>
            <a:off x="470625" y="247468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5" name="Rectangle 14">
            <a:extLst>
              <a:ext uri="{FF2B5EF4-FFF2-40B4-BE49-F238E27FC236}">
                <a16:creationId xmlns:a16="http://schemas.microsoft.com/office/drawing/2014/main" id="{081A3123-3F99-6AAE-78EF-51FE8AE46456}"/>
              </a:ext>
            </a:extLst>
          </p:cNvPr>
          <p:cNvSpPr/>
          <p:nvPr/>
        </p:nvSpPr>
        <p:spPr>
          <a:xfrm>
            <a:off x="5820205" y="3019886"/>
            <a:ext cx="168820"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6" name="Rectangle 15">
            <a:extLst>
              <a:ext uri="{FF2B5EF4-FFF2-40B4-BE49-F238E27FC236}">
                <a16:creationId xmlns:a16="http://schemas.microsoft.com/office/drawing/2014/main" id="{34324022-E8BA-2D08-193D-623CDA701C3F}"/>
              </a:ext>
            </a:extLst>
          </p:cNvPr>
          <p:cNvSpPr/>
          <p:nvPr/>
        </p:nvSpPr>
        <p:spPr>
          <a:xfrm>
            <a:off x="1564106" y="1922438"/>
            <a:ext cx="452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7" name="Rectangle 16">
            <a:extLst>
              <a:ext uri="{FF2B5EF4-FFF2-40B4-BE49-F238E27FC236}">
                <a16:creationId xmlns:a16="http://schemas.microsoft.com/office/drawing/2014/main" id="{D2112395-3B94-00EA-6781-64C740AA1C93}"/>
              </a:ext>
            </a:extLst>
          </p:cNvPr>
          <p:cNvSpPr/>
          <p:nvPr/>
        </p:nvSpPr>
        <p:spPr>
          <a:xfrm>
            <a:off x="1565751" y="3035965"/>
            <a:ext cx="108414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Branch</a:t>
            </a:r>
            <a:endParaRPr lang="en-US" dirty="0">
              <a:ln w="0"/>
              <a:solidFill>
                <a:schemeClr val="tx1"/>
              </a:solidFill>
            </a:endParaRPr>
          </a:p>
        </p:txBody>
      </p:sp>
      <p:sp>
        <p:nvSpPr>
          <p:cNvPr id="18" name="Rectangle 17">
            <a:extLst>
              <a:ext uri="{FF2B5EF4-FFF2-40B4-BE49-F238E27FC236}">
                <a16:creationId xmlns:a16="http://schemas.microsoft.com/office/drawing/2014/main" id="{8EAF1D5A-F122-3582-5D44-709899A6B56C}"/>
              </a:ext>
            </a:extLst>
          </p:cNvPr>
          <p:cNvSpPr/>
          <p:nvPr/>
        </p:nvSpPr>
        <p:spPr>
          <a:xfrm>
            <a:off x="470625" y="302765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9" name="Rectangle 18">
            <a:extLst>
              <a:ext uri="{FF2B5EF4-FFF2-40B4-BE49-F238E27FC236}">
                <a16:creationId xmlns:a16="http://schemas.microsoft.com/office/drawing/2014/main" id="{1409F2DC-2439-43B7-0B27-C922E37D7BC0}"/>
              </a:ext>
            </a:extLst>
          </p:cNvPr>
          <p:cNvSpPr/>
          <p:nvPr/>
        </p:nvSpPr>
        <p:spPr>
          <a:xfrm>
            <a:off x="3356517" y="3035965"/>
            <a:ext cx="16487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
        <p:nvSpPr>
          <p:cNvPr id="20" name="Rectangle 19">
            <a:extLst>
              <a:ext uri="{FF2B5EF4-FFF2-40B4-BE49-F238E27FC236}">
                <a16:creationId xmlns:a16="http://schemas.microsoft.com/office/drawing/2014/main" id="{7A1549FF-AFE5-C938-062B-A7C74415BA43}"/>
              </a:ext>
            </a:extLst>
          </p:cNvPr>
          <p:cNvSpPr/>
          <p:nvPr/>
        </p:nvSpPr>
        <p:spPr>
          <a:xfrm>
            <a:off x="2737364" y="3035965"/>
            <a:ext cx="51958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IN</a:t>
            </a:r>
          </a:p>
        </p:txBody>
      </p:sp>
      <p:sp>
        <p:nvSpPr>
          <p:cNvPr id="21" name="Rectangle 20">
            <a:extLst>
              <a:ext uri="{FF2B5EF4-FFF2-40B4-BE49-F238E27FC236}">
                <a16:creationId xmlns:a16="http://schemas.microsoft.com/office/drawing/2014/main" id="{AB9228D5-42D3-5962-CB3E-BB978A118314}"/>
              </a:ext>
            </a:extLst>
          </p:cNvPr>
          <p:cNvSpPr/>
          <p:nvPr/>
        </p:nvSpPr>
        <p:spPr>
          <a:xfrm>
            <a:off x="3620955" y="3027360"/>
            <a:ext cx="75135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'CE'</a:t>
            </a:r>
            <a:endParaRPr lang="en-US" dirty="0">
              <a:ln w="0"/>
              <a:solidFill>
                <a:schemeClr val="tx1"/>
              </a:solidFill>
            </a:endParaRPr>
          </a:p>
        </p:txBody>
      </p:sp>
      <p:sp>
        <p:nvSpPr>
          <p:cNvPr id="22" name="Rectangle 21">
            <a:extLst>
              <a:ext uri="{FF2B5EF4-FFF2-40B4-BE49-F238E27FC236}">
                <a16:creationId xmlns:a16="http://schemas.microsoft.com/office/drawing/2014/main" id="{BBC16ED5-4CB1-C357-5E75-61939E6BC9FD}"/>
              </a:ext>
            </a:extLst>
          </p:cNvPr>
          <p:cNvSpPr/>
          <p:nvPr/>
        </p:nvSpPr>
        <p:spPr>
          <a:xfrm>
            <a:off x="4465459" y="3027360"/>
            <a:ext cx="16487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n w="0"/>
                <a:solidFill>
                  <a:schemeClr val="tx1"/>
                </a:solidFill>
              </a:rPr>
              <a:t>,</a:t>
            </a:r>
            <a:endParaRPr lang="en-US" dirty="0">
              <a:ln w="0"/>
              <a:solidFill>
                <a:schemeClr val="tx1"/>
              </a:solidFill>
            </a:endParaRPr>
          </a:p>
        </p:txBody>
      </p:sp>
      <p:sp>
        <p:nvSpPr>
          <p:cNvPr id="23" name="Rectangle 22">
            <a:extLst>
              <a:ext uri="{FF2B5EF4-FFF2-40B4-BE49-F238E27FC236}">
                <a16:creationId xmlns:a16="http://schemas.microsoft.com/office/drawing/2014/main" id="{67BEB153-A3E4-DE42-F3F9-4F7223319108}"/>
              </a:ext>
            </a:extLst>
          </p:cNvPr>
          <p:cNvSpPr/>
          <p:nvPr/>
        </p:nvSpPr>
        <p:spPr>
          <a:xfrm>
            <a:off x="5562078" y="3016375"/>
            <a:ext cx="18052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a:t>
            </a:r>
          </a:p>
        </p:txBody>
      </p:sp>
      <p:sp>
        <p:nvSpPr>
          <p:cNvPr id="24" name="Rectangle 23">
            <a:extLst>
              <a:ext uri="{FF2B5EF4-FFF2-40B4-BE49-F238E27FC236}">
                <a16:creationId xmlns:a16="http://schemas.microsoft.com/office/drawing/2014/main" id="{B809AA77-E420-A9D1-312A-065DFFEAB993}"/>
              </a:ext>
            </a:extLst>
          </p:cNvPr>
          <p:cNvSpPr/>
          <p:nvPr/>
        </p:nvSpPr>
        <p:spPr>
          <a:xfrm>
            <a:off x="4740013" y="3014881"/>
            <a:ext cx="74446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'ME'</a:t>
            </a:r>
            <a:endParaRPr lang="en-US" dirty="0">
              <a:ln w="0"/>
              <a:solidFill>
                <a:schemeClr val="tx1"/>
              </a:solidFill>
            </a:endParaRPr>
          </a:p>
        </p:txBody>
      </p:sp>
      <p:sp>
        <p:nvSpPr>
          <p:cNvPr id="37" name="Rectangle 36">
            <a:extLst>
              <a:ext uri="{FF2B5EF4-FFF2-40B4-BE49-F238E27FC236}">
                <a16:creationId xmlns:a16="http://schemas.microsoft.com/office/drawing/2014/main" id="{00C14640-FB75-CFD8-1EB4-5C0EBAAC091E}"/>
              </a:ext>
            </a:extLst>
          </p:cNvPr>
          <p:cNvSpPr/>
          <p:nvPr/>
        </p:nvSpPr>
        <p:spPr>
          <a:xfrm>
            <a:off x="6281743" y="1731580"/>
            <a:ext cx="5797166" cy="2483827"/>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FDF92DFE-CA75-0237-7CD2-79E530D2963E}"/>
              </a:ext>
            </a:extLst>
          </p:cNvPr>
          <p:cNvSpPr/>
          <p:nvPr/>
        </p:nvSpPr>
        <p:spPr>
          <a:xfrm>
            <a:off x="6434024" y="192170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39" name="Rectangle 38">
            <a:extLst>
              <a:ext uri="{FF2B5EF4-FFF2-40B4-BE49-F238E27FC236}">
                <a16:creationId xmlns:a16="http://schemas.microsoft.com/office/drawing/2014/main" id="{61C48820-7C83-8AB0-BDF7-0984600640DD}"/>
              </a:ext>
            </a:extLst>
          </p:cNvPr>
          <p:cNvSpPr/>
          <p:nvPr/>
        </p:nvSpPr>
        <p:spPr>
          <a:xfrm>
            <a:off x="7527506" y="2474682"/>
            <a:ext cx="10686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40" name="Rectangle 39">
            <a:extLst>
              <a:ext uri="{FF2B5EF4-FFF2-40B4-BE49-F238E27FC236}">
                <a16:creationId xmlns:a16="http://schemas.microsoft.com/office/drawing/2014/main" id="{360BA85E-89B3-CFDD-CAC6-7A8E5EDA3774}"/>
              </a:ext>
            </a:extLst>
          </p:cNvPr>
          <p:cNvSpPr/>
          <p:nvPr/>
        </p:nvSpPr>
        <p:spPr>
          <a:xfrm>
            <a:off x="6434024" y="247468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41" name="Rectangle 40">
            <a:extLst>
              <a:ext uri="{FF2B5EF4-FFF2-40B4-BE49-F238E27FC236}">
                <a16:creationId xmlns:a16="http://schemas.microsoft.com/office/drawing/2014/main" id="{632AB70F-5ADA-9E91-AA38-751D491D2EEF}"/>
              </a:ext>
            </a:extLst>
          </p:cNvPr>
          <p:cNvSpPr/>
          <p:nvPr/>
        </p:nvSpPr>
        <p:spPr>
          <a:xfrm>
            <a:off x="10174033" y="3621785"/>
            <a:ext cx="168820"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42" name="Rectangle 41">
            <a:extLst>
              <a:ext uri="{FF2B5EF4-FFF2-40B4-BE49-F238E27FC236}">
                <a16:creationId xmlns:a16="http://schemas.microsoft.com/office/drawing/2014/main" id="{77FC7550-3015-DD72-C18D-11B1B575D830}"/>
              </a:ext>
            </a:extLst>
          </p:cNvPr>
          <p:cNvSpPr/>
          <p:nvPr/>
        </p:nvSpPr>
        <p:spPr>
          <a:xfrm>
            <a:off x="7527505" y="1922438"/>
            <a:ext cx="452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43" name="Rectangle 42">
            <a:extLst>
              <a:ext uri="{FF2B5EF4-FFF2-40B4-BE49-F238E27FC236}">
                <a16:creationId xmlns:a16="http://schemas.microsoft.com/office/drawing/2014/main" id="{5DD94123-6102-D48E-4D32-DDE69A052CD7}"/>
              </a:ext>
            </a:extLst>
          </p:cNvPr>
          <p:cNvSpPr/>
          <p:nvPr/>
        </p:nvSpPr>
        <p:spPr>
          <a:xfrm>
            <a:off x="7529150" y="3035965"/>
            <a:ext cx="108414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Branch</a:t>
            </a:r>
            <a:endParaRPr lang="en-US" dirty="0">
              <a:ln w="0"/>
              <a:solidFill>
                <a:schemeClr val="tx1"/>
              </a:solidFill>
            </a:endParaRPr>
          </a:p>
        </p:txBody>
      </p:sp>
      <p:sp>
        <p:nvSpPr>
          <p:cNvPr id="44" name="Rectangle 43">
            <a:extLst>
              <a:ext uri="{FF2B5EF4-FFF2-40B4-BE49-F238E27FC236}">
                <a16:creationId xmlns:a16="http://schemas.microsoft.com/office/drawing/2014/main" id="{8EF18FD7-22AF-36C2-EA26-08A2192EA67E}"/>
              </a:ext>
            </a:extLst>
          </p:cNvPr>
          <p:cNvSpPr/>
          <p:nvPr/>
        </p:nvSpPr>
        <p:spPr>
          <a:xfrm>
            <a:off x="6434024" y="3027656"/>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46" name="Rectangle 45">
            <a:extLst>
              <a:ext uri="{FF2B5EF4-FFF2-40B4-BE49-F238E27FC236}">
                <a16:creationId xmlns:a16="http://schemas.microsoft.com/office/drawing/2014/main" id="{C20D3427-0096-A109-6576-3F1376C86CE3}"/>
              </a:ext>
            </a:extLst>
          </p:cNvPr>
          <p:cNvSpPr/>
          <p:nvPr/>
        </p:nvSpPr>
        <p:spPr>
          <a:xfrm>
            <a:off x="8700763" y="3035965"/>
            <a:ext cx="51958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47" name="Rectangle 46">
            <a:extLst>
              <a:ext uri="{FF2B5EF4-FFF2-40B4-BE49-F238E27FC236}">
                <a16:creationId xmlns:a16="http://schemas.microsoft.com/office/drawing/2014/main" id="{C18786B2-EA74-DB63-3384-0647CCCB719A}"/>
              </a:ext>
            </a:extLst>
          </p:cNvPr>
          <p:cNvSpPr/>
          <p:nvPr/>
        </p:nvSpPr>
        <p:spPr>
          <a:xfrm>
            <a:off x="9322760" y="3035965"/>
            <a:ext cx="75135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'CE'</a:t>
            </a:r>
            <a:endParaRPr lang="en-US" dirty="0">
              <a:ln w="0"/>
              <a:solidFill>
                <a:schemeClr val="tx1"/>
              </a:solidFill>
            </a:endParaRPr>
          </a:p>
        </p:txBody>
      </p:sp>
      <p:sp>
        <p:nvSpPr>
          <p:cNvPr id="48" name="Rectangle 47">
            <a:extLst>
              <a:ext uri="{FF2B5EF4-FFF2-40B4-BE49-F238E27FC236}">
                <a16:creationId xmlns:a16="http://schemas.microsoft.com/office/drawing/2014/main" id="{E26A0227-2209-5200-46EC-F0F4C1558E54}"/>
              </a:ext>
            </a:extLst>
          </p:cNvPr>
          <p:cNvSpPr/>
          <p:nvPr/>
        </p:nvSpPr>
        <p:spPr>
          <a:xfrm>
            <a:off x="10151718" y="3027360"/>
            <a:ext cx="44201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OR</a:t>
            </a:r>
          </a:p>
        </p:txBody>
      </p:sp>
      <p:sp>
        <p:nvSpPr>
          <p:cNvPr id="50" name="Rectangle 49">
            <a:extLst>
              <a:ext uri="{FF2B5EF4-FFF2-40B4-BE49-F238E27FC236}">
                <a16:creationId xmlns:a16="http://schemas.microsoft.com/office/drawing/2014/main" id="{FB2AF17B-5E25-E3F9-A261-29CA03B3911E}"/>
              </a:ext>
            </a:extLst>
          </p:cNvPr>
          <p:cNvSpPr/>
          <p:nvPr/>
        </p:nvSpPr>
        <p:spPr>
          <a:xfrm>
            <a:off x="9329652" y="3616780"/>
            <a:ext cx="744463"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FF0000"/>
                </a:solidFill>
              </a:rPr>
              <a:t>'ME'</a:t>
            </a:r>
            <a:endParaRPr lang="en-US" dirty="0">
              <a:ln w="0"/>
              <a:solidFill>
                <a:schemeClr val="tx1"/>
              </a:solidFill>
            </a:endParaRPr>
          </a:p>
        </p:txBody>
      </p:sp>
      <p:sp>
        <p:nvSpPr>
          <p:cNvPr id="51" name="Rectangle 50">
            <a:extLst>
              <a:ext uri="{FF2B5EF4-FFF2-40B4-BE49-F238E27FC236}">
                <a16:creationId xmlns:a16="http://schemas.microsoft.com/office/drawing/2014/main" id="{56F92C11-D060-F49B-FD27-B8AAE6166F4E}"/>
              </a:ext>
            </a:extLst>
          </p:cNvPr>
          <p:cNvSpPr/>
          <p:nvPr/>
        </p:nvSpPr>
        <p:spPr>
          <a:xfrm>
            <a:off x="7547977" y="3611774"/>
            <a:ext cx="1084149"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t>Branch</a:t>
            </a:r>
            <a:endParaRPr lang="en-US" dirty="0">
              <a:ln w="0"/>
              <a:solidFill>
                <a:schemeClr val="tx1"/>
              </a:solidFill>
            </a:endParaRPr>
          </a:p>
        </p:txBody>
      </p:sp>
      <p:sp>
        <p:nvSpPr>
          <p:cNvPr id="52" name="Rectangle 51">
            <a:extLst>
              <a:ext uri="{FF2B5EF4-FFF2-40B4-BE49-F238E27FC236}">
                <a16:creationId xmlns:a16="http://schemas.microsoft.com/office/drawing/2014/main" id="{0EBADBBF-1651-5178-7B7E-0E897280E341}"/>
              </a:ext>
            </a:extLst>
          </p:cNvPr>
          <p:cNvSpPr/>
          <p:nvPr/>
        </p:nvSpPr>
        <p:spPr>
          <a:xfrm>
            <a:off x="8719590" y="3611774"/>
            <a:ext cx="519588"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53" name="Rectangle 52">
            <a:extLst>
              <a:ext uri="{FF2B5EF4-FFF2-40B4-BE49-F238E27FC236}">
                <a16:creationId xmlns:a16="http://schemas.microsoft.com/office/drawing/2014/main" id="{37E880A9-4552-EEA0-BB0E-B1F2E9E155BB}"/>
              </a:ext>
            </a:extLst>
          </p:cNvPr>
          <p:cNvSpPr/>
          <p:nvPr/>
        </p:nvSpPr>
        <p:spPr>
          <a:xfrm>
            <a:off x="6062984" y="1427417"/>
            <a:ext cx="3997657" cy="2634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Perform same query using OR operator</a:t>
            </a:r>
            <a:endParaRPr lang="en-IN" dirty="0">
              <a:solidFill>
                <a:srgbClr val="C00000"/>
              </a:solidFill>
            </a:endParaRPr>
          </a:p>
        </p:txBody>
      </p:sp>
      <p:pic>
        <p:nvPicPr>
          <p:cNvPr id="54" name="Picture 53">
            <a:extLst>
              <a:ext uri="{FF2B5EF4-FFF2-40B4-BE49-F238E27FC236}">
                <a16:creationId xmlns:a16="http://schemas.microsoft.com/office/drawing/2014/main" id="{E95B2495-FEE6-34C4-CB63-E32F1D7A6406}"/>
              </a:ext>
            </a:extLst>
          </p:cNvPr>
          <p:cNvPicPr>
            <a:picLocks noChangeAspect="1"/>
          </p:cNvPicPr>
          <p:nvPr/>
        </p:nvPicPr>
        <p:blipFill>
          <a:blip r:embed="rId4"/>
          <a:stretch>
            <a:fillRect/>
          </a:stretch>
        </p:blipFill>
        <p:spPr>
          <a:xfrm>
            <a:off x="10810265" y="4404533"/>
            <a:ext cx="1006684" cy="965232"/>
          </a:xfrm>
          <a:prstGeom prst="rect">
            <a:avLst/>
          </a:prstGeom>
        </p:spPr>
      </p:pic>
      <p:sp>
        <p:nvSpPr>
          <p:cNvPr id="55" name="Cloud Callout 7">
            <a:extLst>
              <a:ext uri="{FF2B5EF4-FFF2-40B4-BE49-F238E27FC236}">
                <a16:creationId xmlns:a16="http://schemas.microsoft.com/office/drawing/2014/main" id="{ED7D8551-AA98-32D9-DC6E-A0BC3C98F1FE}"/>
              </a:ext>
            </a:extLst>
          </p:cNvPr>
          <p:cNvSpPr/>
          <p:nvPr/>
        </p:nvSpPr>
        <p:spPr>
          <a:xfrm>
            <a:off x="7708672" y="4404533"/>
            <a:ext cx="3023358" cy="1447800"/>
          </a:xfrm>
          <a:prstGeom prst="cloudCallou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What is the difference between  </a:t>
            </a:r>
            <a:r>
              <a:rPr lang="en-US" b="1" dirty="0">
                <a:solidFill>
                  <a:srgbClr val="FF0000"/>
                </a:solidFill>
              </a:rPr>
              <a:t>IN</a:t>
            </a:r>
            <a:r>
              <a:rPr lang="en-US" b="1" dirty="0">
                <a:solidFill>
                  <a:schemeClr val="tx1"/>
                </a:solidFill>
              </a:rPr>
              <a:t> and </a:t>
            </a:r>
            <a:r>
              <a:rPr lang="en-US" b="1" dirty="0">
                <a:solidFill>
                  <a:srgbClr val="FF0000"/>
                </a:solidFill>
              </a:rPr>
              <a:t>OR</a:t>
            </a:r>
            <a:r>
              <a:rPr lang="en-US" b="1" dirty="0">
                <a:solidFill>
                  <a:schemeClr val="tx1"/>
                </a:solidFill>
              </a:rPr>
              <a:t> ?</a:t>
            </a:r>
          </a:p>
          <a:p>
            <a:endParaRPr lang="en-US" dirty="0">
              <a:solidFill>
                <a:schemeClr val="tx1"/>
              </a:solidFill>
            </a:endParaRPr>
          </a:p>
        </p:txBody>
      </p:sp>
      <p:sp>
        <p:nvSpPr>
          <p:cNvPr id="56" name="Rectangle 55">
            <a:extLst>
              <a:ext uri="{FF2B5EF4-FFF2-40B4-BE49-F238E27FC236}">
                <a16:creationId xmlns:a16="http://schemas.microsoft.com/office/drawing/2014/main" id="{52AAECC0-BFB2-80C1-6DD3-C66D97479DB8}"/>
              </a:ext>
            </a:extLst>
          </p:cNvPr>
          <p:cNvSpPr/>
          <p:nvPr/>
        </p:nvSpPr>
        <p:spPr>
          <a:xfrm>
            <a:off x="3389624" y="6133714"/>
            <a:ext cx="8802376" cy="3476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IN condition lists values in parenthesis, and it's better than working with multiple OR conditions</a:t>
            </a:r>
            <a:endParaRPr lang="en-IN" dirty="0">
              <a:solidFill>
                <a:srgbClr val="C00000"/>
              </a:solidFill>
            </a:endParaRPr>
          </a:p>
        </p:txBody>
      </p:sp>
    </p:spTree>
    <p:extLst>
      <p:ext uri="{BB962C8B-B14F-4D97-AF65-F5344CB8AC3E}">
        <p14:creationId xmlns:p14="http://schemas.microsoft.com/office/powerpoint/2010/main" val="73284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0"/>
                                  </p:iterate>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iterate type="lt">
                                    <p:tmAbs val="0"/>
                                  </p:iterate>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iterate type="lt">
                                    <p:tmAbs val="0"/>
                                  </p:iterate>
                                  <p:childTnLst>
                                    <p:set>
                                      <p:cBhvr>
                                        <p:cTn id="90" dur="1" fill="hold">
                                          <p:stCondLst>
                                            <p:cond delay="0"/>
                                          </p:stCondLst>
                                        </p:cTn>
                                        <p:tgtEl>
                                          <p:spTgt spid="4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iterate type="lt">
                                    <p:tmAbs val="0"/>
                                  </p:iterate>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iterate type="lt">
                                    <p:tmAbs val="0"/>
                                  </p:iterate>
                                  <p:childTnLst>
                                    <p:set>
                                      <p:cBhvr>
                                        <p:cTn id="98" dur="1" fill="hold">
                                          <p:stCondLst>
                                            <p:cond delay="0"/>
                                          </p:stCondLst>
                                        </p:cTn>
                                        <p:tgtEl>
                                          <p:spTgt spid="3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iterate type="lt">
                                    <p:tmAbs val="0"/>
                                  </p:iterate>
                                  <p:childTnLst>
                                    <p:set>
                                      <p:cBhvr>
                                        <p:cTn id="102" dur="1" fill="hold">
                                          <p:stCondLst>
                                            <p:cond delay="0"/>
                                          </p:stCondLst>
                                        </p:cTn>
                                        <p:tgtEl>
                                          <p:spTgt spid="4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iterate type="lt">
                                    <p:tmAbs val="0"/>
                                  </p:iterate>
                                  <p:childTnLst>
                                    <p:set>
                                      <p:cBhvr>
                                        <p:cTn id="106" dur="1" fill="hold">
                                          <p:stCondLst>
                                            <p:cond delay="0"/>
                                          </p:stCondLst>
                                        </p:cTn>
                                        <p:tgtEl>
                                          <p:spTgt spid="4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iterate type="lt">
                                    <p:tmAbs val="0"/>
                                  </p:iterate>
                                  <p:childTnLst>
                                    <p:set>
                                      <p:cBhvr>
                                        <p:cTn id="110" dur="1" fill="hold">
                                          <p:stCondLst>
                                            <p:cond delay="0"/>
                                          </p:stCondLst>
                                        </p:cTn>
                                        <p:tgtEl>
                                          <p:spTgt spid="4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iterate type="lt">
                                    <p:tmAbs val="0"/>
                                  </p:iterate>
                                  <p:childTnLst>
                                    <p:set>
                                      <p:cBhvr>
                                        <p:cTn id="114" dur="1" fill="hold">
                                          <p:stCondLst>
                                            <p:cond delay="0"/>
                                          </p:stCondLst>
                                        </p:cTn>
                                        <p:tgtEl>
                                          <p:spTgt spid="4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iterate type="lt">
                                    <p:tmAbs val="0"/>
                                  </p:iterate>
                                  <p:childTnLst>
                                    <p:set>
                                      <p:cBhvr>
                                        <p:cTn id="118" dur="1" fill="hold">
                                          <p:stCondLst>
                                            <p:cond delay="0"/>
                                          </p:stCondLst>
                                        </p:cTn>
                                        <p:tgtEl>
                                          <p:spTgt spid="4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iterate type="lt">
                                    <p:tmAbs val="0"/>
                                  </p:iterate>
                                  <p:childTnLst>
                                    <p:set>
                                      <p:cBhvr>
                                        <p:cTn id="122" dur="1" fill="hold">
                                          <p:stCondLst>
                                            <p:cond delay="0"/>
                                          </p:stCondLst>
                                        </p:cTn>
                                        <p:tgtEl>
                                          <p:spTgt spid="5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iterate type="lt">
                                    <p:tmAbs val="0"/>
                                  </p:iterate>
                                  <p:childTnLst>
                                    <p:set>
                                      <p:cBhvr>
                                        <p:cTn id="126" dur="1" fill="hold">
                                          <p:stCondLst>
                                            <p:cond delay="0"/>
                                          </p:stCondLst>
                                        </p:cTn>
                                        <p:tgtEl>
                                          <p:spTgt spid="5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iterate type="lt">
                                    <p:tmAbs val="0"/>
                                  </p:iterate>
                                  <p:childTnLst>
                                    <p:set>
                                      <p:cBhvr>
                                        <p:cTn id="130" dur="1" fill="hold">
                                          <p:stCondLst>
                                            <p:cond delay="0"/>
                                          </p:stCondLst>
                                        </p:cTn>
                                        <p:tgtEl>
                                          <p:spTgt spid="5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iterate type="lt">
                                    <p:tmAbs val="0"/>
                                  </p:iterate>
                                  <p:childTnLst>
                                    <p:set>
                                      <p:cBhvr>
                                        <p:cTn id="134" dur="1" fill="hold">
                                          <p:stCondLst>
                                            <p:cond delay="0"/>
                                          </p:stCondLst>
                                        </p:cTn>
                                        <p:tgtEl>
                                          <p:spTgt spid="4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500"/>
                                        <p:tgtEl>
                                          <p:spTgt spid="55"/>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7" grpId="0" animBg="1"/>
      <p:bldP spid="38" grpId="0" animBg="1"/>
      <p:bldP spid="39" grpId="0" animBg="1"/>
      <p:bldP spid="40" grpId="0" animBg="1"/>
      <p:bldP spid="41" grpId="0" animBg="1"/>
      <p:bldP spid="42" grpId="0" animBg="1"/>
      <p:bldP spid="43" grpId="0" animBg="1"/>
      <p:bldP spid="44" grpId="0" animBg="1"/>
      <p:bldP spid="46" grpId="0" animBg="1"/>
      <p:bldP spid="47" grpId="0" animBg="1"/>
      <p:bldP spid="48" grpId="0" animBg="1"/>
      <p:bldP spid="50" grpId="0" animBg="1"/>
      <p:bldP spid="51" grpId="0" animBg="1"/>
      <p:bldP spid="52" grpId="0" animBg="1"/>
      <p:bldP spid="53" grpId="0"/>
      <p:bldP spid="55" grpId="0" animBg="1"/>
      <p:bldP spid="5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A92B-44ED-2042-B569-0B5C35529059}"/>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SQL Between Operator</a:t>
            </a:r>
            <a:endParaRPr lang="en-IN" dirty="0"/>
          </a:p>
        </p:txBody>
      </p:sp>
      <p:sp>
        <p:nvSpPr>
          <p:cNvPr id="4" name="Content Placeholder 2">
            <a:extLst>
              <a:ext uri="{FF2B5EF4-FFF2-40B4-BE49-F238E27FC236}">
                <a16:creationId xmlns:a16="http://schemas.microsoft.com/office/drawing/2014/main" id="{623E4BDA-5C21-CE9E-EC7C-4EB0E223D87B}"/>
              </a:ext>
            </a:extLst>
          </p:cNvPr>
          <p:cNvSpPr>
            <a:spLocks noGrp="1"/>
          </p:cNvSpPr>
          <p:nvPr>
            <p:ph idx="1"/>
          </p:nvPr>
        </p:nvSpPr>
        <p:spPr>
          <a:xfrm>
            <a:off x="131180" y="863444"/>
            <a:ext cx="11929641" cy="5590565"/>
          </a:xfrm>
        </p:spPr>
        <p:txBody>
          <a:bodyPr/>
          <a:lstStyle/>
          <a:p>
            <a:r>
              <a:rPr lang="en-US" dirty="0"/>
              <a:t>The </a:t>
            </a:r>
            <a:r>
              <a:rPr lang="en-US" b="1" dirty="0">
                <a:solidFill>
                  <a:srgbClr val="C00000"/>
                </a:solidFill>
              </a:rPr>
              <a:t>BETWEEN</a:t>
            </a:r>
            <a:r>
              <a:rPr lang="en-US" b="1" dirty="0">
                <a:solidFill>
                  <a:schemeClr val="accent6"/>
                </a:solidFill>
              </a:rPr>
              <a:t> </a:t>
            </a:r>
            <a:r>
              <a:rPr lang="en-US" dirty="0"/>
              <a:t>operator</a:t>
            </a:r>
            <a:r>
              <a:rPr lang="en-US" b="1" dirty="0">
                <a:solidFill>
                  <a:schemeClr val="accent6"/>
                </a:solidFill>
              </a:rPr>
              <a:t> </a:t>
            </a:r>
            <a:r>
              <a:rPr lang="en-US" b="1" dirty="0">
                <a:solidFill>
                  <a:srgbClr val="C00000"/>
                </a:solidFill>
              </a:rPr>
              <a:t>selects values within a given range</a:t>
            </a:r>
            <a:r>
              <a:rPr lang="en-US" dirty="0"/>
              <a:t>. </a:t>
            </a:r>
          </a:p>
          <a:p>
            <a:r>
              <a:rPr lang="en-US" dirty="0"/>
              <a:t>SQL Between operator </a:t>
            </a:r>
            <a:r>
              <a:rPr lang="en-US" b="1" dirty="0">
                <a:solidFill>
                  <a:srgbClr val="C00000"/>
                </a:solidFill>
              </a:rPr>
              <a:t>support</a:t>
            </a:r>
            <a:r>
              <a:rPr lang="en-US" dirty="0"/>
              <a:t> only range type value like </a:t>
            </a:r>
            <a:r>
              <a:rPr lang="en-US" b="1" dirty="0">
                <a:solidFill>
                  <a:srgbClr val="C00000"/>
                </a:solidFill>
              </a:rPr>
              <a:t>number, dates, character</a:t>
            </a:r>
            <a:r>
              <a:rPr lang="en-US" dirty="0"/>
              <a:t>. But not supporting Boolean, string value range.</a:t>
            </a:r>
          </a:p>
          <a:p>
            <a:r>
              <a:rPr lang="en-US" dirty="0"/>
              <a:t>The </a:t>
            </a:r>
            <a:r>
              <a:rPr lang="en-US" b="1" dirty="0">
                <a:solidFill>
                  <a:srgbClr val="C00000"/>
                </a:solidFill>
              </a:rPr>
              <a:t>BETWEEN</a:t>
            </a:r>
            <a:r>
              <a:rPr lang="en-US" b="1" dirty="0">
                <a:solidFill>
                  <a:schemeClr val="accent6"/>
                </a:solidFill>
              </a:rPr>
              <a:t> </a:t>
            </a:r>
            <a:r>
              <a:rPr lang="en-US" dirty="0"/>
              <a:t>operator is </a:t>
            </a:r>
            <a:r>
              <a:rPr lang="en-US" b="1" dirty="0">
                <a:solidFill>
                  <a:srgbClr val="C00000"/>
                </a:solidFill>
              </a:rPr>
              <a:t>inclusive</a:t>
            </a:r>
            <a:r>
              <a:rPr lang="en-US" dirty="0"/>
              <a:t>: begin and end values are included. </a:t>
            </a:r>
          </a:p>
          <a:p>
            <a:r>
              <a:rPr lang="en-US" dirty="0"/>
              <a:t>The </a:t>
            </a:r>
            <a:r>
              <a:rPr lang="en-US" b="1" dirty="0">
                <a:solidFill>
                  <a:srgbClr val="C00000"/>
                </a:solidFill>
              </a:rPr>
              <a:t>NOT</a:t>
            </a:r>
            <a:r>
              <a:rPr lang="en-US" dirty="0">
                <a:solidFill>
                  <a:srgbClr val="C00000"/>
                </a:solidFill>
              </a:rPr>
              <a:t> </a:t>
            </a:r>
            <a:r>
              <a:rPr lang="en-US" b="1" dirty="0">
                <a:solidFill>
                  <a:srgbClr val="C00000"/>
                </a:solidFill>
              </a:rPr>
              <a:t>BETWEEN </a:t>
            </a:r>
            <a:r>
              <a:rPr lang="en-US" dirty="0"/>
              <a:t>operator</a:t>
            </a:r>
            <a:r>
              <a:rPr lang="en-US" b="1" dirty="0">
                <a:solidFill>
                  <a:schemeClr val="accent6"/>
                </a:solidFill>
              </a:rPr>
              <a:t> </a:t>
            </a:r>
            <a:r>
              <a:rPr lang="en-US" dirty="0"/>
              <a:t>selects values which are </a:t>
            </a:r>
            <a:r>
              <a:rPr lang="en-US" b="1" dirty="0"/>
              <a:t>not present </a:t>
            </a:r>
            <a:r>
              <a:rPr lang="en-US" dirty="0"/>
              <a:t>in a given range. </a:t>
            </a:r>
          </a:p>
          <a:p>
            <a:endParaRPr lang="en-IN" dirty="0"/>
          </a:p>
        </p:txBody>
      </p:sp>
      <p:sp>
        <p:nvSpPr>
          <p:cNvPr id="5" name="Rectangle 4">
            <a:extLst>
              <a:ext uri="{FF2B5EF4-FFF2-40B4-BE49-F238E27FC236}">
                <a16:creationId xmlns:a16="http://schemas.microsoft.com/office/drawing/2014/main" id="{C39D4214-26BA-2072-FD06-F581DBFD119D}"/>
              </a:ext>
            </a:extLst>
          </p:cNvPr>
          <p:cNvSpPr/>
          <p:nvPr/>
        </p:nvSpPr>
        <p:spPr>
          <a:xfrm>
            <a:off x="756033" y="3656091"/>
            <a:ext cx="7876979"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4507034-8D51-F048-5841-4BE4B76ABEDE}"/>
              </a:ext>
            </a:extLst>
          </p:cNvPr>
          <p:cNvSpPr/>
          <p:nvPr/>
        </p:nvSpPr>
        <p:spPr>
          <a:xfrm>
            <a:off x="908315" y="3846219"/>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7" name="Rectangle 6">
            <a:extLst>
              <a:ext uri="{FF2B5EF4-FFF2-40B4-BE49-F238E27FC236}">
                <a16:creationId xmlns:a16="http://schemas.microsoft.com/office/drawing/2014/main" id="{0356FEF6-CB2C-78C0-E5EC-9593DF299394}"/>
              </a:ext>
            </a:extLst>
          </p:cNvPr>
          <p:cNvSpPr/>
          <p:nvPr/>
        </p:nvSpPr>
        <p:spPr>
          <a:xfrm>
            <a:off x="2001797" y="4399193"/>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TableName</a:t>
            </a:r>
            <a:endParaRPr lang="en-US" dirty="0">
              <a:ln w="0"/>
              <a:solidFill>
                <a:schemeClr val="tx1"/>
              </a:solidFill>
            </a:endParaRPr>
          </a:p>
        </p:txBody>
      </p:sp>
      <p:sp>
        <p:nvSpPr>
          <p:cNvPr id="8" name="Rectangle 7">
            <a:extLst>
              <a:ext uri="{FF2B5EF4-FFF2-40B4-BE49-F238E27FC236}">
                <a16:creationId xmlns:a16="http://schemas.microsoft.com/office/drawing/2014/main" id="{3B008E40-660B-8861-7F6D-6F575317D61E}"/>
              </a:ext>
            </a:extLst>
          </p:cNvPr>
          <p:cNvSpPr/>
          <p:nvPr/>
        </p:nvSpPr>
        <p:spPr>
          <a:xfrm>
            <a:off x="908315" y="4399193"/>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9" name="Rectangle 8">
            <a:extLst>
              <a:ext uri="{FF2B5EF4-FFF2-40B4-BE49-F238E27FC236}">
                <a16:creationId xmlns:a16="http://schemas.microsoft.com/office/drawing/2014/main" id="{29917AE9-500D-1084-5598-E5E7A5628F4F}"/>
              </a:ext>
            </a:extLst>
          </p:cNvPr>
          <p:cNvSpPr/>
          <p:nvPr/>
        </p:nvSpPr>
        <p:spPr>
          <a:xfrm>
            <a:off x="7640684" y="4930789"/>
            <a:ext cx="127348"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0" name="TextBox 9">
            <a:extLst>
              <a:ext uri="{FF2B5EF4-FFF2-40B4-BE49-F238E27FC236}">
                <a16:creationId xmlns:a16="http://schemas.microsoft.com/office/drawing/2014/main" id="{5118BB6D-0CC1-5F53-2314-B740071AAA7D}"/>
              </a:ext>
            </a:extLst>
          </p:cNvPr>
          <p:cNvSpPr txBox="1"/>
          <p:nvPr/>
        </p:nvSpPr>
        <p:spPr>
          <a:xfrm>
            <a:off x="452196" y="3244334"/>
            <a:ext cx="3576248" cy="369332"/>
          </a:xfrm>
          <a:prstGeom prst="rect">
            <a:avLst/>
          </a:prstGeom>
          <a:noFill/>
        </p:spPr>
        <p:txBody>
          <a:bodyPr wrap="square" rtlCol="0">
            <a:spAutoFit/>
          </a:bodyPr>
          <a:lstStyle/>
          <a:p>
            <a:r>
              <a:rPr lang="en-US" b="1" u="sng" dirty="0"/>
              <a:t>Syntax:-</a:t>
            </a:r>
          </a:p>
        </p:txBody>
      </p:sp>
      <p:sp>
        <p:nvSpPr>
          <p:cNvPr id="11" name="Rectangle 10">
            <a:extLst>
              <a:ext uri="{FF2B5EF4-FFF2-40B4-BE49-F238E27FC236}">
                <a16:creationId xmlns:a16="http://schemas.microsoft.com/office/drawing/2014/main" id="{D91AA8A1-DA37-E3C3-6B90-262C47F80FA0}"/>
              </a:ext>
            </a:extLst>
          </p:cNvPr>
          <p:cNvSpPr/>
          <p:nvPr/>
        </p:nvSpPr>
        <p:spPr>
          <a:xfrm>
            <a:off x="2001795" y="3846949"/>
            <a:ext cx="1272431"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Columns</a:t>
            </a:r>
          </a:p>
        </p:txBody>
      </p:sp>
      <p:sp>
        <p:nvSpPr>
          <p:cNvPr id="12" name="Rectangle 11">
            <a:extLst>
              <a:ext uri="{FF2B5EF4-FFF2-40B4-BE49-F238E27FC236}">
                <a16:creationId xmlns:a16="http://schemas.microsoft.com/office/drawing/2014/main" id="{F30F3809-B745-0CE7-38F6-F39DDFCE8BA2}"/>
              </a:ext>
            </a:extLst>
          </p:cNvPr>
          <p:cNvSpPr/>
          <p:nvPr/>
        </p:nvSpPr>
        <p:spPr>
          <a:xfrm>
            <a:off x="1986263" y="4942042"/>
            <a:ext cx="144749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ln w="0"/>
                <a:solidFill>
                  <a:schemeClr val="tx1"/>
                </a:solidFill>
              </a:rPr>
              <a:t>Columnname</a:t>
            </a:r>
            <a:endParaRPr lang="en-US" dirty="0">
              <a:ln w="0"/>
              <a:solidFill>
                <a:schemeClr val="tx1"/>
              </a:solidFill>
            </a:endParaRPr>
          </a:p>
        </p:txBody>
      </p:sp>
      <p:sp>
        <p:nvSpPr>
          <p:cNvPr id="13" name="Rectangle 12">
            <a:extLst>
              <a:ext uri="{FF2B5EF4-FFF2-40B4-BE49-F238E27FC236}">
                <a16:creationId xmlns:a16="http://schemas.microsoft.com/office/drawing/2014/main" id="{AD1B2231-02DB-2551-16CE-02D9590C282D}"/>
              </a:ext>
            </a:extLst>
          </p:cNvPr>
          <p:cNvSpPr/>
          <p:nvPr/>
        </p:nvSpPr>
        <p:spPr>
          <a:xfrm>
            <a:off x="908315" y="4952167"/>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4" name="Rectangle 13">
            <a:extLst>
              <a:ext uri="{FF2B5EF4-FFF2-40B4-BE49-F238E27FC236}">
                <a16:creationId xmlns:a16="http://schemas.microsoft.com/office/drawing/2014/main" id="{C3E3C0BE-E640-C7E5-0A48-D3CBA59C5C74}"/>
              </a:ext>
            </a:extLst>
          </p:cNvPr>
          <p:cNvSpPr/>
          <p:nvPr/>
        </p:nvSpPr>
        <p:spPr>
          <a:xfrm>
            <a:off x="3518380" y="4942042"/>
            <a:ext cx="1152231"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BETWEEN</a:t>
            </a:r>
          </a:p>
        </p:txBody>
      </p:sp>
      <p:sp>
        <p:nvSpPr>
          <p:cNvPr id="15" name="Rectangle 14">
            <a:extLst>
              <a:ext uri="{FF2B5EF4-FFF2-40B4-BE49-F238E27FC236}">
                <a16:creationId xmlns:a16="http://schemas.microsoft.com/office/drawing/2014/main" id="{BC812D63-BA48-D858-EC65-67505F5EADF2}"/>
              </a:ext>
            </a:extLst>
          </p:cNvPr>
          <p:cNvSpPr/>
          <p:nvPr/>
        </p:nvSpPr>
        <p:spPr>
          <a:xfrm>
            <a:off x="4755232" y="4942042"/>
            <a:ext cx="9304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Value1</a:t>
            </a:r>
          </a:p>
        </p:txBody>
      </p:sp>
      <p:sp>
        <p:nvSpPr>
          <p:cNvPr id="16" name="Rectangle 15">
            <a:extLst>
              <a:ext uri="{FF2B5EF4-FFF2-40B4-BE49-F238E27FC236}">
                <a16:creationId xmlns:a16="http://schemas.microsoft.com/office/drawing/2014/main" id="{8B5CE126-26B8-BB37-C93A-CAE3C20D596E}"/>
              </a:ext>
            </a:extLst>
          </p:cNvPr>
          <p:cNvSpPr/>
          <p:nvPr/>
        </p:nvSpPr>
        <p:spPr>
          <a:xfrm>
            <a:off x="5771025" y="4941184"/>
            <a:ext cx="769084"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lumMod val="90000"/>
                    <a:lumOff val="10000"/>
                  </a:schemeClr>
                </a:solidFill>
              </a:rPr>
              <a:t>AND</a:t>
            </a:r>
            <a:endParaRPr lang="en-US" dirty="0">
              <a:solidFill>
                <a:schemeClr val="tx1">
                  <a:lumMod val="90000"/>
                  <a:lumOff val="10000"/>
                </a:schemeClr>
              </a:solidFill>
            </a:endParaRPr>
          </a:p>
        </p:txBody>
      </p:sp>
      <p:sp>
        <p:nvSpPr>
          <p:cNvPr id="17" name="Rectangle 16">
            <a:extLst>
              <a:ext uri="{FF2B5EF4-FFF2-40B4-BE49-F238E27FC236}">
                <a16:creationId xmlns:a16="http://schemas.microsoft.com/office/drawing/2014/main" id="{C8991244-5FCE-7B8C-7CEC-151A1A9A51B4}"/>
              </a:ext>
            </a:extLst>
          </p:cNvPr>
          <p:cNvSpPr/>
          <p:nvPr/>
        </p:nvSpPr>
        <p:spPr>
          <a:xfrm>
            <a:off x="6625434" y="4930789"/>
            <a:ext cx="930468"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Value2</a:t>
            </a:r>
          </a:p>
        </p:txBody>
      </p:sp>
    </p:spTree>
    <p:extLst>
      <p:ext uri="{BB962C8B-B14F-4D97-AF65-F5344CB8AC3E}">
        <p14:creationId xmlns:p14="http://schemas.microsoft.com/office/powerpoint/2010/main" val="418822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0"/>
                                  </p:iterate>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0"/>
                                  </p:iterate>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iterate type="lt">
                                    <p:tmAbs val="0"/>
                                  </p:iterate>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type="lt">
                                    <p:tmAbs val="0"/>
                                  </p:iterate>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animBg="1"/>
      <p:bldP spid="12" grpId="0" animBg="1"/>
      <p:bldP spid="13" grpId="0" animBg="1"/>
      <p:bldP spid="14" grpId="0" animBg="1"/>
      <p:bldP spid="15" grpId="0" animBg="1"/>
      <p:bldP spid="16" grpId="0" animBg="1"/>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A92B-44ED-2042-B569-0B5C35529059}"/>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SQL Between Operator</a:t>
            </a:r>
            <a:endParaRPr lang="en-IN" dirty="0"/>
          </a:p>
        </p:txBody>
      </p:sp>
      <p:sp>
        <p:nvSpPr>
          <p:cNvPr id="3" name="Content Placeholder 2">
            <a:extLst>
              <a:ext uri="{FF2B5EF4-FFF2-40B4-BE49-F238E27FC236}">
                <a16:creationId xmlns:a16="http://schemas.microsoft.com/office/drawing/2014/main" id="{157CCCA0-3938-7740-8B7A-9200E17A1A91}"/>
              </a:ext>
            </a:extLst>
          </p:cNvPr>
          <p:cNvSpPr txBox="1">
            <a:spLocks/>
          </p:cNvSpPr>
          <p:nvPr/>
        </p:nvSpPr>
        <p:spPr>
          <a:xfrm>
            <a:off x="190500" y="990600"/>
            <a:ext cx="8763000" cy="5508812"/>
          </a:xfrm>
          <a:prstGeom prst="rect">
            <a:avLst/>
          </a:prstGeom>
        </p:spPr>
        <p:txBody>
          <a:bodyPr vert="horz" lIns="91440" tIns="45720" rIns="91440" bIns="45720" rtlCol="0">
            <a:normAutofit fontScale="70000" lnSpcReduction="20000"/>
          </a:bodyPr>
          <a:lstStyle>
            <a:lvl1pPr marL="265113" indent="-265113" algn="just" defTabSz="914400" rtl="0" eaLnBrk="1" latinLnBrk="0" hangingPunct="1">
              <a:lnSpc>
                <a:spcPct val="90000"/>
              </a:lnSpc>
              <a:spcBef>
                <a:spcPts val="1000"/>
              </a:spcBef>
              <a:buClr>
                <a:schemeClr val="tx2"/>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tx2"/>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pPr marL="0" indent="0">
              <a:buFont typeface="Wingdings 3" panose="05040102010807070707" pitchFamily="18" charset="2"/>
              <a:buNone/>
            </a:pPr>
            <a:endParaRPr lang="en-US" dirty="0"/>
          </a:p>
          <a:p>
            <a:endParaRPr lang="en-US" sz="2200" dirty="0"/>
          </a:p>
          <a:p>
            <a:endParaRPr lang="en-US" sz="2200" dirty="0"/>
          </a:p>
          <a:p>
            <a:endParaRPr lang="en-US" sz="2200" dirty="0"/>
          </a:p>
          <a:p>
            <a:endParaRPr lang="en-US" sz="2200" dirty="0"/>
          </a:p>
          <a:p>
            <a:r>
              <a:rPr lang="en-US" sz="2200" dirty="0"/>
              <a:t>Between operator includes records with SPI 6 and 9.</a:t>
            </a:r>
          </a:p>
        </p:txBody>
      </p:sp>
      <p:sp>
        <p:nvSpPr>
          <p:cNvPr id="4" name="TextBox 3">
            <a:extLst>
              <a:ext uri="{FF2B5EF4-FFF2-40B4-BE49-F238E27FC236}">
                <a16:creationId xmlns:a16="http://schemas.microsoft.com/office/drawing/2014/main" id="{822C36A2-37CB-B8F6-0972-05CAE68294AA}"/>
              </a:ext>
            </a:extLst>
          </p:cNvPr>
          <p:cNvSpPr txBox="1"/>
          <p:nvPr/>
        </p:nvSpPr>
        <p:spPr>
          <a:xfrm>
            <a:off x="309951" y="1066800"/>
            <a:ext cx="8643549" cy="369332"/>
          </a:xfrm>
          <a:prstGeom prst="rect">
            <a:avLst/>
          </a:prstGeom>
          <a:noFill/>
        </p:spPr>
        <p:txBody>
          <a:bodyPr wrap="square" rtlCol="0">
            <a:spAutoFit/>
          </a:bodyPr>
          <a:lstStyle/>
          <a:p>
            <a:r>
              <a:rPr lang="en-US" b="1" u="sng" dirty="0"/>
              <a:t>E.g. Display all the students whose </a:t>
            </a:r>
            <a:r>
              <a:rPr lang="en-US" b="1" u="sng" dirty="0" err="1"/>
              <a:t>spi</a:t>
            </a:r>
            <a:r>
              <a:rPr lang="en-US" b="1" u="sng" dirty="0"/>
              <a:t> is more than 6 and less than 9</a:t>
            </a:r>
          </a:p>
        </p:txBody>
      </p:sp>
      <p:graphicFrame>
        <p:nvGraphicFramePr>
          <p:cNvPr id="5" name="Content Placeholder 11">
            <a:extLst>
              <a:ext uri="{FF2B5EF4-FFF2-40B4-BE49-F238E27FC236}">
                <a16:creationId xmlns:a16="http://schemas.microsoft.com/office/drawing/2014/main" id="{988E6930-A958-F8B6-BB72-EAF69FBE19B1}"/>
              </a:ext>
            </a:extLst>
          </p:cNvPr>
          <p:cNvGraphicFramePr>
            <a:graphicFrameLocks/>
          </p:cNvGraphicFramePr>
          <p:nvPr>
            <p:extLst>
              <p:ext uri="{D42A27DB-BD31-4B8C-83A1-F6EECF244321}">
                <p14:modId xmlns:p14="http://schemas.microsoft.com/office/powerpoint/2010/main" val="2517999136"/>
              </p:ext>
            </p:extLst>
          </p:nvPr>
        </p:nvGraphicFramePr>
        <p:xfrm>
          <a:off x="657422" y="3383573"/>
          <a:ext cx="2619111" cy="2483827"/>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836710165"/>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100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3773964503"/>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105</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Mahesh</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EE</a:t>
                      </a:r>
                    </a:p>
                  </a:txBody>
                  <a:tcPr marL="6350" marR="6350" marT="6350" marB="0" anchor="ctr"/>
                </a:tc>
                <a:extLst>
                  <a:ext uri="{0D108BD9-81ED-4DB2-BD59-A6C34878D82A}">
                    <a16:rowId xmlns:a16="http://schemas.microsoft.com/office/drawing/2014/main" val="805132244"/>
                  </a:ext>
                </a:extLst>
              </a:tr>
            </a:tbl>
          </a:graphicData>
        </a:graphic>
      </p:graphicFrame>
      <p:pic>
        <p:nvPicPr>
          <p:cNvPr id="6" name="Picture 5">
            <a:extLst>
              <a:ext uri="{FF2B5EF4-FFF2-40B4-BE49-F238E27FC236}">
                <a16:creationId xmlns:a16="http://schemas.microsoft.com/office/drawing/2014/main" id="{A1BE6CFB-A94C-0D07-5CB1-3969CDE33AC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flipV="1">
            <a:off x="3447058" y="4351349"/>
            <a:ext cx="726256" cy="655536"/>
          </a:xfrm>
          <a:prstGeom prst="rect">
            <a:avLst/>
          </a:prstGeom>
        </p:spPr>
      </p:pic>
      <p:graphicFrame>
        <p:nvGraphicFramePr>
          <p:cNvPr id="7" name="Content Placeholder 11">
            <a:extLst>
              <a:ext uri="{FF2B5EF4-FFF2-40B4-BE49-F238E27FC236}">
                <a16:creationId xmlns:a16="http://schemas.microsoft.com/office/drawing/2014/main" id="{5DE70CD5-1532-19B8-ACD6-01653F0EF4CD}"/>
              </a:ext>
            </a:extLst>
          </p:cNvPr>
          <p:cNvGraphicFramePr>
            <a:graphicFrameLocks/>
          </p:cNvGraphicFramePr>
          <p:nvPr>
            <p:extLst>
              <p:ext uri="{D42A27DB-BD31-4B8C-83A1-F6EECF244321}">
                <p14:modId xmlns:p14="http://schemas.microsoft.com/office/powerpoint/2010/main" val="1151088796"/>
              </p:ext>
            </p:extLst>
          </p:nvPr>
        </p:nvGraphicFramePr>
        <p:xfrm>
          <a:off x="4343839" y="3671284"/>
          <a:ext cx="2619111" cy="2113713"/>
        </p:xfrm>
        <a:graphic>
          <a:graphicData uri="http://schemas.openxmlformats.org/drawingml/2006/table">
            <a:tbl>
              <a:tblPr firstRow="1" bandRow="1">
                <a:tableStyleId>{5C22544A-7EE6-4342-B048-85BDC9FD1C3A}</a:tableStyleId>
              </a:tblPr>
              <a:tblGrid>
                <a:gridCol w="568911">
                  <a:extLst>
                    <a:ext uri="{9D8B030D-6E8A-4147-A177-3AD203B41FA5}">
                      <a16:colId xmlns:a16="http://schemas.microsoft.com/office/drawing/2014/main" val="3673608313"/>
                    </a:ext>
                  </a:extLst>
                </a:gridCol>
                <a:gridCol w="685581">
                  <a:extLst>
                    <a:ext uri="{9D8B030D-6E8A-4147-A177-3AD203B41FA5}">
                      <a16:colId xmlns:a16="http://schemas.microsoft.com/office/drawing/2014/main" val="1434806160"/>
                    </a:ext>
                  </a:extLst>
                </a:gridCol>
                <a:gridCol w="628449">
                  <a:extLst>
                    <a:ext uri="{9D8B030D-6E8A-4147-A177-3AD203B41FA5}">
                      <a16:colId xmlns:a16="http://schemas.microsoft.com/office/drawing/2014/main" val="3487458896"/>
                    </a:ext>
                  </a:extLst>
                </a:gridCol>
                <a:gridCol w="736170">
                  <a:extLst>
                    <a:ext uri="{9D8B030D-6E8A-4147-A177-3AD203B41FA5}">
                      <a16:colId xmlns:a16="http://schemas.microsoft.com/office/drawing/2014/main" val="3469217163"/>
                    </a:ext>
                  </a:extLst>
                </a:gridCol>
              </a:tblGrid>
              <a:tr h="263143">
                <a:tc gridSpan="3">
                  <a:txBody>
                    <a:bodyPr/>
                    <a:lstStyle/>
                    <a:p>
                      <a:pPr marL="0" algn="l" defTabSz="914400" rtl="0" eaLnBrk="1" fontAlgn="b" latinLnBrk="0" hangingPunct="1"/>
                      <a:r>
                        <a:rPr lang="en-US" sz="1600" b="1" i="0" u="none" strike="noStrike" kern="1200" dirty="0">
                          <a:solidFill>
                            <a:schemeClr val="tx1"/>
                          </a:solidFill>
                          <a:effectLst/>
                          <a:latin typeface="+mn-lt"/>
                          <a:ea typeface="+mn-ea"/>
                          <a:cs typeface="+mn-cs"/>
                        </a:rPr>
                        <a:t>Student</a:t>
                      </a: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hMerge="1">
                  <a:txBody>
                    <a:bodyPr/>
                    <a:lstStyle/>
                    <a:p>
                      <a:pPr marL="0" algn="l" defTabSz="914400" rtl="0" eaLnBrk="1" fontAlgn="b" latinLnBrk="0" hangingPunct="1"/>
                      <a:endParaRPr lang="en-US" sz="1600" b="1" i="0" u="none" strike="noStrike" kern="1200" dirty="0">
                        <a:solidFill>
                          <a:srgbClr val="FFFFFF"/>
                        </a:solidFill>
                        <a:effectLst/>
                        <a:latin typeface="Calibri" panose="020F0502020204030204" pitchFamily="34" charset="0"/>
                        <a:ea typeface="+mn-ea"/>
                        <a:cs typeface="+mn-cs"/>
                      </a:endParaRPr>
                    </a:p>
                  </a:txBody>
                  <a:tcPr marL="72000" marR="9525" marT="9525" marB="0" anchor="ctr">
                    <a:noFill/>
                  </a:tcPr>
                </a:tc>
                <a:tc>
                  <a:txBody>
                    <a:bodyPr/>
                    <a:lstStyle/>
                    <a:p>
                      <a:pPr marL="0" algn="l" defTabSz="914400" rtl="0" eaLnBrk="1" fontAlgn="b" latinLnBrk="0" hangingPunct="1"/>
                      <a:endParaRPr lang="en-US" sz="1600" b="1" i="0" u="none" strike="noStrike" kern="1200" dirty="0">
                        <a:solidFill>
                          <a:schemeClr val="tx1"/>
                        </a:solidFill>
                        <a:effectLst/>
                        <a:latin typeface="+mn-lt"/>
                        <a:ea typeface="+mn-ea"/>
                        <a:cs typeface="+mn-cs"/>
                      </a:endParaRPr>
                    </a:p>
                  </a:txBody>
                  <a:tcPr marL="72000" marR="9525" marT="9525" marB="0" anchor="ctr">
                    <a:noFill/>
                  </a:tcPr>
                </a:tc>
                <a:extLst>
                  <a:ext uri="{0D108BD9-81ED-4DB2-BD59-A6C34878D82A}">
                    <a16:rowId xmlns:a16="http://schemas.microsoft.com/office/drawing/2014/main" val="3770476952"/>
                  </a:ext>
                </a:extLst>
              </a:tr>
              <a:tr h="370114">
                <a:tc>
                  <a:txBody>
                    <a:bodyPr/>
                    <a:lstStyle/>
                    <a:p>
                      <a:pPr marL="0" algn="l" defTabSz="914400" rtl="0" eaLnBrk="1" fontAlgn="b" latinLnBrk="0" hangingPunct="1"/>
                      <a:r>
                        <a:rPr lang="en-US" sz="1600" b="1" dirty="0">
                          <a:solidFill>
                            <a:schemeClr val="bg1"/>
                          </a:solidFill>
                          <a:latin typeface="+mn-lt"/>
                        </a:rPr>
                        <a:t>Rno</a:t>
                      </a:r>
                      <a:endParaRPr lang="en-US" sz="1600" b="1" i="0" u="none" strike="noStrike" kern="1200" dirty="0">
                        <a:solidFill>
                          <a:schemeClr val="bg1"/>
                        </a:solidFill>
                        <a:effectLst/>
                        <a:latin typeface="+mn-lt"/>
                        <a:ea typeface="+mn-ea"/>
                        <a:cs typeface="+mn-cs"/>
                      </a:endParaRP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Name</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SPI</a:t>
                      </a:r>
                    </a:p>
                  </a:txBody>
                  <a:tcPr marL="72000" marR="9525" marT="9525" marB="0" anchor="ctr">
                    <a:solidFill>
                      <a:schemeClr val="tx1"/>
                    </a:solidFill>
                  </a:tcPr>
                </a:tc>
                <a:tc>
                  <a:txBody>
                    <a:bodyPr/>
                    <a:lstStyle/>
                    <a:p>
                      <a:pPr marL="0" algn="l" defTabSz="914400" rtl="0" eaLnBrk="1" fontAlgn="b" latinLnBrk="0" hangingPunct="1"/>
                      <a:r>
                        <a:rPr lang="en-US" sz="1600" b="1" i="0" u="none" strike="noStrike" kern="1200" dirty="0">
                          <a:solidFill>
                            <a:srgbClr val="FFFFFF"/>
                          </a:solidFill>
                          <a:effectLst/>
                          <a:latin typeface="+mn-lt"/>
                          <a:ea typeface="+mn-ea"/>
                          <a:cs typeface="+mn-cs"/>
                        </a:rPr>
                        <a:t>Branch</a:t>
                      </a:r>
                    </a:p>
                  </a:txBody>
                  <a:tcPr marL="72000" marR="9525" marT="9525" marB="0" anchor="ctr">
                    <a:solidFill>
                      <a:schemeClr val="tx1"/>
                    </a:solidFill>
                  </a:tcPr>
                </a:tc>
                <a:extLst>
                  <a:ext uri="{0D108BD9-81ED-4DB2-BD59-A6C34878D82A}">
                    <a16:rowId xmlns:a16="http://schemas.microsoft.com/office/drawing/2014/main" val="2145899890"/>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101</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Raju</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3784041172"/>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102</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Sanjay</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6</a:t>
                      </a:r>
                    </a:p>
                  </a:txBody>
                  <a:tcPr marL="72000" marR="9525" marT="9525" marB="0" anchor="ctr"/>
                </a:tc>
                <a:tc>
                  <a:txBody>
                    <a:bodyPr/>
                    <a:lstStyle/>
                    <a:p>
                      <a:pPr marL="0" algn="l" defTabSz="914400" rtl="0" eaLnBrk="1" fontAlgn="b" latinLnBrk="0" hangingPunct="1"/>
                      <a:r>
                        <a:rPr lang="en-US" sz="1600" b="0" i="0" u="none" strike="noStrike" kern="1200">
                          <a:solidFill>
                            <a:schemeClr val="tx1"/>
                          </a:solidFill>
                          <a:effectLst/>
                          <a:latin typeface="+mn-lt"/>
                          <a:ea typeface="+mn-ea"/>
                          <a:cs typeface="+mn-cs"/>
                        </a:rPr>
                        <a:t>CE</a:t>
                      </a:r>
                    </a:p>
                  </a:txBody>
                  <a:tcPr marL="6350" marR="6350" marT="6350" marB="0" anchor="ctr"/>
                </a:tc>
                <a:extLst>
                  <a:ext uri="{0D108BD9-81ED-4DB2-BD59-A6C34878D82A}">
                    <a16:rowId xmlns:a16="http://schemas.microsoft.com/office/drawing/2014/main" val="2697156557"/>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103</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Neha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8</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a:t>
                      </a:r>
                    </a:p>
                  </a:txBody>
                  <a:tcPr marL="6350" marR="6350" marT="6350" marB="0" anchor="ctr"/>
                </a:tc>
                <a:extLst>
                  <a:ext uri="{0D108BD9-81ED-4DB2-BD59-A6C34878D82A}">
                    <a16:rowId xmlns:a16="http://schemas.microsoft.com/office/drawing/2014/main" val="3511983516"/>
                  </a:ext>
                </a:extLst>
              </a:tr>
              <a:tr h="370114">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104</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Meera</a:t>
                      </a:r>
                    </a:p>
                  </a:txBody>
                  <a:tcPr marL="6350" marR="6350" marT="6350"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9</a:t>
                      </a:r>
                    </a:p>
                  </a:txBody>
                  <a:tcPr marL="72000" marR="9525" marT="9525" marB="0" anchor="ctr"/>
                </a:tc>
                <a:tc>
                  <a:txBody>
                    <a:bodyPr/>
                    <a:lstStyle/>
                    <a:p>
                      <a:pPr marL="0" algn="l" defTabSz="914400" rtl="0" eaLnBrk="1" fontAlgn="b" latinLnBrk="0" hangingPunct="1"/>
                      <a:r>
                        <a:rPr lang="en-US" sz="1600" b="0" i="0" u="none" strike="noStrike" kern="1200" dirty="0">
                          <a:solidFill>
                            <a:schemeClr val="tx1"/>
                          </a:solidFill>
                          <a:effectLst/>
                          <a:latin typeface="+mn-lt"/>
                          <a:ea typeface="+mn-ea"/>
                          <a:cs typeface="+mn-cs"/>
                        </a:rPr>
                        <a:t>EC</a:t>
                      </a:r>
                    </a:p>
                  </a:txBody>
                  <a:tcPr marL="6350" marR="6350" marT="6350" marB="0" anchor="ctr"/>
                </a:tc>
                <a:extLst>
                  <a:ext uri="{0D108BD9-81ED-4DB2-BD59-A6C34878D82A}">
                    <a16:rowId xmlns:a16="http://schemas.microsoft.com/office/drawing/2014/main" val="1034302464"/>
                  </a:ext>
                </a:extLst>
              </a:tr>
            </a:tbl>
          </a:graphicData>
        </a:graphic>
      </p:graphicFrame>
      <p:sp>
        <p:nvSpPr>
          <p:cNvPr id="8" name="Rectangle 7">
            <a:extLst>
              <a:ext uri="{FF2B5EF4-FFF2-40B4-BE49-F238E27FC236}">
                <a16:creationId xmlns:a16="http://schemas.microsoft.com/office/drawing/2014/main" id="{555F7BC8-A829-B811-9594-02C4D269960F}"/>
              </a:ext>
            </a:extLst>
          </p:cNvPr>
          <p:cNvSpPr/>
          <p:nvPr/>
        </p:nvSpPr>
        <p:spPr>
          <a:xfrm>
            <a:off x="309951" y="1441986"/>
            <a:ext cx="5486400"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FA20703C-06FE-8FE5-5697-5BA8048CD200}"/>
              </a:ext>
            </a:extLst>
          </p:cNvPr>
          <p:cNvSpPr/>
          <p:nvPr/>
        </p:nvSpPr>
        <p:spPr>
          <a:xfrm>
            <a:off x="510054" y="163211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10" name="Rectangle 9">
            <a:extLst>
              <a:ext uri="{FF2B5EF4-FFF2-40B4-BE49-F238E27FC236}">
                <a16:creationId xmlns:a16="http://schemas.microsoft.com/office/drawing/2014/main" id="{EDE3BF70-6071-6066-3858-21E0562E7C52}"/>
              </a:ext>
            </a:extLst>
          </p:cNvPr>
          <p:cNvSpPr/>
          <p:nvPr/>
        </p:nvSpPr>
        <p:spPr>
          <a:xfrm>
            <a:off x="1603536" y="2185088"/>
            <a:ext cx="10686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11" name="Rectangle 10">
            <a:extLst>
              <a:ext uri="{FF2B5EF4-FFF2-40B4-BE49-F238E27FC236}">
                <a16:creationId xmlns:a16="http://schemas.microsoft.com/office/drawing/2014/main" id="{82DF1609-7BED-435B-E0B0-9B252975FAFA}"/>
              </a:ext>
            </a:extLst>
          </p:cNvPr>
          <p:cNvSpPr/>
          <p:nvPr/>
        </p:nvSpPr>
        <p:spPr>
          <a:xfrm>
            <a:off x="510054" y="218508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12" name="Rectangle 11">
            <a:extLst>
              <a:ext uri="{FF2B5EF4-FFF2-40B4-BE49-F238E27FC236}">
                <a16:creationId xmlns:a16="http://schemas.microsoft.com/office/drawing/2014/main" id="{853C21F5-6FC2-89F1-6134-3F8E28E27517}"/>
              </a:ext>
            </a:extLst>
          </p:cNvPr>
          <p:cNvSpPr/>
          <p:nvPr/>
        </p:nvSpPr>
        <p:spPr>
          <a:xfrm>
            <a:off x="5549160" y="2735716"/>
            <a:ext cx="168820"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13" name="Rectangle 12">
            <a:extLst>
              <a:ext uri="{FF2B5EF4-FFF2-40B4-BE49-F238E27FC236}">
                <a16:creationId xmlns:a16="http://schemas.microsoft.com/office/drawing/2014/main" id="{05A8F548-C636-FCB9-5794-C39430F149ED}"/>
              </a:ext>
            </a:extLst>
          </p:cNvPr>
          <p:cNvSpPr/>
          <p:nvPr/>
        </p:nvSpPr>
        <p:spPr>
          <a:xfrm>
            <a:off x="1603535" y="1632844"/>
            <a:ext cx="452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14" name="Rectangle 13">
            <a:extLst>
              <a:ext uri="{FF2B5EF4-FFF2-40B4-BE49-F238E27FC236}">
                <a16:creationId xmlns:a16="http://schemas.microsoft.com/office/drawing/2014/main" id="{CF9B88AD-49CE-58BF-9351-D52B97249FF2}"/>
              </a:ext>
            </a:extLst>
          </p:cNvPr>
          <p:cNvSpPr/>
          <p:nvPr/>
        </p:nvSpPr>
        <p:spPr>
          <a:xfrm>
            <a:off x="510054" y="273806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15" name="Rectangle 14">
            <a:extLst>
              <a:ext uri="{FF2B5EF4-FFF2-40B4-BE49-F238E27FC236}">
                <a16:creationId xmlns:a16="http://schemas.microsoft.com/office/drawing/2014/main" id="{351FC129-B99C-D58A-28FF-12C791E3E226}"/>
              </a:ext>
            </a:extLst>
          </p:cNvPr>
          <p:cNvSpPr/>
          <p:nvPr/>
        </p:nvSpPr>
        <p:spPr>
          <a:xfrm>
            <a:off x="2383369" y="2735716"/>
            <a:ext cx="1152231"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BETWEEN</a:t>
            </a:r>
          </a:p>
        </p:txBody>
      </p:sp>
      <p:sp>
        <p:nvSpPr>
          <p:cNvPr id="16" name="Rectangle 15">
            <a:extLst>
              <a:ext uri="{FF2B5EF4-FFF2-40B4-BE49-F238E27FC236}">
                <a16:creationId xmlns:a16="http://schemas.microsoft.com/office/drawing/2014/main" id="{69E224DB-7A00-B2D2-BD7D-1E708CE62578}"/>
              </a:ext>
            </a:extLst>
          </p:cNvPr>
          <p:cNvSpPr/>
          <p:nvPr/>
        </p:nvSpPr>
        <p:spPr>
          <a:xfrm>
            <a:off x="3620221" y="2735716"/>
            <a:ext cx="45014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6</a:t>
            </a:r>
          </a:p>
        </p:txBody>
      </p:sp>
      <p:sp>
        <p:nvSpPr>
          <p:cNvPr id="17" name="Rectangle 16">
            <a:extLst>
              <a:ext uri="{FF2B5EF4-FFF2-40B4-BE49-F238E27FC236}">
                <a16:creationId xmlns:a16="http://schemas.microsoft.com/office/drawing/2014/main" id="{9B91E7A3-961C-FCB9-9264-0B2F3ED17321}"/>
              </a:ext>
            </a:extLst>
          </p:cNvPr>
          <p:cNvSpPr/>
          <p:nvPr/>
        </p:nvSpPr>
        <p:spPr>
          <a:xfrm>
            <a:off x="4159106" y="2735716"/>
            <a:ext cx="769084"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lumMod val="90000"/>
                    <a:lumOff val="10000"/>
                  </a:schemeClr>
                </a:solidFill>
              </a:rPr>
              <a:t>AND</a:t>
            </a:r>
            <a:endParaRPr lang="en-US" dirty="0">
              <a:solidFill>
                <a:schemeClr val="tx1">
                  <a:lumMod val="90000"/>
                  <a:lumOff val="10000"/>
                </a:schemeClr>
              </a:solidFill>
            </a:endParaRPr>
          </a:p>
        </p:txBody>
      </p:sp>
      <p:sp>
        <p:nvSpPr>
          <p:cNvPr id="18" name="Rectangle 17">
            <a:extLst>
              <a:ext uri="{FF2B5EF4-FFF2-40B4-BE49-F238E27FC236}">
                <a16:creationId xmlns:a16="http://schemas.microsoft.com/office/drawing/2014/main" id="{DF5A0D72-A052-8CD5-1967-5C3F07DEE4C6}"/>
              </a:ext>
            </a:extLst>
          </p:cNvPr>
          <p:cNvSpPr/>
          <p:nvPr/>
        </p:nvSpPr>
        <p:spPr>
          <a:xfrm>
            <a:off x="5013515" y="2725321"/>
            <a:ext cx="45014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9</a:t>
            </a:r>
          </a:p>
        </p:txBody>
      </p:sp>
      <p:sp>
        <p:nvSpPr>
          <p:cNvPr id="19" name="Rectangle 18">
            <a:extLst>
              <a:ext uri="{FF2B5EF4-FFF2-40B4-BE49-F238E27FC236}">
                <a16:creationId xmlns:a16="http://schemas.microsoft.com/office/drawing/2014/main" id="{CA50F813-3168-C50C-6EFD-6A017837D506}"/>
              </a:ext>
            </a:extLst>
          </p:cNvPr>
          <p:cNvSpPr/>
          <p:nvPr/>
        </p:nvSpPr>
        <p:spPr>
          <a:xfrm>
            <a:off x="1603535" y="2749145"/>
            <a:ext cx="692850" cy="428625"/>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a:t>
            </a:r>
          </a:p>
        </p:txBody>
      </p:sp>
      <p:sp>
        <p:nvSpPr>
          <p:cNvPr id="20" name="Rectangle 19">
            <a:extLst>
              <a:ext uri="{FF2B5EF4-FFF2-40B4-BE49-F238E27FC236}">
                <a16:creationId xmlns:a16="http://schemas.microsoft.com/office/drawing/2014/main" id="{E2017FBB-4F1B-212F-8548-85390E5D9B66}"/>
              </a:ext>
            </a:extLst>
          </p:cNvPr>
          <p:cNvSpPr/>
          <p:nvPr/>
        </p:nvSpPr>
        <p:spPr>
          <a:xfrm>
            <a:off x="7091082" y="1132046"/>
            <a:ext cx="4622530" cy="2382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Perform same query using comparison operator</a:t>
            </a:r>
            <a:endParaRPr lang="en-IN" dirty="0">
              <a:solidFill>
                <a:srgbClr val="C00000"/>
              </a:solidFill>
            </a:endParaRPr>
          </a:p>
        </p:txBody>
      </p:sp>
      <p:sp>
        <p:nvSpPr>
          <p:cNvPr id="21" name="Rectangle 20">
            <a:extLst>
              <a:ext uri="{FF2B5EF4-FFF2-40B4-BE49-F238E27FC236}">
                <a16:creationId xmlns:a16="http://schemas.microsoft.com/office/drawing/2014/main" id="{FAF47678-7755-243F-4921-F94C19F83727}"/>
              </a:ext>
            </a:extLst>
          </p:cNvPr>
          <p:cNvSpPr/>
          <p:nvPr/>
        </p:nvSpPr>
        <p:spPr>
          <a:xfrm>
            <a:off x="6305583" y="1476396"/>
            <a:ext cx="5769876" cy="1943401"/>
          </a:xfrm>
          <a:prstGeom prst="rect">
            <a:avLst/>
          </a:prstGeom>
          <a:solidFill>
            <a:schemeClr val="bg1">
              <a:lumMod val="95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FCC6A88-DB15-104F-C976-166D585CB184}"/>
              </a:ext>
            </a:extLst>
          </p:cNvPr>
          <p:cNvSpPr/>
          <p:nvPr/>
        </p:nvSpPr>
        <p:spPr>
          <a:xfrm>
            <a:off x="6505686" y="1666524"/>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dirty="0">
                <a:solidFill>
                  <a:srgbClr val="0000FF"/>
                </a:solidFill>
              </a:rPr>
              <a:t>SELECT</a:t>
            </a:r>
            <a:endParaRPr lang="en-US" dirty="0">
              <a:solidFill>
                <a:srgbClr val="0000FF"/>
              </a:solidFill>
            </a:endParaRPr>
          </a:p>
        </p:txBody>
      </p:sp>
      <p:sp>
        <p:nvSpPr>
          <p:cNvPr id="23" name="Rectangle 22">
            <a:extLst>
              <a:ext uri="{FF2B5EF4-FFF2-40B4-BE49-F238E27FC236}">
                <a16:creationId xmlns:a16="http://schemas.microsoft.com/office/drawing/2014/main" id="{BCAAC2A8-9477-10A0-FA99-A05F8BD83D96}"/>
              </a:ext>
            </a:extLst>
          </p:cNvPr>
          <p:cNvSpPr/>
          <p:nvPr/>
        </p:nvSpPr>
        <p:spPr>
          <a:xfrm>
            <a:off x="7599168" y="2219498"/>
            <a:ext cx="1068615"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Student</a:t>
            </a:r>
          </a:p>
        </p:txBody>
      </p:sp>
      <p:sp>
        <p:nvSpPr>
          <p:cNvPr id="24" name="Rectangle 23">
            <a:extLst>
              <a:ext uri="{FF2B5EF4-FFF2-40B4-BE49-F238E27FC236}">
                <a16:creationId xmlns:a16="http://schemas.microsoft.com/office/drawing/2014/main" id="{69F52051-BB23-C127-9D87-10CEF36CAF53}"/>
              </a:ext>
            </a:extLst>
          </p:cNvPr>
          <p:cNvSpPr/>
          <p:nvPr/>
        </p:nvSpPr>
        <p:spPr>
          <a:xfrm>
            <a:off x="6505686" y="2219498"/>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FROM</a:t>
            </a:r>
            <a:endParaRPr lang="en-US" dirty="0">
              <a:ln w="0"/>
              <a:solidFill>
                <a:schemeClr val="tx1"/>
              </a:solidFill>
            </a:endParaRPr>
          </a:p>
        </p:txBody>
      </p:sp>
      <p:sp>
        <p:nvSpPr>
          <p:cNvPr id="25" name="Rectangle 24">
            <a:extLst>
              <a:ext uri="{FF2B5EF4-FFF2-40B4-BE49-F238E27FC236}">
                <a16:creationId xmlns:a16="http://schemas.microsoft.com/office/drawing/2014/main" id="{DC1D7DE0-21A4-38DA-F3C6-747A7E56A1FF}"/>
              </a:ext>
            </a:extLst>
          </p:cNvPr>
          <p:cNvSpPr/>
          <p:nvPr/>
        </p:nvSpPr>
        <p:spPr>
          <a:xfrm>
            <a:off x="11852220" y="2770126"/>
            <a:ext cx="168820" cy="44718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75000"/>
                    <a:lumOff val="25000"/>
                  </a:schemeClr>
                </a:solidFill>
              </a:rPr>
              <a:t>;</a:t>
            </a:r>
          </a:p>
        </p:txBody>
      </p:sp>
      <p:sp>
        <p:nvSpPr>
          <p:cNvPr id="26" name="Rectangle 25">
            <a:extLst>
              <a:ext uri="{FF2B5EF4-FFF2-40B4-BE49-F238E27FC236}">
                <a16:creationId xmlns:a16="http://schemas.microsoft.com/office/drawing/2014/main" id="{950D7D9B-9DA4-D606-4BAB-D7B186F097E6}"/>
              </a:ext>
            </a:extLst>
          </p:cNvPr>
          <p:cNvSpPr/>
          <p:nvPr/>
        </p:nvSpPr>
        <p:spPr>
          <a:xfrm>
            <a:off x="7599167" y="1667254"/>
            <a:ext cx="452800"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lumMod val="90000"/>
                    <a:lumOff val="10000"/>
                  </a:schemeClr>
                </a:solidFill>
              </a:rPr>
              <a:t>*</a:t>
            </a:r>
          </a:p>
        </p:txBody>
      </p:sp>
      <p:sp>
        <p:nvSpPr>
          <p:cNvPr id="27" name="Rectangle 26">
            <a:extLst>
              <a:ext uri="{FF2B5EF4-FFF2-40B4-BE49-F238E27FC236}">
                <a16:creationId xmlns:a16="http://schemas.microsoft.com/office/drawing/2014/main" id="{671B6241-C2CF-831F-0F4D-25B693254553}"/>
              </a:ext>
            </a:extLst>
          </p:cNvPr>
          <p:cNvSpPr/>
          <p:nvPr/>
        </p:nvSpPr>
        <p:spPr>
          <a:xfrm>
            <a:off x="6505686" y="2772472"/>
            <a:ext cx="990316"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000FF"/>
                </a:solidFill>
              </a:rPr>
              <a:t>WHERE</a:t>
            </a:r>
          </a:p>
        </p:txBody>
      </p:sp>
      <p:sp>
        <p:nvSpPr>
          <p:cNvPr id="28" name="Rectangle 27">
            <a:extLst>
              <a:ext uri="{FF2B5EF4-FFF2-40B4-BE49-F238E27FC236}">
                <a16:creationId xmlns:a16="http://schemas.microsoft.com/office/drawing/2014/main" id="{97922629-7F87-2112-D204-34805E3C943C}"/>
              </a:ext>
            </a:extLst>
          </p:cNvPr>
          <p:cNvSpPr/>
          <p:nvPr/>
        </p:nvSpPr>
        <p:spPr>
          <a:xfrm>
            <a:off x="8254153" y="2776261"/>
            <a:ext cx="533986"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&gt;=</a:t>
            </a:r>
          </a:p>
        </p:txBody>
      </p:sp>
      <p:sp>
        <p:nvSpPr>
          <p:cNvPr id="29" name="Rectangle 28">
            <a:extLst>
              <a:ext uri="{FF2B5EF4-FFF2-40B4-BE49-F238E27FC236}">
                <a16:creationId xmlns:a16="http://schemas.microsoft.com/office/drawing/2014/main" id="{8682E09A-7C31-0BA9-8E3B-D3BCEDD342A3}"/>
              </a:ext>
            </a:extLst>
          </p:cNvPr>
          <p:cNvSpPr/>
          <p:nvPr/>
        </p:nvSpPr>
        <p:spPr>
          <a:xfrm>
            <a:off x="8847227" y="2765866"/>
            <a:ext cx="45014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6</a:t>
            </a:r>
          </a:p>
        </p:txBody>
      </p:sp>
      <p:sp>
        <p:nvSpPr>
          <p:cNvPr id="30" name="Rectangle 29">
            <a:extLst>
              <a:ext uri="{FF2B5EF4-FFF2-40B4-BE49-F238E27FC236}">
                <a16:creationId xmlns:a16="http://schemas.microsoft.com/office/drawing/2014/main" id="{B88102B6-206F-010F-3BD0-26877798B916}"/>
              </a:ext>
            </a:extLst>
          </p:cNvPr>
          <p:cNvSpPr/>
          <p:nvPr/>
        </p:nvSpPr>
        <p:spPr>
          <a:xfrm>
            <a:off x="9359398" y="2759731"/>
            <a:ext cx="672821"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AND</a:t>
            </a:r>
          </a:p>
        </p:txBody>
      </p:sp>
      <p:sp>
        <p:nvSpPr>
          <p:cNvPr id="31" name="Rectangle 30">
            <a:extLst>
              <a:ext uri="{FF2B5EF4-FFF2-40B4-BE49-F238E27FC236}">
                <a16:creationId xmlns:a16="http://schemas.microsoft.com/office/drawing/2014/main" id="{D8FB3E81-E602-144B-4861-8C79108B17C1}"/>
              </a:ext>
            </a:extLst>
          </p:cNvPr>
          <p:cNvSpPr/>
          <p:nvPr/>
        </p:nvSpPr>
        <p:spPr>
          <a:xfrm>
            <a:off x="11316575" y="2759731"/>
            <a:ext cx="450144" cy="4572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9</a:t>
            </a:r>
          </a:p>
        </p:txBody>
      </p:sp>
      <p:sp>
        <p:nvSpPr>
          <p:cNvPr id="32" name="Rectangle 31">
            <a:extLst>
              <a:ext uri="{FF2B5EF4-FFF2-40B4-BE49-F238E27FC236}">
                <a16:creationId xmlns:a16="http://schemas.microsoft.com/office/drawing/2014/main" id="{7C4FF54E-D5AB-EF8A-465B-57BF003F0FC3}"/>
              </a:ext>
            </a:extLst>
          </p:cNvPr>
          <p:cNvSpPr/>
          <p:nvPr/>
        </p:nvSpPr>
        <p:spPr>
          <a:xfrm>
            <a:off x="7561690" y="2774018"/>
            <a:ext cx="624161" cy="452449"/>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a:t>
            </a:r>
          </a:p>
        </p:txBody>
      </p:sp>
      <p:sp>
        <p:nvSpPr>
          <p:cNvPr id="33" name="Rectangle 32">
            <a:extLst>
              <a:ext uri="{FF2B5EF4-FFF2-40B4-BE49-F238E27FC236}">
                <a16:creationId xmlns:a16="http://schemas.microsoft.com/office/drawing/2014/main" id="{687AE22A-9918-40C6-43BD-05D9830CFA29}"/>
              </a:ext>
            </a:extLst>
          </p:cNvPr>
          <p:cNvSpPr/>
          <p:nvPr/>
        </p:nvSpPr>
        <p:spPr>
          <a:xfrm>
            <a:off x="10706485" y="2769267"/>
            <a:ext cx="533987" cy="45720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lumMod val="90000"/>
                    <a:lumOff val="10000"/>
                  </a:schemeClr>
                </a:solidFill>
              </a:rPr>
              <a:t>&lt;=</a:t>
            </a:r>
          </a:p>
        </p:txBody>
      </p:sp>
      <p:sp>
        <p:nvSpPr>
          <p:cNvPr id="34" name="Rectangle 33">
            <a:extLst>
              <a:ext uri="{FF2B5EF4-FFF2-40B4-BE49-F238E27FC236}">
                <a16:creationId xmlns:a16="http://schemas.microsoft.com/office/drawing/2014/main" id="{E991A53F-E99C-11D3-95BC-F71F9906F73F}"/>
              </a:ext>
            </a:extLst>
          </p:cNvPr>
          <p:cNvSpPr/>
          <p:nvPr/>
        </p:nvSpPr>
        <p:spPr>
          <a:xfrm>
            <a:off x="10094246" y="2761493"/>
            <a:ext cx="533987" cy="464974"/>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tx1"/>
                </a:solidFill>
              </a:rPr>
              <a:t>SPI</a:t>
            </a:r>
          </a:p>
        </p:txBody>
      </p:sp>
      <p:sp>
        <p:nvSpPr>
          <p:cNvPr id="35" name="Rectangle 34">
            <a:extLst>
              <a:ext uri="{FF2B5EF4-FFF2-40B4-BE49-F238E27FC236}">
                <a16:creationId xmlns:a16="http://schemas.microsoft.com/office/drawing/2014/main" id="{F6D192ED-3C3A-A8B1-823E-1EBDE6D19C84}"/>
              </a:ext>
            </a:extLst>
          </p:cNvPr>
          <p:cNvSpPr/>
          <p:nvPr/>
        </p:nvSpPr>
        <p:spPr>
          <a:xfrm>
            <a:off x="7814640" y="3716340"/>
            <a:ext cx="3935924" cy="7839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Note: BETWEEN is a shorthand for the longer syntax</a:t>
            </a:r>
          </a:p>
        </p:txBody>
      </p:sp>
      <p:sp>
        <p:nvSpPr>
          <p:cNvPr id="37" name="Rectangle 36">
            <a:extLst>
              <a:ext uri="{FF2B5EF4-FFF2-40B4-BE49-F238E27FC236}">
                <a16:creationId xmlns:a16="http://schemas.microsoft.com/office/drawing/2014/main" id="{8BF9CF3F-CA4B-8580-1697-1C52A338BD6F}"/>
              </a:ext>
            </a:extLst>
          </p:cNvPr>
          <p:cNvSpPr/>
          <p:nvPr/>
        </p:nvSpPr>
        <p:spPr>
          <a:xfrm>
            <a:off x="7802215" y="4708949"/>
            <a:ext cx="3935924" cy="7839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rgbClr val="C00000"/>
                </a:solidFill>
              </a:rPr>
              <a:t>Use an alternative longer syntax where BETWEEN doesn't work because one or both of the values should not be included</a:t>
            </a:r>
          </a:p>
        </p:txBody>
      </p:sp>
    </p:spTree>
    <p:extLst>
      <p:ext uri="{BB962C8B-B14F-4D97-AF65-F5344CB8AC3E}">
        <p14:creationId xmlns:p14="http://schemas.microsoft.com/office/powerpoint/2010/main" val="206898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0"/>
                                  </p:iterate>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0"/>
                                  </p:iterate>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0"/>
                                  </p:iterate>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0"/>
                                  </p:iterate>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0"/>
                                  </p:iterate>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type="lt">
                                    <p:tmAbs val="0"/>
                                  </p:iterate>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type="lt">
                                    <p:tmAbs val="0"/>
                                  </p:iterate>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iterate type="lt">
                                    <p:tmAbs val="0"/>
                                  </p:iterate>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0"/>
                                  </p:iterate>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type="lt">
                                    <p:tmAbs val="0"/>
                                  </p:iterate>
                                  <p:childTnLst>
                                    <p:set>
                                      <p:cBhvr>
                                        <p:cTn id="80" dur="1" fill="hold">
                                          <p:stCondLst>
                                            <p:cond delay="0"/>
                                          </p:stCondLst>
                                        </p:cTn>
                                        <p:tgtEl>
                                          <p:spTgt spid="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iterate type="lt">
                                    <p:tmAbs val="0"/>
                                  </p:iterate>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iterate type="lt">
                                    <p:tmAbs val="0"/>
                                  </p:iterate>
                                  <p:childTnLst>
                                    <p:set>
                                      <p:cBhvr>
                                        <p:cTn id="88" dur="1" fill="hold">
                                          <p:stCondLst>
                                            <p:cond delay="0"/>
                                          </p:stCondLst>
                                        </p:cTn>
                                        <p:tgtEl>
                                          <p:spTgt spid="2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iterate type="lt">
                                    <p:tmAbs val="0"/>
                                  </p:iterate>
                                  <p:childTnLst>
                                    <p:set>
                                      <p:cBhvr>
                                        <p:cTn id="92" dur="1" fill="hold">
                                          <p:stCondLst>
                                            <p:cond delay="0"/>
                                          </p:stCondLst>
                                        </p:cTn>
                                        <p:tgtEl>
                                          <p:spTgt spid="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2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iterate type="lt">
                                    <p:tmAbs val="0"/>
                                  </p:iterate>
                                  <p:childTnLst>
                                    <p:set>
                                      <p:cBhvr>
                                        <p:cTn id="100" dur="1" fill="hold">
                                          <p:stCondLst>
                                            <p:cond delay="0"/>
                                          </p:stCondLst>
                                        </p:cTn>
                                        <p:tgtEl>
                                          <p:spTgt spid="3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iterate type="lt">
                                    <p:tmAbs val="0"/>
                                  </p:iterate>
                                  <p:childTnLst>
                                    <p:set>
                                      <p:cBhvr>
                                        <p:cTn id="104" dur="1" fill="hold">
                                          <p:stCondLst>
                                            <p:cond delay="0"/>
                                          </p:stCondLst>
                                        </p:cTn>
                                        <p:tgtEl>
                                          <p:spTgt spid="2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iterate type="lt">
                                    <p:tmAbs val="0"/>
                                  </p:iterate>
                                  <p:childTnLst>
                                    <p:set>
                                      <p:cBhvr>
                                        <p:cTn id="108" dur="1" fill="hold">
                                          <p:stCondLst>
                                            <p:cond delay="0"/>
                                          </p:stCondLst>
                                        </p:cTn>
                                        <p:tgtEl>
                                          <p:spTgt spid="2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iterate type="lt">
                                    <p:tmAbs val="0"/>
                                  </p:iterate>
                                  <p:childTnLst>
                                    <p:set>
                                      <p:cBhvr>
                                        <p:cTn id="112" dur="1" fill="hold">
                                          <p:stCondLst>
                                            <p:cond delay="0"/>
                                          </p:stCondLst>
                                        </p:cTn>
                                        <p:tgtEl>
                                          <p:spTgt spid="3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iterate type="lt">
                                    <p:tmAbs val="0"/>
                                  </p:iterate>
                                  <p:childTnLst>
                                    <p:set>
                                      <p:cBhvr>
                                        <p:cTn id="116" dur="1" fill="hold">
                                          <p:stCondLst>
                                            <p:cond delay="0"/>
                                          </p:stCondLst>
                                        </p:cTn>
                                        <p:tgtEl>
                                          <p:spTgt spid="3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iterate type="lt">
                                    <p:tmAbs val="0"/>
                                  </p:iterate>
                                  <p:childTnLst>
                                    <p:set>
                                      <p:cBhvr>
                                        <p:cTn id="120" dur="1" fill="hold">
                                          <p:stCondLst>
                                            <p:cond delay="0"/>
                                          </p:stCondLst>
                                        </p:cTn>
                                        <p:tgtEl>
                                          <p:spTgt spid="3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iterate type="lt">
                                    <p:tmAbs val="0"/>
                                  </p:iterate>
                                  <p:childTnLst>
                                    <p:set>
                                      <p:cBhvr>
                                        <p:cTn id="124" dur="1" fill="hold">
                                          <p:stCondLst>
                                            <p:cond delay="0"/>
                                          </p:stCondLst>
                                        </p:cTn>
                                        <p:tgtEl>
                                          <p:spTgt spid="3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iterate type="lt">
                                    <p:tmAbs val="0"/>
                                  </p:iterate>
                                  <p:childTnLst>
                                    <p:set>
                                      <p:cBhvr>
                                        <p:cTn id="128" dur="1" fill="hold">
                                          <p:stCondLst>
                                            <p:cond delay="0"/>
                                          </p:stCondLst>
                                        </p:cTn>
                                        <p:tgtEl>
                                          <p:spTgt spid="2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4034E9-5124-3B22-F210-B324D832BC0D}"/>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84B7C108-D953-A940-9317-F5EAD1E92FED}"/>
              </a:ext>
            </a:extLst>
          </p:cNvPr>
          <p:cNvSpPr>
            <a:spLocks noGrp="1"/>
          </p:cNvSpPr>
          <p:nvPr>
            <p:ph type="title"/>
          </p:nvPr>
        </p:nvSpPr>
        <p:spPr/>
        <p:txBody>
          <a:bodyPr/>
          <a:lstStyle/>
          <a:p>
            <a:r>
              <a:rPr lang="en-US" dirty="0"/>
              <a:t>Like Predicate</a:t>
            </a:r>
            <a:endParaRPr lang="en-IN" dirty="0"/>
          </a:p>
        </p:txBody>
      </p:sp>
    </p:spTree>
    <p:extLst>
      <p:ext uri="{BB962C8B-B14F-4D97-AF65-F5344CB8AC3E}">
        <p14:creationId xmlns:p14="http://schemas.microsoft.com/office/powerpoint/2010/main" val="3812033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6371-ECE7-E9C8-A0A2-C7ABA5E778EA}"/>
              </a:ext>
            </a:extLst>
          </p:cNvPr>
          <p:cNvSpPr>
            <a:spLocks noGrp="1"/>
          </p:cNvSpPr>
          <p:nvPr>
            <p:ph type="title"/>
          </p:nvPr>
        </p:nvSpPr>
        <p:spPr/>
        <p:txBody>
          <a:bodyPr/>
          <a:lstStyle/>
          <a:p>
            <a:r>
              <a:rPr lang="en-US" dirty="0"/>
              <a:t>Like Predicate </a:t>
            </a:r>
            <a:endParaRPr lang="en-IN" dirty="0"/>
          </a:p>
        </p:txBody>
      </p:sp>
      <p:sp>
        <p:nvSpPr>
          <p:cNvPr id="3" name="Content Placeholder 2">
            <a:extLst>
              <a:ext uri="{FF2B5EF4-FFF2-40B4-BE49-F238E27FC236}">
                <a16:creationId xmlns:a16="http://schemas.microsoft.com/office/drawing/2014/main" id="{A3DB492D-DC58-03B3-BC76-775B2F521084}"/>
              </a:ext>
            </a:extLst>
          </p:cNvPr>
          <p:cNvSpPr>
            <a:spLocks noGrp="1"/>
          </p:cNvSpPr>
          <p:nvPr>
            <p:ph idx="1"/>
          </p:nvPr>
        </p:nvSpPr>
        <p:spPr/>
        <p:txBody>
          <a:bodyPr/>
          <a:lstStyle/>
          <a:p>
            <a:r>
              <a:rPr lang="en-IN" dirty="0"/>
              <a:t>The LIKE operator is used in a WHERE clause to </a:t>
            </a:r>
            <a:r>
              <a:rPr lang="en-IN" b="1" dirty="0">
                <a:solidFill>
                  <a:srgbClr val="C00000"/>
                </a:solidFill>
              </a:rPr>
              <a:t>search for a specified pattern </a:t>
            </a:r>
            <a:r>
              <a:rPr lang="en-IN" dirty="0"/>
              <a:t>in a column.</a:t>
            </a:r>
          </a:p>
          <a:p>
            <a:r>
              <a:rPr lang="en-IN" dirty="0"/>
              <a:t>The LIKE keyword is used to select rows containing columns that match a </a:t>
            </a:r>
            <a:r>
              <a:rPr lang="en-IN" b="1" dirty="0">
                <a:solidFill>
                  <a:srgbClr val="C00000"/>
                </a:solidFill>
              </a:rPr>
              <a:t>wildcard </a:t>
            </a:r>
            <a:r>
              <a:rPr lang="en-IN" dirty="0"/>
              <a:t>pattern.</a:t>
            </a:r>
          </a:p>
          <a:p>
            <a:r>
              <a:rPr lang="en-IN" dirty="0"/>
              <a:t>There are two wildcards:</a:t>
            </a:r>
          </a:p>
          <a:p>
            <a:pPr marL="1001712" lvl="1" indent="-457200">
              <a:buFont typeface="+mj-lt"/>
              <a:buAutoNum type="arabicPeriod"/>
            </a:pPr>
            <a:r>
              <a:rPr lang="en-IN" sz="2400" b="1" dirty="0">
                <a:solidFill>
                  <a:srgbClr val="0E47A1"/>
                </a:solidFill>
              </a:rPr>
              <a:t>Percent (%) : </a:t>
            </a:r>
            <a:r>
              <a:rPr lang="en-IN" sz="2400" dirty="0"/>
              <a:t>allows matching multiple character.</a:t>
            </a:r>
          </a:p>
          <a:p>
            <a:pPr marL="1001712" lvl="1" indent="-457200">
              <a:buFont typeface="+mj-lt"/>
              <a:buAutoNum type="arabicPeriod"/>
            </a:pPr>
            <a:r>
              <a:rPr lang="en-IN" sz="2400" b="1" dirty="0">
                <a:solidFill>
                  <a:srgbClr val="0E47A1"/>
                </a:solidFill>
              </a:rPr>
              <a:t>Underscore (_) : </a:t>
            </a:r>
            <a:r>
              <a:rPr lang="en-US" sz="2400" dirty="0"/>
              <a:t>allows matching with any single character.</a:t>
            </a:r>
            <a:endParaRPr lang="en-IN" sz="2400" dirty="0"/>
          </a:p>
        </p:txBody>
      </p:sp>
    </p:spTree>
    <p:extLst>
      <p:ext uri="{BB962C8B-B14F-4D97-AF65-F5344CB8AC3E}">
        <p14:creationId xmlns:p14="http://schemas.microsoft.com/office/powerpoint/2010/main" val="427599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97B6-335E-8EB0-EBAA-54496889AE2C}"/>
              </a:ext>
            </a:extLst>
          </p:cNvPr>
          <p:cNvSpPr>
            <a:spLocks noGrp="1"/>
          </p:cNvSpPr>
          <p:nvPr>
            <p:ph type="title"/>
          </p:nvPr>
        </p:nvSpPr>
        <p:spPr/>
        <p:txBody>
          <a:bodyPr/>
          <a:lstStyle/>
          <a:p>
            <a:r>
              <a:rPr lang="en-US" dirty="0"/>
              <a:t>Why SQL?</a:t>
            </a:r>
            <a:endParaRPr lang="en-IN" dirty="0"/>
          </a:p>
        </p:txBody>
      </p:sp>
      <p:pic>
        <p:nvPicPr>
          <p:cNvPr id="4" name="Picture 3">
            <a:extLst>
              <a:ext uri="{FF2B5EF4-FFF2-40B4-BE49-F238E27FC236}">
                <a16:creationId xmlns:a16="http://schemas.microsoft.com/office/drawing/2014/main" id="{6CF48B07-D8D4-EA3F-7202-93B3BC894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717" y="2864967"/>
            <a:ext cx="1688422" cy="1688422"/>
          </a:xfrm>
          <a:prstGeom prst="rect">
            <a:avLst/>
          </a:prstGeom>
        </p:spPr>
      </p:pic>
      <p:sp>
        <p:nvSpPr>
          <p:cNvPr id="5" name="Right Arrow 5">
            <a:extLst>
              <a:ext uri="{FF2B5EF4-FFF2-40B4-BE49-F238E27FC236}">
                <a16:creationId xmlns:a16="http://schemas.microsoft.com/office/drawing/2014/main" id="{84E1E35F-772D-044E-8D5B-83BC66FCEECA}"/>
              </a:ext>
            </a:extLst>
          </p:cNvPr>
          <p:cNvSpPr/>
          <p:nvPr/>
        </p:nvSpPr>
        <p:spPr>
          <a:xfrm>
            <a:off x="4294395" y="3220576"/>
            <a:ext cx="2438400" cy="876300"/>
          </a:xfrm>
          <a:prstGeom prst="rightArrow">
            <a:avLst/>
          </a:prstGeom>
          <a:solidFill>
            <a:srgbClr val="00B050"/>
          </a:solidFill>
          <a:ln>
            <a:solidFill>
              <a:schemeClr val="tx1"/>
            </a:solidFill>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1"/>
                </a:solidFill>
              </a:rPr>
              <a:t>Language</a:t>
            </a:r>
          </a:p>
        </p:txBody>
      </p:sp>
      <p:pic>
        <p:nvPicPr>
          <p:cNvPr id="6" name="Picture 5" descr="Related image">
            <a:extLst>
              <a:ext uri="{FF2B5EF4-FFF2-40B4-BE49-F238E27FC236}">
                <a16:creationId xmlns:a16="http://schemas.microsoft.com/office/drawing/2014/main" id="{0E5D68EE-754C-9E2A-C804-3F652B8735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89" t="2449" r="27511"/>
          <a:stretch/>
        </p:blipFill>
        <p:spPr bwMode="auto">
          <a:xfrm>
            <a:off x="2336103" y="2380121"/>
            <a:ext cx="1800000" cy="22053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D2C0599-B2C6-C808-1E89-CFEFC4EEE41B}"/>
              </a:ext>
            </a:extLst>
          </p:cNvPr>
          <p:cNvSpPr/>
          <p:nvPr/>
        </p:nvSpPr>
        <p:spPr>
          <a:xfrm>
            <a:off x="2520261" y="4810149"/>
            <a:ext cx="1431683" cy="384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User</a:t>
            </a:r>
            <a:endParaRPr lang="en-IN" b="1" dirty="0">
              <a:solidFill>
                <a:schemeClr val="tx1"/>
              </a:solidFill>
            </a:endParaRPr>
          </a:p>
        </p:txBody>
      </p:sp>
      <p:sp>
        <p:nvSpPr>
          <p:cNvPr id="8" name="Rectangle 7">
            <a:extLst>
              <a:ext uri="{FF2B5EF4-FFF2-40B4-BE49-F238E27FC236}">
                <a16:creationId xmlns:a16="http://schemas.microsoft.com/office/drawing/2014/main" id="{F82D5572-D298-249A-42BE-7CF7D54CB29B}"/>
              </a:ext>
            </a:extLst>
          </p:cNvPr>
          <p:cNvSpPr/>
          <p:nvPr/>
        </p:nvSpPr>
        <p:spPr>
          <a:xfrm>
            <a:off x="7231086" y="4810149"/>
            <a:ext cx="1431683" cy="384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Database</a:t>
            </a:r>
            <a:endParaRPr lang="en-IN" b="1" dirty="0">
              <a:solidFill>
                <a:schemeClr val="tx1"/>
              </a:solidFill>
            </a:endParaRPr>
          </a:p>
        </p:txBody>
      </p:sp>
      <p:sp>
        <p:nvSpPr>
          <p:cNvPr id="9" name="Rectangle 8">
            <a:extLst>
              <a:ext uri="{FF2B5EF4-FFF2-40B4-BE49-F238E27FC236}">
                <a16:creationId xmlns:a16="http://schemas.microsoft.com/office/drawing/2014/main" id="{05510938-B0EA-F563-874E-D210F5E00696}"/>
              </a:ext>
            </a:extLst>
          </p:cNvPr>
          <p:cNvSpPr/>
          <p:nvPr/>
        </p:nvSpPr>
        <p:spPr>
          <a:xfrm>
            <a:off x="4664317" y="2672661"/>
            <a:ext cx="1431683" cy="384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C00000"/>
                </a:solidFill>
              </a:rPr>
              <a:t>SQL</a:t>
            </a:r>
            <a:endParaRPr lang="en-IN" sz="4400" b="1" dirty="0">
              <a:solidFill>
                <a:srgbClr val="C00000"/>
              </a:solidFill>
            </a:endParaRPr>
          </a:p>
        </p:txBody>
      </p:sp>
    </p:spTree>
    <p:extLst>
      <p:ext uri="{BB962C8B-B14F-4D97-AF65-F5344CB8AC3E}">
        <p14:creationId xmlns:p14="http://schemas.microsoft.com/office/powerpoint/2010/main" val="23453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0573-04D5-4AE9-8322-246306150BE2}"/>
              </a:ext>
            </a:extLst>
          </p:cNvPr>
          <p:cNvSpPr>
            <a:spLocks noGrp="1"/>
          </p:cNvSpPr>
          <p:nvPr>
            <p:ph type="title"/>
          </p:nvPr>
        </p:nvSpPr>
        <p:spPr/>
        <p:txBody>
          <a:bodyPr/>
          <a:lstStyle/>
          <a:p>
            <a:r>
              <a:rPr lang="en-IN" dirty="0"/>
              <a:t>Like Predicate</a:t>
            </a:r>
            <a:endParaRPr lang="en-US" dirty="0"/>
          </a:p>
        </p:txBody>
      </p:sp>
      <p:sp>
        <p:nvSpPr>
          <p:cNvPr id="7" name="TextBox 6">
            <a:extLst>
              <a:ext uri="{FF2B5EF4-FFF2-40B4-BE49-F238E27FC236}">
                <a16:creationId xmlns:a16="http://schemas.microsoft.com/office/drawing/2014/main" id="{F587B6B0-8939-4193-9FDC-ACFC003524A5}"/>
              </a:ext>
            </a:extLst>
          </p:cNvPr>
          <p:cNvSpPr txBox="1"/>
          <p:nvPr/>
        </p:nvSpPr>
        <p:spPr>
          <a:xfrm>
            <a:off x="671727" y="1061885"/>
            <a:ext cx="986155" cy="400110"/>
          </a:xfrm>
          <a:prstGeom prst="rect">
            <a:avLst/>
          </a:prstGeom>
          <a:noFill/>
          <a:ln>
            <a:noFill/>
          </a:ln>
        </p:spPr>
        <p:txBody>
          <a:bodyPr wrap="square" rtlCol="0">
            <a:spAutoFit/>
          </a:bodyPr>
          <a:lstStyle/>
          <a:p>
            <a:r>
              <a:rPr lang="en-US" sz="2000" b="1" dirty="0"/>
              <a:t>SELECT</a:t>
            </a:r>
          </a:p>
        </p:txBody>
      </p:sp>
      <p:sp>
        <p:nvSpPr>
          <p:cNvPr id="8" name="TextBox 7">
            <a:extLst>
              <a:ext uri="{FF2B5EF4-FFF2-40B4-BE49-F238E27FC236}">
                <a16:creationId xmlns:a16="http://schemas.microsoft.com/office/drawing/2014/main" id="{A027E41B-C5CB-49B0-9FB9-112038E4B70C}"/>
              </a:ext>
            </a:extLst>
          </p:cNvPr>
          <p:cNvSpPr txBox="1"/>
          <p:nvPr/>
        </p:nvSpPr>
        <p:spPr>
          <a:xfrm>
            <a:off x="4159300" y="1057972"/>
            <a:ext cx="936579" cy="400110"/>
          </a:xfrm>
          <a:prstGeom prst="rect">
            <a:avLst/>
          </a:prstGeom>
          <a:noFill/>
          <a:ln>
            <a:noFill/>
          </a:ln>
        </p:spPr>
        <p:txBody>
          <a:bodyPr wrap="square" rtlCol="0">
            <a:spAutoFit/>
          </a:bodyPr>
          <a:lstStyle/>
          <a:p>
            <a:r>
              <a:rPr lang="en-US" sz="2000" b="1" dirty="0"/>
              <a:t>Faculty</a:t>
            </a:r>
          </a:p>
        </p:txBody>
      </p:sp>
      <p:sp>
        <p:nvSpPr>
          <p:cNvPr id="9" name="TextBox 8">
            <a:extLst>
              <a:ext uri="{FF2B5EF4-FFF2-40B4-BE49-F238E27FC236}">
                <a16:creationId xmlns:a16="http://schemas.microsoft.com/office/drawing/2014/main" id="{79F76377-3C22-4D9C-9D3E-D05C8EF746D5}"/>
              </a:ext>
            </a:extLst>
          </p:cNvPr>
          <p:cNvSpPr txBox="1"/>
          <p:nvPr/>
        </p:nvSpPr>
        <p:spPr>
          <a:xfrm>
            <a:off x="1559193" y="1061885"/>
            <a:ext cx="840028" cy="400110"/>
          </a:xfrm>
          <a:prstGeom prst="rect">
            <a:avLst/>
          </a:prstGeom>
          <a:noFill/>
          <a:ln>
            <a:noFill/>
          </a:ln>
        </p:spPr>
        <p:txBody>
          <a:bodyPr wrap="square" rtlCol="0">
            <a:spAutoFit/>
          </a:bodyPr>
          <a:lstStyle/>
          <a:p>
            <a:r>
              <a:rPr lang="en-US" sz="2000" b="1" dirty="0"/>
              <a:t>SRNO,</a:t>
            </a:r>
          </a:p>
        </p:txBody>
      </p:sp>
      <p:sp>
        <p:nvSpPr>
          <p:cNvPr id="11" name="TextBox 10">
            <a:extLst>
              <a:ext uri="{FF2B5EF4-FFF2-40B4-BE49-F238E27FC236}">
                <a16:creationId xmlns:a16="http://schemas.microsoft.com/office/drawing/2014/main" id="{655F07EB-9B71-4140-95AC-3363B8A8A850}"/>
              </a:ext>
            </a:extLst>
          </p:cNvPr>
          <p:cNvSpPr txBox="1"/>
          <p:nvPr/>
        </p:nvSpPr>
        <p:spPr>
          <a:xfrm>
            <a:off x="2317188" y="1061885"/>
            <a:ext cx="1138093" cy="400110"/>
          </a:xfrm>
          <a:prstGeom prst="rect">
            <a:avLst/>
          </a:prstGeom>
          <a:noFill/>
          <a:ln>
            <a:noFill/>
          </a:ln>
        </p:spPr>
        <p:txBody>
          <a:bodyPr wrap="square" rtlCol="0">
            <a:spAutoFit/>
          </a:bodyPr>
          <a:lstStyle/>
          <a:p>
            <a:r>
              <a:rPr lang="en-US" sz="2000" b="1" dirty="0"/>
              <a:t>BRANCH</a:t>
            </a:r>
          </a:p>
        </p:txBody>
      </p:sp>
      <p:sp>
        <p:nvSpPr>
          <p:cNvPr id="12" name="TextBox 11">
            <a:extLst>
              <a:ext uri="{FF2B5EF4-FFF2-40B4-BE49-F238E27FC236}">
                <a16:creationId xmlns:a16="http://schemas.microsoft.com/office/drawing/2014/main" id="{3BEB633D-4183-4C7E-9CEC-031D45524874}"/>
              </a:ext>
            </a:extLst>
          </p:cNvPr>
          <p:cNvSpPr txBox="1"/>
          <p:nvPr/>
        </p:nvSpPr>
        <p:spPr>
          <a:xfrm>
            <a:off x="4978682" y="1057972"/>
            <a:ext cx="936579" cy="400110"/>
          </a:xfrm>
          <a:prstGeom prst="rect">
            <a:avLst/>
          </a:prstGeom>
          <a:noFill/>
          <a:ln>
            <a:noFill/>
          </a:ln>
        </p:spPr>
        <p:txBody>
          <a:bodyPr wrap="square" rtlCol="0">
            <a:spAutoFit/>
          </a:bodyPr>
          <a:lstStyle/>
          <a:p>
            <a:r>
              <a:rPr lang="en-US" sz="2000" b="1" dirty="0"/>
              <a:t>WHERE</a:t>
            </a:r>
          </a:p>
        </p:txBody>
      </p:sp>
      <p:sp>
        <p:nvSpPr>
          <p:cNvPr id="13" name="TextBox 12">
            <a:extLst>
              <a:ext uri="{FF2B5EF4-FFF2-40B4-BE49-F238E27FC236}">
                <a16:creationId xmlns:a16="http://schemas.microsoft.com/office/drawing/2014/main" id="{622F2D2D-88EE-4D83-BD8B-8450BA05EDC2}"/>
              </a:ext>
            </a:extLst>
          </p:cNvPr>
          <p:cNvSpPr txBox="1"/>
          <p:nvPr/>
        </p:nvSpPr>
        <p:spPr>
          <a:xfrm>
            <a:off x="5835076" y="1057972"/>
            <a:ext cx="1138093" cy="400110"/>
          </a:xfrm>
          <a:prstGeom prst="rect">
            <a:avLst/>
          </a:prstGeom>
          <a:noFill/>
          <a:ln>
            <a:noFill/>
          </a:ln>
        </p:spPr>
        <p:txBody>
          <a:bodyPr wrap="square" rtlCol="0">
            <a:spAutoFit/>
          </a:bodyPr>
          <a:lstStyle/>
          <a:p>
            <a:r>
              <a:rPr lang="en-US" sz="2000" b="1" dirty="0"/>
              <a:t>BRANCH</a:t>
            </a:r>
          </a:p>
        </p:txBody>
      </p:sp>
      <p:sp>
        <p:nvSpPr>
          <p:cNvPr id="14" name="TextBox 13">
            <a:extLst>
              <a:ext uri="{FF2B5EF4-FFF2-40B4-BE49-F238E27FC236}">
                <a16:creationId xmlns:a16="http://schemas.microsoft.com/office/drawing/2014/main" id="{471EC5D2-5C6A-4870-9F0F-ECFABA672532}"/>
              </a:ext>
            </a:extLst>
          </p:cNvPr>
          <p:cNvSpPr txBox="1"/>
          <p:nvPr/>
        </p:nvSpPr>
        <p:spPr>
          <a:xfrm>
            <a:off x="6855547" y="1057972"/>
            <a:ext cx="656585" cy="400110"/>
          </a:xfrm>
          <a:prstGeom prst="rect">
            <a:avLst/>
          </a:prstGeom>
          <a:noFill/>
          <a:ln>
            <a:noFill/>
          </a:ln>
        </p:spPr>
        <p:txBody>
          <a:bodyPr wrap="square" rtlCol="0">
            <a:spAutoFit/>
          </a:bodyPr>
          <a:lstStyle/>
          <a:p>
            <a:r>
              <a:rPr lang="en-US" sz="2000" b="1" dirty="0">
                <a:solidFill>
                  <a:srgbClr val="C00000"/>
                </a:solidFill>
              </a:rPr>
              <a:t>LIKE</a:t>
            </a:r>
          </a:p>
        </p:txBody>
      </p:sp>
      <p:sp>
        <p:nvSpPr>
          <p:cNvPr id="15" name="TextBox 14">
            <a:extLst>
              <a:ext uri="{FF2B5EF4-FFF2-40B4-BE49-F238E27FC236}">
                <a16:creationId xmlns:a16="http://schemas.microsoft.com/office/drawing/2014/main" id="{E7FEC85C-9732-43B5-BCF4-EB1DFE605A4B}"/>
              </a:ext>
            </a:extLst>
          </p:cNvPr>
          <p:cNvSpPr txBox="1"/>
          <p:nvPr/>
        </p:nvSpPr>
        <p:spPr>
          <a:xfrm>
            <a:off x="7460616" y="1057972"/>
            <a:ext cx="631065" cy="400110"/>
          </a:xfrm>
          <a:prstGeom prst="rect">
            <a:avLst/>
          </a:prstGeom>
          <a:noFill/>
          <a:ln>
            <a:noFill/>
          </a:ln>
        </p:spPr>
        <p:txBody>
          <a:bodyPr wrap="square" rtlCol="0">
            <a:spAutoFit/>
          </a:bodyPr>
          <a:lstStyle/>
          <a:p>
            <a:r>
              <a:rPr lang="en-US" sz="2000" b="1" dirty="0"/>
              <a:t>‘C%’</a:t>
            </a:r>
          </a:p>
        </p:txBody>
      </p:sp>
      <p:sp>
        <p:nvSpPr>
          <p:cNvPr id="16" name="TextBox 15">
            <a:extLst>
              <a:ext uri="{FF2B5EF4-FFF2-40B4-BE49-F238E27FC236}">
                <a16:creationId xmlns:a16="http://schemas.microsoft.com/office/drawing/2014/main" id="{9C7FB4DA-904B-40A6-BA2E-771DE857DC89}"/>
              </a:ext>
            </a:extLst>
          </p:cNvPr>
          <p:cNvSpPr txBox="1"/>
          <p:nvPr/>
        </p:nvSpPr>
        <p:spPr>
          <a:xfrm>
            <a:off x="7947631" y="1057972"/>
            <a:ext cx="288099" cy="400110"/>
          </a:xfrm>
          <a:prstGeom prst="rect">
            <a:avLst/>
          </a:prstGeom>
          <a:noFill/>
          <a:ln>
            <a:noFill/>
          </a:ln>
        </p:spPr>
        <p:txBody>
          <a:bodyPr wrap="square" rtlCol="0">
            <a:spAutoFit/>
          </a:bodyPr>
          <a:lstStyle/>
          <a:p>
            <a:r>
              <a:rPr lang="en-US" sz="2000" b="1" dirty="0"/>
              <a:t>;</a:t>
            </a:r>
          </a:p>
        </p:txBody>
      </p:sp>
      <p:sp>
        <p:nvSpPr>
          <p:cNvPr id="17" name="TextBox 16">
            <a:extLst>
              <a:ext uri="{FF2B5EF4-FFF2-40B4-BE49-F238E27FC236}">
                <a16:creationId xmlns:a16="http://schemas.microsoft.com/office/drawing/2014/main" id="{6D778C25-0DAF-49C7-9F17-A6F492FA75B3}"/>
              </a:ext>
            </a:extLst>
          </p:cNvPr>
          <p:cNvSpPr txBox="1"/>
          <p:nvPr/>
        </p:nvSpPr>
        <p:spPr>
          <a:xfrm>
            <a:off x="691900" y="2928267"/>
            <a:ext cx="986155" cy="400110"/>
          </a:xfrm>
          <a:prstGeom prst="rect">
            <a:avLst/>
          </a:prstGeom>
          <a:noFill/>
          <a:ln>
            <a:noFill/>
          </a:ln>
        </p:spPr>
        <p:txBody>
          <a:bodyPr wrap="square" rtlCol="0">
            <a:spAutoFit/>
          </a:bodyPr>
          <a:lstStyle/>
          <a:p>
            <a:r>
              <a:rPr lang="en-US" sz="2000" b="1" dirty="0"/>
              <a:t>SELECT</a:t>
            </a:r>
          </a:p>
        </p:txBody>
      </p:sp>
      <p:sp>
        <p:nvSpPr>
          <p:cNvPr id="18" name="TextBox 17">
            <a:extLst>
              <a:ext uri="{FF2B5EF4-FFF2-40B4-BE49-F238E27FC236}">
                <a16:creationId xmlns:a16="http://schemas.microsoft.com/office/drawing/2014/main" id="{DB16EA2B-3918-48AD-ABD5-E1927193C5BC}"/>
              </a:ext>
            </a:extLst>
          </p:cNvPr>
          <p:cNvSpPr txBox="1"/>
          <p:nvPr/>
        </p:nvSpPr>
        <p:spPr>
          <a:xfrm>
            <a:off x="3767347" y="2924354"/>
            <a:ext cx="936579" cy="400110"/>
          </a:xfrm>
          <a:prstGeom prst="rect">
            <a:avLst/>
          </a:prstGeom>
          <a:noFill/>
          <a:ln>
            <a:noFill/>
          </a:ln>
        </p:spPr>
        <p:txBody>
          <a:bodyPr wrap="square" rtlCol="0">
            <a:spAutoFit/>
          </a:bodyPr>
          <a:lstStyle/>
          <a:p>
            <a:r>
              <a:rPr lang="en-US" sz="2000" b="1" dirty="0"/>
              <a:t>Faculty</a:t>
            </a:r>
          </a:p>
        </p:txBody>
      </p:sp>
      <p:sp>
        <p:nvSpPr>
          <p:cNvPr id="19" name="TextBox 18">
            <a:extLst>
              <a:ext uri="{FF2B5EF4-FFF2-40B4-BE49-F238E27FC236}">
                <a16:creationId xmlns:a16="http://schemas.microsoft.com/office/drawing/2014/main" id="{EBF335EB-89EC-4963-B50E-0B0E645B82B3}"/>
              </a:ext>
            </a:extLst>
          </p:cNvPr>
          <p:cNvSpPr txBox="1"/>
          <p:nvPr/>
        </p:nvSpPr>
        <p:spPr>
          <a:xfrm>
            <a:off x="1579366" y="2928267"/>
            <a:ext cx="840028" cy="400110"/>
          </a:xfrm>
          <a:prstGeom prst="rect">
            <a:avLst/>
          </a:prstGeom>
          <a:noFill/>
          <a:ln>
            <a:noFill/>
          </a:ln>
        </p:spPr>
        <p:txBody>
          <a:bodyPr wrap="square" rtlCol="0">
            <a:spAutoFit/>
          </a:bodyPr>
          <a:lstStyle/>
          <a:p>
            <a:r>
              <a:rPr lang="en-US" sz="2000" b="1" dirty="0"/>
              <a:t>SRNO,</a:t>
            </a:r>
          </a:p>
        </p:txBody>
      </p:sp>
      <p:sp>
        <p:nvSpPr>
          <p:cNvPr id="20" name="TextBox 19">
            <a:extLst>
              <a:ext uri="{FF2B5EF4-FFF2-40B4-BE49-F238E27FC236}">
                <a16:creationId xmlns:a16="http://schemas.microsoft.com/office/drawing/2014/main" id="{B6B4EB86-E5DE-407B-BC55-8871C3374E76}"/>
              </a:ext>
            </a:extLst>
          </p:cNvPr>
          <p:cNvSpPr txBox="1"/>
          <p:nvPr/>
        </p:nvSpPr>
        <p:spPr>
          <a:xfrm>
            <a:off x="2316804" y="2924354"/>
            <a:ext cx="786691" cy="400110"/>
          </a:xfrm>
          <a:prstGeom prst="rect">
            <a:avLst/>
          </a:prstGeom>
          <a:noFill/>
          <a:ln>
            <a:noFill/>
          </a:ln>
        </p:spPr>
        <p:txBody>
          <a:bodyPr wrap="square" rtlCol="0">
            <a:spAutoFit/>
          </a:bodyPr>
          <a:lstStyle/>
          <a:p>
            <a:r>
              <a:rPr lang="en-US" sz="2000" b="1" dirty="0"/>
              <a:t>CITY</a:t>
            </a:r>
          </a:p>
        </p:txBody>
      </p:sp>
      <p:sp>
        <p:nvSpPr>
          <p:cNvPr id="22" name="TextBox 21">
            <a:extLst>
              <a:ext uri="{FF2B5EF4-FFF2-40B4-BE49-F238E27FC236}">
                <a16:creationId xmlns:a16="http://schemas.microsoft.com/office/drawing/2014/main" id="{3FC9613F-DACA-4EB4-B228-16AA5F4BA504}"/>
              </a:ext>
            </a:extLst>
          </p:cNvPr>
          <p:cNvSpPr txBox="1"/>
          <p:nvPr/>
        </p:nvSpPr>
        <p:spPr>
          <a:xfrm>
            <a:off x="4638245" y="2924354"/>
            <a:ext cx="936579" cy="400110"/>
          </a:xfrm>
          <a:prstGeom prst="rect">
            <a:avLst/>
          </a:prstGeom>
          <a:noFill/>
          <a:ln>
            <a:noFill/>
          </a:ln>
        </p:spPr>
        <p:txBody>
          <a:bodyPr wrap="square" rtlCol="0">
            <a:spAutoFit/>
          </a:bodyPr>
          <a:lstStyle/>
          <a:p>
            <a:r>
              <a:rPr lang="en-US" sz="2000" b="1" dirty="0"/>
              <a:t>WHERE</a:t>
            </a:r>
          </a:p>
        </p:txBody>
      </p:sp>
      <p:sp>
        <p:nvSpPr>
          <p:cNvPr id="23" name="TextBox 22">
            <a:extLst>
              <a:ext uri="{FF2B5EF4-FFF2-40B4-BE49-F238E27FC236}">
                <a16:creationId xmlns:a16="http://schemas.microsoft.com/office/drawing/2014/main" id="{E776ABE4-9402-48A4-A61B-ABD7305D55C9}"/>
              </a:ext>
            </a:extLst>
          </p:cNvPr>
          <p:cNvSpPr txBox="1"/>
          <p:nvPr/>
        </p:nvSpPr>
        <p:spPr>
          <a:xfrm>
            <a:off x="5494639" y="2924354"/>
            <a:ext cx="714939" cy="400110"/>
          </a:xfrm>
          <a:prstGeom prst="rect">
            <a:avLst/>
          </a:prstGeom>
          <a:noFill/>
          <a:ln>
            <a:noFill/>
          </a:ln>
        </p:spPr>
        <p:txBody>
          <a:bodyPr wrap="square" rtlCol="0">
            <a:spAutoFit/>
          </a:bodyPr>
          <a:lstStyle/>
          <a:p>
            <a:r>
              <a:rPr lang="en-US" sz="2000" b="1" dirty="0"/>
              <a:t>CITY</a:t>
            </a:r>
          </a:p>
        </p:txBody>
      </p:sp>
      <p:sp>
        <p:nvSpPr>
          <p:cNvPr id="24" name="TextBox 23">
            <a:extLst>
              <a:ext uri="{FF2B5EF4-FFF2-40B4-BE49-F238E27FC236}">
                <a16:creationId xmlns:a16="http://schemas.microsoft.com/office/drawing/2014/main" id="{7A7676AD-C8AE-45C0-8C7F-72855B725E95}"/>
              </a:ext>
            </a:extLst>
          </p:cNvPr>
          <p:cNvSpPr txBox="1"/>
          <p:nvPr/>
        </p:nvSpPr>
        <p:spPr>
          <a:xfrm>
            <a:off x="6077222" y="2924354"/>
            <a:ext cx="656585" cy="400110"/>
          </a:xfrm>
          <a:prstGeom prst="rect">
            <a:avLst/>
          </a:prstGeom>
          <a:noFill/>
          <a:ln>
            <a:noFill/>
          </a:ln>
        </p:spPr>
        <p:txBody>
          <a:bodyPr wrap="square" rtlCol="0">
            <a:spAutoFit/>
          </a:bodyPr>
          <a:lstStyle/>
          <a:p>
            <a:r>
              <a:rPr lang="en-US" sz="2000" b="1" dirty="0">
                <a:solidFill>
                  <a:srgbClr val="C00000"/>
                </a:solidFill>
              </a:rPr>
              <a:t>LIKE</a:t>
            </a:r>
          </a:p>
        </p:txBody>
      </p:sp>
      <p:sp>
        <p:nvSpPr>
          <p:cNvPr id="25" name="TextBox 24">
            <a:extLst>
              <a:ext uri="{FF2B5EF4-FFF2-40B4-BE49-F238E27FC236}">
                <a16:creationId xmlns:a16="http://schemas.microsoft.com/office/drawing/2014/main" id="{91C8389F-28D5-43BA-B844-D6B5759EB379}"/>
              </a:ext>
            </a:extLst>
          </p:cNvPr>
          <p:cNvSpPr txBox="1"/>
          <p:nvPr/>
        </p:nvSpPr>
        <p:spPr>
          <a:xfrm>
            <a:off x="6643654" y="2924354"/>
            <a:ext cx="775114" cy="400110"/>
          </a:xfrm>
          <a:prstGeom prst="rect">
            <a:avLst/>
          </a:prstGeom>
          <a:noFill/>
          <a:ln>
            <a:noFill/>
          </a:ln>
        </p:spPr>
        <p:txBody>
          <a:bodyPr wrap="square" rtlCol="0">
            <a:spAutoFit/>
          </a:bodyPr>
          <a:lstStyle/>
          <a:p>
            <a:r>
              <a:rPr lang="en-US" sz="2000" b="1" dirty="0"/>
              <a:t>‘_a%’</a:t>
            </a:r>
          </a:p>
        </p:txBody>
      </p:sp>
      <p:sp>
        <p:nvSpPr>
          <p:cNvPr id="26" name="TextBox 25">
            <a:extLst>
              <a:ext uri="{FF2B5EF4-FFF2-40B4-BE49-F238E27FC236}">
                <a16:creationId xmlns:a16="http://schemas.microsoft.com/office/drawing/2014/main" id="{AA0E2E13-CDB2-48FD-82A6-19014DA2399A}"/>
              </a:ext>
            </a:extLst>
          </p:cNvPr>
          <p:cNvSpPr txBox="1"/>
          <p:nvPr/>
        </p:nvSpPr>
        <p:spPr>
          <a:xfrm>
            <a:off x="7195064" y="2924354"/>
            <a:ext cx="288099" cy="400110"/>
          </a:xfrm>
          <a:prstGeom prst="rect">
            <a:avLst/>
          </a:prstGeom>
          <a:noFill/>
          <a:ln>
            <a:noFill/>
          </a:ln>
        </p:spPr>
        <p:txBody>
          <a:bodyPr wrap="square" rtlCol="0">
            <a:spAutoFit/>
          </a:bodyPr>
          <a:lstStyle/>
          <a:p>
            <a:r>
              <a:rPr lang="en-US" sz="2000" b="1" dirty="0"/>
              <a:t>;</a:t>
            </a:r>
          </a:p>
        </p:txBody>
      </p:sp>
      <p:graphicFrame>
        <p:nvGraphicFramePr>
          <p:cNvPr id="29" name="Content Placeholder 4">
            <a:extLst>
              <a:ext uri="{FF2B5EF4-FFF2-40B4-BE49-F238E27FC236}">
                <a16:creationId xmlns:a16="http://schemas.microsoft.com/office/drawing/2014/main" id="{A81E74D7-6638-4CDE-9A99-91F51A6C8A0D}"/>
              </a:ext>
            </a:extLst>
          </p:cNvPr>
          <p:cNvGraphicFramePr>
            <a:graphicFrameLocks/>
          </p:cNvGraphicFramePr>
          <p:nvPr>
            <p:extLst>
              <p:ext uri="{D42A27DB-BD31-4B8C-83A1-F6EECF244321}">
                <p14:modId xmlns:p14="http://schemas.microsoft.com/office/powerpoint/2010/main" val="1319650832"/>
              </p:ext>
            </p:extLst>
          </p:nvPr>
        </p:nvGraphicFramePr>
        <p:xfrm>
          <a:off x="9321077" y="783950"/>
          <a:ext cx="2722041" cy="1950720"/>
        </p:xfrm>
        <a:graphic>
          <a:graphicData uri="http://schemas.openxmlformats.org/drawingml/2006/table">
            <a:tbl>
              <a:tblPr firstRow="1" bandRow="1">
                <a:tableStyleId>{8EC20E35-A176-4012-BC5E-935CFFF8708E}</a:tableStyleId>
              </a:tblPr>
              <a:tblGrid>
                <a:gridCol w="507291">
                  <a:extLst>
                    <a:ext uri="{9D8B030D-6E8A-4147-A177-3AD203B41FA5}">
                      <a16:colId xmlns:a16="http://schemas.microsoft.com/office/drawing/2014/main" val="20002"/>
                    </a:ext>
                  </a:extLst>
                </a:gridCol>
                <a:gridCol w="857223">
                  <a:extLst>
                    <a:ext uri="{9D8B030D-6E8A-4147-A177-3AD203B41FA5}">
                      <a16:colId xmlns:a16="http://schemas.microsoft.com/office/drawing/2014/main" val="20003"/>
                    </a:ext>
                  </a:extLst>
                </a:gridCol>
                <a:gridCol w="1357527">
                  <a:extLst>
                    <a:ext uri="{9D8B030D-6E8A-4147-A177-3AD203B41FA5}">
                      <a16:colId xmlns:a16="http://schemas.microsoft.com/office/drawing/2014/main" val="20005"/>
                    </a:ext>
                  </a:extLst>
                </a:gridCol>
              </a:tblGrid>
              <a:tr h="310884">
                <a:tc rowSpan="5">
                  <a:txBody>
                    <a:bodyPr/>
                    <a:lstStyle/>
                    <a:p>
                      <a:pPr lvl="0"/>
                      <a:r>
                        <a:rPr lang="en-US" b="1" dirty="0">
                          <a:solidFill>
                            <a:srgbClr val="0E47A1"/>
                          </a:solidFill>
                        </a:rPr>
                        <a:t>Faculty</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err="1">
                          <a:solidFill>
                            <a:schemeClr val="tx1"/>
                          </a:solidFill>
                        </a:rPr>
                        <a:t>SrNo</a:t>
                      </a:r>
                      <a:r>
                        <a:rPr lang="en-US" b="1" dirty="0">
                          <a:solidFill>
                            <a:schemeClr val="tx1"/>
                          </a:solidFill>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10884">
                <a:tc vMerge="1">
                  <a:txBody>
                    <a:bodyPr/>
                    <a:lstStyle/>
                    <a:p>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2000" b="0" i="0" u="none" strike="noStrike" dirty="0">
                          <a:solidFill>
                            <a:srgbClr val="000000"/>
                          </a:solidFill>
                          <a:effectLst/>
                          <a:latin typeface="+mn-lt"/>
                        </a:rPr>
                        <a:t>742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2000" b="1" i="0" u="none" strike="noStrike" dirty="0">
                          <a:solidFill>
                            <a:schemeClr val="tx2"/>
                          </a:solidFill>
                          <a:effectLst/>
                          <a:latin typeface="+mn-lt"/>
                        </a:rPr>
                        <a:t>C</a:t>
                      </a:r>
                      <a:r>
                        <a:rPr lang="en-US" sz="2000" b="0" i="0" u="none" strike="noStrike" dirty="0">
                          <a:solidFill>
                            <a:srgbClr val="000000"/>
                          </a:solidFill>
                          <a:effectLst/>
                          <a:latin typeface="+mn-lt"/>
                        </a:rPr>
                        <a:t>omputer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10884">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2000" b="0" i="0" u="none" strike="noStrike" dirty="0">
                          <a:solidFill>
                            <a:srgbClr val="000000"/>
                          </a:solidFill>
                          <a:effectLst/>
                          <a:latin typeface="+mn-lt"/>
                        </a:rPr>
                        <a:t>325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2000" b="1" i="0" u="none" strike="noStrike" dirty="0">
                          <a:solidFill>
                            <a:schemeClr val="tx2"/>
                          </a:solidFill>
                          <a:effectLst/>
                          <a:latin typeface="+mn-lt"/>
                        </a:rPr>
                        <a:t>C</a:t>
                      </a:r>
                      <a:r>
                        <a:rPr lang="en-US" sz="2000" b="0" i="0" u="none" strike="noStrike" dirty="0">
                          <a:solidFill>
                            <a:srgbClr val="000000"/>
                          </a:solidFill>
                          <a:effectLst/>
                          <a:latin typeface="+mn-lt"/>
                        </a:rPr>
                        <a:t>ivil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10884">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2000" b="0" i="0" u="none" strike="noStrike" dirty="0">
                          <a:solidFill>
                            <a:srgbClr val="000000"/>
                          </a:solidFill>
                          <a:effectLst/>
                          <a:latin typeface="+mn-lt"/>
                        </a:rPr>
                        <a:t>125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2000" b="1" i="0" u="none" strike="noStrike" dirty="0">
                          <a:solidFill>
                            <a:schemeClr val="tx2"/>
                          </a:solidFill>
                          <a:effectLst/>
                          <a:latin typeface="+mn-lt"/>
                        </a:rPr>
                        <a:t>C</a:t>
                      </a:r>
                      <a:r>
                        <a:rPr lang="en-US" sz="2000" b="0" i="0" u="none" strike="noStrike" dirty="0">
                          <a:solidFill>
                            <a:srgbClr val="000000"/>
                          </a:solidFill>
                          <a:effectLst/>
                          <a:latin typeface="+mn-lt"/>
                        </a:rPr>
                        <a:t>omputer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0884">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2000" b="0" i="0" u="none" strike="noStrike" dirty="0">
                          <a:solidFill>
                            <a:srgbClr val="000000"/>
                          </a:solidFill>
                          <a:effectLst/>
                          <a:latin typeface="+mn-lt"/>
                        </a:rPr>
                        <a:t>312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2000" b="1" i="0" u="none" strike="noStrike" dirty="0">
                          <a:solidFill>
                            <a:schemeClr val="tx2"/>
                          </a:solidFill>
                          <a:effectLst/>
                          <a:latin typeface="+mn-lt"/>
                        </a:rPr>
                        <a:t>C</a:t>
                      </a:r>
                      <a:r>
                        <a:rPr lang="en-US" sz="2000" b="0" i="0" u="none" strike="noStrike" dirty="0">
                          <a:solidFill>
                            <a:srgbClr val="000000"/>
                          </a:solidFill>
                          <a:effectLst/>
                          <a:latin typeface="+mn-lt"/>
                        </a:rPr>
                        <a:t>ivil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30" name="Content Placeholder 4">
            <a:extLst>
              <a:ext uri="{FF2B5EF4-FFF2-40B4-BE49-F238E27FC236}">
                <a16:creationId xmlns:a16="http://schemas.microsoft.com/office/drawing/2014/main" id="{3F3E2377-7A69-44AB-B966-9F539DC14ED9}"/>
              </a:ext>
            </a:extLst>
          </p:cNvPr>
          <p:cNvGraphicFramePr>
            <a:graphicFrameLocks/>
          </p:cNvGraphicFramePr>
          <p:nvPr>
            <p:extLst>
              <p:ext uri="{D42A27DB-BD31-4B8C-83A1-F6EECF244321}">
                <p14:modId xmlns:p14="http://schemas.microsoft.com/office/powerpoint/2010/main" val="3234866042"/>
              </p:ext>
            </p:extLst>
          </p:nvPr>
        </p:nvGraphicFramePr>
        <p:xfrm>
          <a:off x="9321785" y="2887620"/>
          <a:ext cx="2721333" cy="1828800"/>
        </p:xfrm>
        <a:graphic>
          <a:graphicData uri="http://schemas.openxmlformats.org/drawingml/2006/table">
            <a:tbl>
              <a:tblPr firstRow="1" bandRow="1">
                <a:tableStyleId>{8EC20E35-A176-4012-BC5E-935CFFF8708E}</a:tableStyleId>
              </a:tblPr>
              <a:tblGrid>
                <a:gridCol w="507291">
                  <a:extLst>
                    <a:ext uri="{9D8B030D-6E8A-4147-A177-3AD203B41FA5}">
                      <a16:colId xmlns:a16="http://schemas.microsoft.com/office/drawing/2014/main" val="20002"/>
                    </a:ext>
                  </a:extLst>
                </a:gridCol>
                <a:gridCol w="857223">
                  <a:extLst>
                    <a:ext uri="{9D8B030D-6E8A-4147-A177-3AD203B41FA5}">
                      <a16:colId xmlns:a16="http://schemas.microsoft.com/office/drawing/2014/main" val="20003"/>
                    </a:ext>
                  </a:extLst>
                </a:gridCol>
                <a:gridCol w="1356819">
                  <a:extLst>
                    <a:ext uri="{9D8B030D-6E8A-4147-A177-3AD203B41FA5}">
                      <a16:colId xmlns:a16="http://schemas.microsoft.com/office/drawing/2014/main" val="20004"/>
                    </a:ext>
                  </a:extLst>
                </a:gridCol>
              </a:tblGrid>
              <a:tr h="294457">
                <a:tc rowSpan="5">
                  <a:txBody>
                    <a:bodyPr/>
                    <a:lstStyle/>
                    <a:p>
                      <a:pPr lvl="0"/>
                      <a:r>
                        <a:rPr lang="en-US" sz="1800" b="1" dirty="0">
                          <a:solidFill>
                            <a:srgbClr val="0E47A1"/>
                          </a:solidFill>
                        </a:rPr>
                        <a:t>Faculty</a:t>
                      </a: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dirty="0" err="1">
                          <a:solidFill>
                            <a:schemeClr val="tx1"/>
                          </a:solidFill>
                        </a:rPr>
                        <a:t>SrNo</a:t>
                      </a:r>
                      <a:r>
                        <a:rPr lang="en-US" sz="1800" b="1" dirty="0">
                          <a:solidFill>
                            <a:schemeClr val="tx1"/>
                          </a:solidFill>
                        </a:rPr>
                        <a:t> </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b="1" kern="1200" dirty="0">
                          <a:solidFill>
                            <a:schemeClr val="tx1"/>
                          </a:solidFill>
                          <a:latin typeface="+mn-lt"/>
                          <a:ea typeface="+mn-ea"/>
                          <a:cs typeface="+mn-cs"/>
                        </a:rPr>
                        <a:t>City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294457">
                <a:tc vMerge="1">
                  <a:txBody>
                    <a:bodyPr/>
                    <a:lstStyle/>
                    <a:p>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n-lt"/>
                        </a:rPr>
                        <a:t>742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1800" b="0" i="0" u="none" strike="noStrike" dirty="0">
                          <a:solidFill>
                            <a:srgbClr val="000000"/>
                          </a:solidFill>
                          <a:effectLst/>
                          <a:latin typeface="+mn-lt"/>
                        </a:rPr>
                        <a:t>B</a:t>
                      </a:r>
                      <a:r>
                        <a:rPr lang="en-US" sz="1800" b="1" i="0" u="none" strike="noStrike" dirty="0">
                          <a:solidFill>
                            <a:schemeClr val="tx2"/>
                          </a:solidFill>
                          <a:effectLst/>
                          <a:latin typeface="+mn-lt"/>
                        </a:rPr>
                        <a:t>a</a:t>
                      </a:r>
                      <a:r>
                        <a:rPr lang="en-US" sz="1800" b="0" i="0" u="none" strike="noStrike" dirty="0">
                          <a:solidFill>
                            <a:srgbClr val="000000"/>
                          </a:solidFill>
                          <a:effectLst/>
                          <a:latin typeface="+mn-lt"/>
                        </a:rPr>
                        <a:t>roda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94457">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1800" b="0" i="0" u="none" strike="noStrike" dirty="0">
                          <a:solidFill>
                            <a:srgbClr val="000000"/>
                          </a:solidFill>
                          <a:effectLst/>
                          <a:latin typeface="+mn-lt"/>
                        </a:rPr>
                        <a:t>125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1800" b="0" i="0" u="none" strike="noStrike" dirty="0">
                          <a:solidFill>
                            <a:srgbClr val="000000"/>
                          </a:solidFill>
                          <a:effectLst/>
                          <a:latin typeface="+mn-lt"/>
                        </a:rPr>
                        <a:t>R</a:t>
                      </a:r>
                      <a:r>
                        <a:rPr lang="en-US" sz="1800" b="1" i="0" u="none" strike="noStrike" dirty="0">
                          <a:solidFill>
                            <a:schemeClr val="tx2"/>
                          </a:solidFill>
                          <a:effectLst/>
                          <a:latin typeface="+mn-lt"/>
                        </a:rPr>
                        <a:t>a</a:t>
                      </a:r>
                      <a:r>
                        <a:rPr lang="en-US" sz="1800" b="0" i="0" u="none" strike="noStrike" dirty="0">
                          <a:solidFill>
                            <a:srgbClr val="000000"/>
                          </a:solidFill>
                          <a:effectLst/>
                          <a:latin typeface="+mn-lt"/>
                        </a:rPr>
                        <a:t>jkot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94457">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1800" b="0" i="0" u="none" strike="noStrike" dirty="0">
                          <a:solidFill>
                            <a:srgbClr val="000000"/>
                          </a:solidFill>
                          <a:effectLst/>
                          <a:latin typeface="+mn-lt"/>
                        </a:rPr>
                        <a:t>312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1800" b="0" i="0" u="none" strike="noStrike" dirty="0">
                          <a:solidFill>
                            <a:srgbClr val="000000"/>
                          </a:solidFill>
                          <a:effectLst/>
                          <a:latin typeface="+mn-lt"/>
                        </a:rPr>
                        <a:t>R</a:t>
                      </a:r>
                      <a:r>
                        <a:rPr lang="en-US" sz="1800" b="1" i="0" u="none" strike="noStrike" dirty="0">
                          <a:solidFill>
                            <a:schemeClr val="tx2"/>
                          </a:solidFill>
                          <a:effectLst/>
                          <a:latin typeface="+mn-lt"/>
                        </a:rPr>
                        <a:t>a</a:t>
                      </a:r>
                      <a:r>
                        <a:rPr lang="en-US" sz="1800" b="0" i="0" u="none" strike="noStrike" dirty="0">
                          <a:solidFill>
                            <a:srgbClr val="000000"/>
                          </a:solidFill>
                          <a:effectLst/>
                          <a:latin typeface="+mn-lt"/>
                        </a:rPr>
                        <a:t>jkot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4457">
                <a:tc vMerge="1">
                  <a:txBody>
                    <a:bodyPr/>
                    <a:lstStyle/>
                    <a:p>
                      <a:pPr lvl="0"/>
                      <a:endParaRPr lang="en-US" b="1" dirty="0">
                        <a:solidFill>
                          <a:schemeClr val="accent6"/>
                        </a:solidFill>
                      </a:endParaRPr>
                    </a:p>
                  </a:txBody>
                  <a:tcPr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fontAlgn="b"/>
                      <a:r>
                        <a:rPr lang="en-US" sz="1800" b="0" i="0" u="none" strike="noStrike" dirty="0">
                          <a:solidFill>
                            <a:srgbClr val="000000"/>
                          </a:solidFill>
                          <a:effectLst/>
                          <a:latin typeface="+mn-lt"/>
                        </a:rPr>
                        <a:t>457</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fontAlgn="b"/>
                      <a:r>
                        <a:rPr lang="en-US" sz="1800" b="0" i="0" u="none" strike="noStrike" dirty="0">
                          <a:solidFill>
                            <a:srgbClr val="000000"/>
                          </a:solidFill>
                          <a:effectLst/>
                          <a:latin typeface="+mn-lt"/>
                        </a:rPr>
                        <a:t>J</a:t>
                      </a:r>
                      <a:r>
                        <a:rPr lang="en-US" sz="1800" b="1" i="0" u="none" strike="noStrike" dirty="0">
                          <a:solidFill>
                            <a:schemeClr val="tx2"/>
                          </a:solidFill>
                          <a:effectLst/>
                          <a:latin typeface="+mn-lt"/>
                        </a:rPr>
                        <a:t>a</a:t>
                      </a:r>
                      <a:r>
                        <a:rPr lang="en-US" sz="1800" b="0" i="0" u="none" strike="noStrike" dirty="0">
                          <a:solidFill>
                            <a:srgbClr val="000000"/>
                          </a:solidFill>
                          <a:effectLst/>
                          <a:latin typeface="+mn-lt"/>
                        </a:rPr>
                        <a:t>mnagar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cxnSp>
        <p:nvCxnSpPr>
          <p:cNvPr id="32" name="Straight Arrow Connector 31">
            <a:extLst>
              <a:ext uri="{FF2B5EF4-FFF2-40B4-BE49-F238E27FC236}">
                <a16:creationId xmlns:a16="http://schemas.microsoft.com/office/drawing/2014/main" id="{532EB68D-CA49-4582-9431-E88BA52F1F5B}"/>
              </a:ext>
            </a:extLst>
          </p:cNvPr>
          <p:cNvCxnSpPr/>
          <p:nvPr/>
        </p:nvCxnSpPr>
        <p:spPr>
          <a:xfrm>
            <a:off x="8235730" y="1258027"/>
            <a:ext cx="8972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91024E1-5D22-4E3D-9661-86D997EDBB2C}"/>
              </a:ext>
            </a:extLst>
          </p:cNvPr>
          <p:cNvSpPr txBox="1"/>
          <p:nvPr/>
        </p:nvSpPr>
        <p:spPr>
          <a:xfrm>
            <a:off x="3422863" y="1065681"/>
            <a:ext cx="805927" cy="400110"/>
          </a:xfrm>
          <a:prstGeom prst="rect">
            <a:avLst/>
          </a:prstGeom>
          <a:noFill/>
          <a:ln>
            <a:noFill/>
          </a:ln>
        </p:spPr>
        <p:txBody>
          <a:bodyPr wrap="square" rtlCol="0">
            <a:spAutoFit/>
          </a:bodyPr>
          <a:lstStyle/>
          <a:p>
            <a:r>
              <a:rPr lang="en-US" sz="2000" b="1" dirty="0"/>
              <a:t>FROM</a:t>
            </a:r>
          </a:p>
        </p:txBody>
      </p:sp>
      <p:sp>
        <p:nvSpPr>
          <p:cNvPr id="46" name="TextBox 45">
            <a:extLst>
              <a:ext uri="{FF2B5EF4-FFF2-40B4-BE49-F238E27FC236}">
                <a16:creationId xmlns:a16="http://schemas.microsoft.com/office/drawing/2014/main" id="{68B4FA25-A430-44E8-B235-6C474F934FA9}"/>
              </a:ext>
            </a:extLst>
          </p:cNvPr>
          <p:cNvSpPr txBox="1"/>
          <p:nvPr/>
        </p:nvSpPr>
        <p:spPr>
          <a:xfrm>
            <a:off x="2964206" y="2932063"/>
            <a:ext cx="805927" cy="400110"/>
          </a:xfrm>
          <a:prstGeom prst="rect">
            <a:avLst/>
          </a:prstGeom>
          <a:noFill/>
          <a:ln>
            <a:noFill/>
          </a:ln>
        </p:spPr>
        <p:txBody>
          <a:bodyPr wrap="square" rtlCol="0">
            <a:spAutoFit/>
          </a:bodyPr>
          <a:lstStyle/>
          <a:p>
            <a:r>
              <a:rPr lang="en-US" sz="2000" b="1" dirty="0"/>
              <a:t>FROM</a:t>
            </a:r>
          </a:p>
        </p:txBody>
      </p:sp>
      <p:cxnSp>
        <p:nvCxnSpPr>
          <p:cNvPr id="4" name="Straight Arrow Connector 3">
            <a:extLst>
              <a:ext uri="{FF2B5EF4-FFF2-40B4-BE49-F238E27FC236}">
                <a16:creationId xmlns:a16="http://schemas.microsoft.com/office/drawing/2014/main" id="{FEF26195-D2F2-C9F2-C95E-8B7E38C83BB3}"/>
              </a:ext>
            </a:extLst>
          </p:cNvPr>
          <p:cNvCxnSpPr/>
          <p:nvPr/>
        </p:nvCxnSpPr>
        <p:spPr>
          <a:xfrm>
            <a:off x="8091681" y="3131016"/>
            <a:ext cx="8972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68FC945E-53FE-A6D1-B7E4-D2F0859226A8}"/>
              </a:ext>
            </a:extLst>
          </p:cNvPr>
          <p:cNvGraphicFramePr>
            <a:graphicFrameLocks noGrp="1"/>
          </p:cNvGraphicFramePr>
          <p:nvPr>
            <p:extLst>
              <p:ext uri="{D42A27DB-BD31-4B8C-83A1-F6EECF244321}">
                <p14:modId xmlns:p14="http://schemas.microsoft.com/office/powerpoint/2010/main" val="1405361776"/>
              </p:ext>
            </p:extLst>
          </p:nvPr>
        </p:nvGraphicFramePr>
        <p:xfrm>
          <a:off x="790775" y="3779370"/>
          <a:ext cx="7522859" cy="2763572"/>
        </p:xfrm>
        <a:graphic>
          <a:graphicData uri="http://schemas.openxmlformats.org/drawingml/2006/table">
            <a:tbl>
              <a:tblPr firstRow="1" bandRow="1">
                <a:tableStyleId>{BC89EF96-8CEA-46FF-86C4-4CE0E7609802}</a:tableStyleId>
              </a:tblPr>
              <a:tblGrid>
                <a:gridCol w="857223">
                  <a:extLst>
                    <a:ext uri="{9D8B030D-6E8A-4147-A177-3AD203B41FA5}">
                      <a16:colId xmlns:a16="http://schemas.microsoft.com/office/drawing/2014/main" val="3494103671"/>
                    </a:ext>
                  </a:extLst>
                </a:gridCol>
                <a:gridCol w="2498025">
                  <a:extLst>
                    <a:ext uri="{9D8B030D-6E8A-4147-A177-3AD203B41FA5}">
                      <a16:colId xmlns:a16="http://schemas.microsoft.com/office/drawing/2014/main" val="3563248749"/>
                    </a:ext>
                  </a:extLst>
                </a:gridCol>
                <a:gridCol w="1601883">
                  <a:extLst>
                    <a:ext uri="{9D8B030D-6E8A-4147-A177-3AD203B41FA5}">
                      <a16:colId xmlns:a16="http://schemas.microsoft.com/office/drawing/2014/main" val="3075158583"/>
                    </a:ext>
                  </a:extLst>
                </a:gridCol>
                <a:gridCol w="1208201">
                  <a:extLst>
                    <a:ext uri="{9D8B030D-6E8A-4147-A177-3AD203B41FA5}">
                      <a16:colId xmlns:a16="http://schemas.microsoft.com/office/drawing/2014/main" val="3754116018"/>
                    </a:ext>
                  </a:extLst>
                </a:gridCol>
                <a:gridCol w="1357527">
                  <a:extLst>
                    <a:ext uri="{9D8B030D-6E8A-4147-A177-3AD203B41FA5}">
                      <a16:colId xmlns:a16="http://schemas.microsoft.com/office/drawing/2014/main" val="1321371382"/>
                    </a:ext>
                  </a:extLst>
                </a:gridCol>
              </a:tblGrid>
              <a:tr h="386132">
                <a:tc>
                  <a:txBody>
                    <a:bodyPr/>
                    <a:lstStyle/>
                    <a:p>
                      <a:pPr algn="ctr"/>
                      <a:r>
                        <a:rPr lang="en-US" b="1" dirty="0" err="1">
                          <a:solidFill>
                            <a:schemeClr val="tx1"/>
                          </a:solidFill>
                        </a:rPr>
                        <a:t>SrNo</a:t>
                      </a:r>
                      <a:r>
                        <a:rPr lang="en-US" b="1" dirty="0">
                          <a:solidFill>
                            <a:schemeClr val="tx1"/>
                          </a:solidFill>
                        </a:rPr>
                        <a:t> </a:t>
                      </a:r>
                    </a:p>
                  </a:txBody>
                  <a:tcPr anchor="ctr"/>
                </a:tc>
                <a:tc>
                  <a:txBody>
                    <a:bodyPr/>
                    <a:lstStyle/>
                    <a:p>
                      <a:pPr algn="ctr"/>
                      <a:r>
                        <a:rPr lang="en-US" b="1" dirty="0">
                          <a:solidFill>
                            <a:schemeClr val="tx1"/>
                          </a:solidFill>
                        </a:rPr>
                        <a:t>Name</a:t>
                      </a:r>
                    </a:p>
                  </a:txBody>
                  <a:tcPr anchor="ctr"/>
                </a:tc>
                <a:tc>
                  <a:txBody>
                    <a:bodyPr/>
                    <a:lstStyle/>
                    <a:p>
                      <a:pPr algn="ctr"/>
                      <a:r>
                        <a:rPr lang="en-US" sz="1800" kern="1200" dirty="0">
                          <a:solidFill>
                            <a:schemeClr val="tx1"/>
                          </a:solidFill>
                        </a:rPr>
                        <a:t>Mobile</a:t>
                      </a:r>
                      <a:endParaRPr lang="en-US" sz="1800" b="1" kern="1200" dirty="0">
                        <a:solidFill>
                          <a:schemeClr val="tx1"/>
                        </a:solidFill>
                        <a:latin typeface="+mn-lt"/>
                        <a:ea typeface="+mn-ea"/>
                        <a:cs typeface="+mn-cs"/>
                      </a:endParaRPr>
                    </a:p>
                  </a:txBody>
                  <a:tcPr anchor="ctr"/>
                </a:tc>
                <a:tc>
                  <a:txBody>
                    <a:bodyPr/>
                    <a:lstStyle/>
                    <a:p>
                      <a:pPr algn="ctr"/>
                      <a:r>
                        <a:rPr lang="en-US" sz="1800" b="1" kern="1200" dirty="0">
                          <a:solidFill>
                            <a:schemeClr val="tx1"/>
                          </a:solidFill>
                        </a:rPr>
                        <a:t>City</a:t>
                      </a:r>
                      <a:endParaRPr lang="en-US" sz="1800" b="1" kern="1200" dirty="0">
                        <a:solidFill>
                          <a:schemeClr val="tx1"/>
                        </a:solidFill>
                        <a:latin typeface="+mn-lt"/>
                        <a:ea typeface="+mn-ea"/>
                        <a:cs typeface="+mn-cs"/>
                      </a:endParaRPr>
                    </a:p>
                  </a:txBody>
                  <a:tcPr anchor="ctr"/>
                </a:tc>
                <a:tc>
                  <a:txBody>
                    <a:bodyPr/>
                    <a:lstStyle/>
                    <a:p>
                      <a:pPr algn="ctr"/>
                      <a:r>
                        <a:rPr lang="en-US" sz="1800" b="1" kern="1200" dirty="0">
                          <a:solidFill>
                            <a:schemeClr val="tx1"/>
                          </a:solidFill>
                        </a:rPr>
                        <a:t>Branch</a:t>
                      </a:r>
                      <a:endParaRPr lang="en-US" sz="1800" b="1" kern="1200" dirty="0">
                        <a:solidFill>
                          <a:schemeClr val="tx1"/>
                        </a:solidFill>
                        <a:latin typeface="+mn-lt"/>
                        <a:ea typeface="+mn-ea"/>
                        <a:cs typeface="+mn-cs"/>
                      </a:endParaRPr>
                    </a:p>
                  </a:txBody>
                  <a:tcPr anchor="ctr"/>
                </a:tc>
                <a:extLst>
                  <a:ext uri="{0D108BD9-81ED-4DB2-BD59-A6C34878D82A}">
                    <a16:rowId xmlns:a16="http://schemas.microsoft.com/office/drawing/2014/main" val="487827648"/>
                  </a:ext>
                </a:extLst>
              </a:tr>
              <a:tr h="386132">
                <a:tc>
                  <a:txBody>
                    <a:bodyPr/>
                    <a:lstStyle/>
                    <a:p>
                      <a:pPr algn="ctr" fontAlgn="b"/>
                      <a:r>
                        <a:rPr lang="en-US" sz="2000" b="0" u="none" strike="noStrike" dirty="0">
                          <a:solidFill>
                            <a:srgbClr val="000000"/>
                          </a:solidFill>
                          <a:effectLst/>
                        </a:rPr>
                        <a:t>258</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Ankit Patel</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dirty="0">
                          <a:solidFill>
                            <a:srgbClr val="000000"/>
                          </a:solidFill>
                          <a:effectLst/>
                        </a:rPr>
                        <a:t>8325845127</a:t>
                      </a:r>
                      <a:endParaRPr lang="en-US" sz="2000" b="0" i="0" u="none" strike="noStrike" dirty="0">
                        <a:solidFill>
                          <a:srgbClr val="000000"/>
                        </a:solidFill>
                        <a:effectLst/>
                        <a:latin typeface="+mn-lt"/>
                      </a:endParaRPr>
                    </a:p>
                  </a:txBody>
                  <a:tcPr anchor="b"/>
                </a:tc>
                <a:tc>
                  <a:txBody>
                    <a:bodyPr/>
                    <a:lstStyle/>
                    <a:p>
                      <a:pPr algn="l" fontAlgn="b"/>
                      <a:r>
                        <a:rPr lang="en-US" sz="2000" b="0" u="none" strike="noStrike">
                          <a:solidFill>
                            <a:srgbClr val="000000"/>
                          </a:solidFill>
                          <a:effectLst/>
                        </a:rPr>
                        <a:t>Jetpur</a:t>
                      </a:r>
                      <a:endParaRPr lang="en-US" sz="2000" b="0" i="0" u="none" strike="noStrike">
                        <a:solidFill>
                          <a:srgbClr val="000000"/>
                        </a:solidFill>
                        <a:effectLst/>
                        <a:latin typeface="+mn-lt"/>
                      </a:endParaRPr>
                    </a:p>
                  </a:txBody>
                  <a:tcPr anchor="ctr"/>
                </a:tc>
                <a:tc>
                  <a:txBody>
                    <a:bodyPr/>
                    <a:lstStyle/>
                    <a:p>
                      <a:pPr algn="l" fontAlgn="b"/>
                      <a:r>
                        <a:rPr lang="en-US" sz="2000" b="0" u="none" strike="noStrike">
                          <a:solidFill>
                            <a:srgbClr val="000000"/>
                          </a:solidFill>
                          <a:effectLst/>
                        </a:rPr>
                        <a:t>Electrical</a:t>
                      </a:r>
                      <a:endParaRPr lang="en-US" sz="2000" b="0" i="0" u="none" strike="noStrike">
                        <a:solidFill>
                          <a:srgbClr val="000000"/>
                        </a:solidFill>
                        <a:effectLst/>
                        <a:latin typeface="+mn-lt"/>
                      </a:endParaRPr>
                    </a:p>
                  </a:txBody>
                  <a:tcPr anchor="ctr"/>
                </a:tc>
                <a:extLst>
                  <a:ext uri="{0D108BD9-81ED-4DB2-BD59-A6C34878D82A}">
                    <a16:rowId xmlns:a16="http://schemas.microsoft.com/office/drawing/2014/main" val="3729563750"/>
                  </a:ext>
                </a:extLst>
              </a:tr>
              <a:tr h="386132">
                <a:tc>
                  <a:txBody>
                    <a:bodyPr/>
                    <a:lstStyle/>
                    <a:p>
                      <a:pPr algn="ctr" fontAlgn="b"/>
                      <a:r>
                        <a:rPr lang="en-US" sz="2000" b="0" u="none" strike="noStrike" dirty="0">
                          <a:solidFill>
                            <a:srgbClr val="000000"/>
                          </a:solidFill>
                          <a:effectLst/>
                        </a:rPr>
                        <a:t>742</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Ketan Parmar</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a:solidFill>
                            <a:srgbClr val="000000"/>
                          </a:solidFill>
                          <a:effectLst/>
                        </a:rPr>
                        <a:t>9123141578</a:t>
                      </a:r>
                      <a:endParaRPr lang="en-US" sz="2000" b="0" i="0" u="none" strike="noStrike">
                        <a:solidFill>
                          <a:srgbClr val="000000"/>
                        </a:solidFill>
                        <a:effectLst/>
                        <a:latin typeface="+mn-lt"/>
                      </a:endParaRPr>
                    </a:p>
                  </a:txBody>
                  <a:tcPr anchor="b"/>
                </a:tc>
                <a:tc>
                  <a:txBody>
                    <a:bodyPr/>
                    <a:lstStyle/>
                    <a:p>
                      <a:pPr algn="l" fontAlgn="b"/>
                      <a:r>
                        <a:rPr lang="en-US" sz="2000" b="0" u="none" strike="noStrike" dirty="0">
                          <a:solidFill>
                            <a:srgbClr val="000000"/>
                          </a:solidFill>
                          <a:effectLst/>
                        </a:rPr>
                        <a:t>Baroda</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Computer</a:t>
                      </a:r>
                      <a:endParaRPr lang="en-US" sz="20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86132">
                <a:tc>
                  <a:txBody>
                    <a:bodyPr/>
                    <a:lstStyle/>
                    <a:p>
                      <a:pPr algn="ctr" fontAlgn="b"/>
                      <a:r>
                        <a:rPr lang="en-US" sz="2000" b="0" u="none" strike="noStrike">
                          <a:solidFill>
                            <a:srgbClr val="000000"/>
                          </a:solidFill>
                          <a:effectLst/>
                        </a:rPr>
                        <a:t>325</a:t>
                      </a:r>
                      <a:endParaRPr lang="en-US" sz="2000" b="0" i="0" u="none" strike="noStrike">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Manan Doshi</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a:solidFill>
                            <a:srgbClr val="000000"/>
                          </a:solidFill>
                          <a:effectLst/>
                        </a:rPr>
                        <a:t>9223251578</a:t>
                      </a:r>
                      <a:endParaRPr lang="en-US" sz="2000" b="0" i="0" u="none" strike="noStrike">
                        <a:solidFill>
                          <a:srgbClr val="000000"/>
                        </a:solidFill>
                        <a:effectLst/>
                        <a:latin typeface="+mn-lt"/>
                      </a:endParaRPr>
                    </a:p>
                  </a:txBody>
                  <a:tcPr anchor="b"/>
                </a:tc>
                <a:tc>
                  <a:txBody>
                    <a:bodyPr/>
                    <a:lstStyle/>
                    <a:p>
                      <a:pPr algn="l" fontAlgn="b"/>
                      <a:r>
                        <a:rPr lang="en-US" sz="2000" b="0" u="none" strike="noStrike" dirty="0" err="1">
                          <a:solidFill>
                            <a:srgbClr val="000000"/>
                          </a:solidFill>
                          <a:effectLst/>
                        </a:rPr>
                        <a:t>Gondal</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a:solidFill>
                            <a:srgbClr val="000000"/>
                          </a:solidFill>
                          <a:effectLst/>
                        </a:rPr>
                        <a:t>Civil</a:t>
                      </a:r>
                      <a:endParaRPr lang="en-US" sz="20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86132">
                <a:tc>
                  <a:txBody>
                    <a:bodyPr/>
                    <a:lstStyle/>
                    <a:p>
                      <a:pPr algn="ctr" fontAlgn="b"/>
                      <a:r>
                        <a:rPr lang="en-US" sz="2000" b="0" u="none" strike="noStrike" dirty="0">
                          <a:solidFill>
                            <a:srgbClr val="000000"/>
                          </a:solidFill>
                          <a:effectLst/>
                        </a:rPr>
                        <a:t>125</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Mitesh Manek</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dirty="0">
                          <a:solidFill>
                            <a:srgbClr val="000000"/>
                          </a:solidFill>
                          <a:effectLst/>
                        </a:rPr>
                        <a:t>7878454512</a:t>
                      </a:r>
                      <a:endParaRPr lang="en-US" sz="2000" b="0" i="0" u="none" strike="noStrike" dirty="0">
                        <a:solidFill>
                          <a:srgbClr val="000000"/>
                        </a:solidFill>
                        <a:effectLst/>
                        <a:latin typeface="+mn-lt"/>
                      </a:endParaRPr>
                    </a:p>
                  </a:txBody>
                  <a:tcPr anchor="b"/>
                </a:tc>
                <a:tc>
                  <a:txBody>
                    <a:bodyPr/>
                    <a:lstStyle/>
                    <a:p>
                      <a:pPr algn="l" fontAlgn="b"/>
                      <a:r>
                        <a:rPr lang="en-US" sz="2000" b="0" u="none" strike="noStrike">
                          <a:solidFill>
                            <a:srgbClr val="000000"/>
                          </a:solidFill>
                          <a:effectLst/>
                        </a:rPr>
                        <a:t>Rajkot</a:t>
                      </a:r>
                      <a:endParaRPr lang="en-US" sz="2000" b="0" i="0" u="none" strike="noStrike">
                        <a:solidFill>
                          <a:srgbClr val="000000"/>
                        </a:solidFill>
                        <a:effectLst/>
                        <a:latin typeface="+mn-lt"/>
                      </a:endParaRPr>
                    </a:p>
                  </a:txBody>
                  <a:tcPr anchor="ctr"/>
                </a:tc>
                <a:tc>
                  <a:txBody>
                    <a:bodyPr/>
                    <a:lstStyle/>
                    <a:p>
                      <a:pPr algn="l" fontAlgn="b"/>
                      <a:r>
                        <a:rPr lang="en-US" sz="2000" b="0" u="none" strike="noStrike">
                          <a:solidFill>
                            <a:srgbClr val="000000"/>
                          </a:solidFill>
                          <a:effectLst/>
                        </a:rPr>
                        <a:t>Computer</a:t>
                      </a:r>
                      <a:endParaRPr lang="en-US" sz="2000" b="0" i="0" u="none" strike="noStrike">
                        <a:solidFill>
                          <a:srgbClr val="000000"/>
                        </a:solidFill>
                        <a:effectLst/>
                        <a:latin typeface="+mn-lt"/>
                      </a:endParaRPr>
                    </a:p>
                  </a:txBody>
                  <a:tcPr anchor="ctr"/>
                </a:tc>
                <a:extLst>
                  <a:ext uri="{0D108BD9-81ED-4DB2-BD59-A6C34878D82A}">
                    <a16:rowId xmlns:a16="http://schemas.microsoft.com/office/drawing/2014/main" val="1875147326"/>
                  </a:ext>
                </a:extLst>
              </a:tr>
              <a:tr h="386132">
                <a:tc>
                  <a:txBody>
                    <a:bodyPr/>
                    <a:lstStyle/>
                    <a:p>
                      <a:pPr algn="ctr" fontAlgn="b"/>
                      <a:r>
                        <a:rPr lang="en-US" sz="2000" b="0" u="none" strike="noStrike" dirty="0">
                          <a:solidFill>
                            <a:srgbClr val="000000"/>
                          </a:solidFill>
                          <a:effectLst/>
                        </a:rPr>
                        <a:t>312</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Ketan Akbari</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dirty="0">
                          <a:solidFill>
                            <a:srgbClr val="000000"/>
                          </a:solidFill>
                          <a:effectLst/>
                        </a:rPr>
                        <a:t>9824485641</a:t>
                      </a:r>
                      <a:endParaRPr lang="en-US" sz="2000" b="0" i="0" u="none" strike="noStrike" dirty="0">
                        <a:solidFill>
                          <a:srgbClr val="000000"/>
                        </a:solidFill>
                        <a:effectLst/>
                        <a:latin typeface="+mn-lt"/>
                      </a:endParaRPr>
                    </a:p>
                  </a:txBody>
                  <a:tcPr anchor="b"/>
                </a:tc>
                <a:tc>
                  <a:txBody>
                    <a:bodyPr/>
                    <a:lstStyle/>
                    <a:p>
                      <a:pPr algn="l" fontAlgn="b"/>
                      <a:r>
                        <a:rPr lang="en-US" sz="2000" b="0" u="none" strike="noStrike" dirty="0">
                          <a:solidFill>
                            <a:srgbClr val="000000"/>
                          </a:solidFill>
                          <a:effectLst/>
                        </a:rPr>
                        <a:t>Rajkot</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Civil</a:t>
                      </a:r>
                      <a:endParaRPr lang="en-US" sz="20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86132">
                <a:tc>
                  <a:txBody>
                    <a:bodyPr/>
                    <a:lstStyle/>
                    <a:p>
                      <a:pPr algn="ctr" fontAlgn="b"/>
                      <a:r>
                        <a:rPr lang="en-US" sz="2000" b="0" u="none" strike="noStrike" dirty="0">
                          <a:solidFill>
                            <a:srgbClr val="000000"/>
                          </a:solidFill>
                          <a:effectLst/>
                        </a:rPr>
                        <a:t>457</a:t>
                      </a:r>
                      <a:endParaRPr lang="en-US" sz="2000" b="0" i="0" u="none" strike="noStrike" dirty="0">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Prof. Bhavin Patel</a:t>
                      </a:r>
                      <a:endParaRPr lang="en-US" sz="2000" b="0" i="0" u="none" strike="noStrike" dirty="0">
                        <a:solidFill>
                          <a:srgbClr val="000000"/>
                        </a:solidFill>
                        <a:effectLst/>
                        <a:latin typeface="+mn-lt"/>
                      </a:endParaRPr>
                    </a:p>
                  </a:txBody>
                  <a:tcPr anchor="ctr"/>
                </a:tc>
                <a:tc>
                  <a:txBody>
                    <a:bodyPr/>
                    <a:lstStyle/>
                    <a:p>
                      <a:pPr algn="ctr" fontAlgn="b"/>
                      <a:r>
                        <a:rPr lang="en-US" sz="2000" b="0" u="none" strike="noStrike" dirty="0">
                          <a:solidFill>
                            <a:srgbClr val="000000"/>
                          </a:solidFill>
                          <a:effectLst/>
                        </a:rPr>
                        <a:t>9825411111</a:t>
                      </a:r>
                      <a:endParaRPr lang="en-US" sz="2000" b="0" i="0" u="none" strike="noStrike" dirty="0">
                        <a:solidFill>
                          <a:srgbClr val="000000"/>
                        </a:solidFill>
                        <a:effectLst/>
                        <a:latin typeface="+mn-lt"/>
                      </a:endParaRPr>
                    </a:p>
                  </a:txBody>
                  <a:tcPr anchor="b"/>
                </a:tc>
                <a:tc>
                  <a:txBody>
                    <a:bodyPr/>
                    <a:lstStyle/>
                    <a:p>
                      <a:pPr algn="l" fontAlgn="b"/>
                      <a:r>
                        <a:rPr lang="en-US" sz="2000" b="0" u="none" strike="noStrike">
                          <a:solidFill>
                            <a:srgbClr val="000000"/>
                          </a:solidFill>
                          <a:effectLst/>
                        </a:rPr>
                        <a:t>Jamnagar</a:t>
                      </a:r>
                      <a:endParaRPr lang="en-US" sz="2000" b="0" i="0" u="none" strike="noStrike">
                        <a:solidFill>
                          <a:srgbClr val="000000"/>
                        </a:solidFill>
                        <a:effectLst/>
                        <a:latin typeface="+mn-lt"/>
                      </a:endParaRPr>
                    </a:p>
                  </a:txBody>
                  <a:tcPr anchor="ctr"/>
                </a:tc>
                <a:tc>
                  <a:txBody>
                    <a:bodyPr/>
                    <a:lstStyle/>
                    <a:p>
                      <a:pPr algn="l" fontAlgn="b"/>
                      <a:r>
                        <a:rPr lang="en-US" sz="2000" b="0" u="none" strike="noStrike" dirty="0">
                          <a:solidFill>
                            <a:srgbClr val="000000"/>
                          </a:solidFill>
                          <a:effectLst/>
                        </a:rPr>
                        <a:t>Mechanical</a:t>
                      </a:r>
                      <a:endParaRPr lang="en-US" sz="20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21" name="TextBox 20">
            <a:extLst>
              <a:ext uri="{FF2B5EF4-FFF2-40B4-BE49-F238E27FC236}">
                <a16:creationId xmlns:a16="http://schemas.microsoft.com/office/drawing/2014/main" id="{1D872EE5-EA2A-94E3-7FB4-7C2301A13147}"/>
              </a:ext>
            </a:extLst>
          </p:cNvPr>
          <p:cNvSpPr txBox="1"/>
          <p:nvPr/>
        </p:nvSpPr>
        <p:spPr>
          <a:xfrm>
            <a:off x="691900" y="3405615"/>
            <a:ext cx="986155" cy="338554"/>
          </a:xfrm>
          <a:prstGeom prst="rect">
            <a:avLst/>
          </a:prstGeom>
          <a:noFill/>
          <a:ln>
            <a:noFill/>
          </a:ln>
        </p:spPr>
        <p:txBody>
          <a:bodyPr wrap="square" rtlCol="0">
            <a:spAutoFit/>
          </a:bodyPr>
          <a:lstStyle/>
          <a:p>
            <a:r>
              <a:rPr lang="en-US" sz="1600" b="1" dirty="0">
                <a:solidFill>
                  <a:srgbClr val="0E47A1"/>
                </a:solidFill>
              </a:rPr>
              <a:t>Faculty</a:t>
            </a:r>
          </a:p>
        </p:txBody>
      </p:sp>
    </p:spTree>
    <p:extLst>
      <p:ext uri="{BB962C8B-B14F-4D97-AF65-F5344CB8AC3E}">
        <p14:creationId xmlns:p14="http://schemas.microsoft.com/office/powerpoint/2010/main" val="303982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4" grpId="0"/>
      <p:bldP spid="15" grpId="0"/>
      <p:bldP spid="16" grpId="0"/>
      <p:bldP spid="17" grpId="0"/>
      <p:bldP spid="18" grpId="0"/>
      <p:bldP spid="19" grpId="0"/>
      <p:bldP spid="20" grpId="0"/>
      <p:bldP spid="22" grpId="0"/>
      <p:bldP spid="23" grpId="0"/>
      <p:bldP spid="24" grpId="0"/>
      <p:bldP spid="25" grpId="0"/>
      <p:bldP spid="26" grpId="0"/>
      <p:bldP spid="45" grpId="0"/>
      <p:bldP spid="4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1C8A-BA0A-7103-4202-9DE1B93713B0}"/>
              </a:ext>
            </a:extLst>
          </p:cNvPr>
          <p:cNvSpPr>
            <a:spLocks noGrp="1"/>
          </p:cNvSpPr>
          <p:nvPr>
            <p:ph type="title"/>
          </p:nvPr>
        </p:nvSpPr>
        <p:spPr/>
        <p:txBody>
          <a:bodyPr/>
          <a:lstStyle/>
          <a:p>
            <a:r>
              <a:rPr lang="en-IN" dirty="0"/>
              <a:t>Exercise: </a:t>
            </a:r>
            <a:r>
              <a:rPr lang="en-US" dirty="0"/>
              <a:t>LIKE Operator</a:t>
            </a:r>
            <a:endParaRPr lang="en-IN" dirty="0"/>
          </a:p>
        </p:txBody>
      </p:sp>
      <p:sp>
        <p:nvSpPr>
          <p:cNvPr id="3" name="Content Placeholder 2">
            <a:extLst>
              <a:ext uri="{FF2B5EF4-FFF2-40B4-BE49-F238E27FC236}">
                <a16:creationId xmlns:a16="http://schemas.microsoft.com/office/drawing/2014/main" id="{DF49C077-7A33-3F58-647D-A261E55C0B52}"/>
              </a:ext>
            </a:extLst>
          </p:cNvPr>
          <p:cNvSpPr>
            <a:spLocks noGrp="1"/>
          </p:cNvSpPr>
          <p:nvPr>
            <p:ph idx="1"/>
          </p:nvPr>
        </p:nvSpPr>
        <p:spPr>
          <a:xfrm>
            <a:off x="131180" y="728969"/>
            <a:ext cx="11929641" cy="5590565"/>
          </a:xfrm>
        </p:spPr>
        <p:txBody>
          <a:bodyPr/>
          <a:lstStyle/>
          <a:p>
            <a:r>
              <a:rPr lang="en-IN" sz="1800" dirty="0"/>
              <a:t>Display names starts with ‘K’</a:t>
            </a:r>
          </a:p>
          <a:p>
            <a:r>
              <a:rPr lang="en-IN" sz="1800" dirty="0"/>
              <a:t>Display names starts with ‘M’</a:t>
            </a:r>
          </a:p>
          <a:p>
            <a:r>
              <a:rPr lang="en-IN" sz="1800" dirty="0"/>
              <a:t>Display branch ends with ‘L’</a:t>
            </a:r>
          </a:p>
          <a:p>
            <a:r>
              <a:rPr lang="en-IN" sz="1800" dirty="0"/>
              <a:t>Display names ends with ‘</a:t>
            </a:r>
            <a:r>
              <a:rPr lang="en-IN" sz="1800" dirty="0" err="1"/>
              <a:t>ri</a:t>
            </a:r>
            <a:r>
              <a:rPr lang="en-IN" sz="1800" dirty="0"/>
              <a:t>’</a:t>
            </a:r>
          </a:p>
          <a:p>
            <a:r>
              <a:rPr lang="en-IN" sz="1800" dirty="0"/>
              <a:t>Display cities contains ‘</a:t>
            </a:r>
            <a:r>
              <a:rPr lang="en-IN" sz="1800" dirty="0" err="1"/>
              <a:t>ro</a:t>
            </a:r>
            <a:r>
              <a:rPr lang="en-IN" sz="1800" dirty="0"/>
              <a:t>’</a:t>
            </a:r>
          </a:p>
          <a:p>
            <a:r>
              <a:rPr lang="en-IN" sz="1800" dirty="0"/>
              <a:t>Display names contains ‘</a:t>
            </a:r>
            <a:r>
              <a:rPr lang="en-IN" sz="1800" dirty="0" err="1"/>
              <a:t>sh</a:t>
            </a:r>
            <a:r>
              <a:rPr lang="en-IN" sz="1800" dirty="0"/>
              <a:t>’</a:t>
            </a:r>
          </a:p>
          <a:p>
            <a:r>
              <a:rPr lang="en-IN" sz="1800" dirty="0"/>
              <a:t>Display cities having length 6</a:t>
            </a:r>
          </a:p>
          <a:p>
            <a:r>
              <a:rPr lang="en-IN" sz="1800" dirty="0"/>
              <a:t>Display cities having length 8 and starts with ‘J’</a:t>
            </a:r>
          </a:p>
          <a:p>
            <a:r>
              <a:rPr lang="en-US" sz="1800" dirty="0"/>
              <a:t>Display branch starts with ‘C’ and having 5 character</a:t>
            </a:r>
          </a:p>
          <a:p>
            <a:r>
              <a:rPr lang="en-IN" sz="1800" dirty="0"/>
              <a:t>Display cities whose second </a:t>
            </a:r>
            <a:r>
              <a:rPr lang="en-US" sz="1800" dirty="0"/>
              <a:t>character</a:t>
            </a:r>
            <a:r>
              <a:rPr lang="en-IN" sz="1800" dirty="0"/>
              <a:t> is ‘a’</a:t>
            </a:r>
          </a:p>
          <a:p>
            <a:r>
              <a:rPr lang="en-IN" sz="1800" dirty="0"/>
              <a:t>Display cities whose second </a:t>
            </a:r>
            <a:r>
              <a:rPr lang="en-US" sz="1800" dirty="0"/>
              <a:t>character</a:t>
            </a:r>
            <a:r>
              <a:rPr lang="en-IN" sz="1800" dirty="0"/>
              <a:t> is </a:t>
            </a:r>
            <a:r>
              <a:rPr lang="en-US" sz="1800" dirty="0"/>
              <a:t>‘o' AND last character is 'L'</a:t>
            </a:r>
            <a:endParaRPr lang="en-IN" sz="1800" dirty="0"/>
          </a:p>
          <a:p>
            <a:r>
              <a:rPr lang="en-US" sz="1800" dirty="0"/>
              <a:t>Display branch starts with EITHER  ‘C',’E', OR ‘M’</a:t>
            </a:r>
          </a:p>
          <a:p>
            <a:r>
              <a:rPr lang="en-US" sz="1800" dirty="0"/>
              <a:t>Display name starts with A to K</a:t>
            </a:r>
          </a:p>
          <a:p>
            <a:r>
              <a:rPr lang="en-US" sz="1800" dirty="0"/>
              <a:t>Display name whose second character is vowel</a:t>
            </a:r>
          </a:p>
          <a:p>
            <a:r>
              <a:rPr lang="en-US" sz="1800" dirty="0"/>
              <a:t>Display branch starts with ‘C’  and ends with ‘L’</a:t>
            </a:r>
          </a:p>
          <a:p>
            <a:r>
              <a:rPr lang="en-US" sz="1800" dirty="0"/>
              <a:t>Display cities not starts with ‘R’</a:t>
            </a:r>
          </a:p>
        </p:txBody>
      </p:sp>
      <p:graphicFrame>
        <p:nvGraphicFramePr>
          <p:cNvPr id="4" name="Table 3">
            <a:extLst>
              <a:ext uri="{FF2B5EF4-FFF2-40B4-BE49-F238E27FC236}">
                <a16:creationId xmlns:a16="http://schemas.microsoft.com/office/drawing/2014/main" id="{558DFE53-6875-F777-8351-795B03D69983}"/>
              </a:ext>
            </a:extLst>
          </p:cNvPr>
          <p:cNvGraphicFramePr>
            <a:graphicFrameLocks noGrp="1"/>
          </p:cNvGraphicFramePr>
          <p:nvPr>
            <p:extLst>
              <p:ext uri="{D42A27DB-BD31-4B8C-83A1-F6EECF244321}">
                <p14:modId xmlns:p14="http://schemas.microsoft.com/office/powerpoint/2010/main" val="3164866839"/>
              </p:ext>
            </p:extLst>
          </p:nvPr>
        </p:nvGraphicFramePr>
        <p:xfrm>
          <a:off x="5787940" y="1009720"/>
          <a:ext cx="6075353" cy="2560320"/>
        </p:xfrm>
        <a:graphic>
          <a:graphicData uri="http://schemas.openxmlformats.org/drawingml/2006/table">
            <a:tbl>
              <a:tblPr firstRow="1" bandRow="1">
                <a:tableStyleId>{073A0DAA-6AF3-43AB-8588-CEC1D06C72B9}</a:tableStyleId>
              </a:tblPr>
              <a:tblGrid>
                <a:gridCol w="778831">
                  <a:extLst>
                    <a:ext uri="{9D8B030D-6E8A-4147-A177-3AD203B41FA5}">
                      <a16:colId xmlns:a16="http://schemas.microsoft.com/office/drawing/2014/main" val="3494103671"/>
                    </a:ext>
                  </a:extLst>
                </a:gridCol>
                <a:gridCol w="1510030">
                  <a:extLst>
                    <a:ext uri="{9D8B030D-6E8A-4147-A177-3AD203B41FA5}">
                      <a16:colId xmlns:a16="http://schemas.microsoft.com/office/drawing/2014/main" val="3563248749"/>
                    </a:ext>
                  </a:extLst>
                </a:gridCol>
                <a:gridCol w="1455394">
                  <a:extLst>
                    <a:ext uri="{9D8B030D-6E8A-4147-A177-3AD203B41FA5}">
                      <a16:colId xmlns:a16="http://schemas.microsoft.com/office/drawing/2014/main" val="3075158583"/>
                    </a:ext>
                  </a:extLst>
                </a:gridCol>
                <a:gridCol w="1097714">
                  <a:extLst>
                    <a:ext uri="{9D8B030D-6E8A-4147-A177-3AD203B41FA5}">
                      <a16:colId xmlns:a16="http://schemas.microsoft.com/office/drawing/2014/main" val="3754116018"/>
                    </a:ext>
                  </a:extLst>
                </a:gridCol>
                <a:gridCol w="1233384">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Mobile</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Ankit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8325845127</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Jetpur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Electrical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Ketan Parmar</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a:solidFill>
                            <a:srgbClr val="000000"/>
                          </a:solidFill>
                          <a:effectLst/>
                        </a:rPr>
                        <a:t>9123141578</a:t>
                      </a:r>
                      <a:endParaRPr lang="en-US" sz="1800" b="0" i="0" u="none" strike="noStrike">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Manan Doshi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9223251578</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Mitesh Manek</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7878454512</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Ketan Akbari</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9824485641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457</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Bhavin Patel</a:t>
                      </a:r>
                      <a:endParaRPr lang="en-US" sz="1800" b="0" i="0" u="none" strike="noStrike" dirty="0">
                        <a:solidFill>
                          <a:srgbClr val="000000"/>
                        </a:solidFill>
                        <a:effectLst/>
                        <a:latin typeface="+mn-lt"/>
                      </a:endParaRPr>
                    </a:p>
                  </a:txBody>
                  <a:tcPr anchor="ctr"/>
                </a:tc>
                <a:tc>
                  <a:txBody>
                    <a:bodyPr/>
                    <a:lstStyle/>
                    <a:p>
                      <a:pPr algn="ctr" fontAlgn="b"/>
                      <a:r>
                        <a:rPr lang="en-US" sz="1800" b="0" u="none" strike="noStrike" dirty="0">
                          <a:solidFill>
                            <a:srgbClr val="000000"/>
                          </a:solidFill>
                          <a:effectLst/>
                        </a:rPr>
                        <a:t>9825411111</a:t>
                      </a:r>
                      <a:endParaRPr lang="en-US" sz="1800" b="0" i="0" u="none" strike="noStrike" dirty="0">
                        <a:solidFill>
                          <a:srgbClr val="000000"/>
                        </a:solidFill>
                        <a:effectLst/>
                        <a:latin typeface="+mn-lt"/>
                      </a:endParaRPr>
                    </a:p>
                  </a:txBody>
                  <a:tcPr anchor="b"/>
                </a:tc>
                <a:tc>
                  <a:txBody>
                    <a:bodyPr/>
                    <a:lstStyle/>
                    <a:p>
                      <a:pPr algn="l" fontAlgn="b"/>
                      <a:r>
                        <a:rPr lang="en-US" sz="1800" b="0" u="none" strike="noStrike" dirty="0">
                          <a:solidFill>
                            <a:srgbClr val="000000"/>
                          </a:solidFill>
                          <a:effectLst/>
                        </a:rPr>
                        <a:t>Jamnagar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5" name="Rectangle 4">
            <a:extLst>
              <a:ext uri="{FF2B5EF4-FFF2-40B4-BE49-F238E27FC236}">
                <a16:creationId xmlns:a16="http://schemas.microsoft.com/office/drawing/2014/main" id="{F86B5753-DC52-8B87-54F6-ACE6E40528DA}"/>
              </a:ext>
            </a:extLst>
          </p:cNvPr>
          <p:cNvSpPr/>
          <p:nvPr/>
        </p:nvSpPr>
        <p:spPr>
          <a:xfrm>
            <a:off x="5700052" y="784339"/>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191738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2B051B-87F7-482F-3680-25D35E289EF9}"/>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C8E9533B-B7AF-BC27-506F-3A5B9251CAAB}"/>
              </a:ext>
            </a:extLst>
          </p:cNvPr>
          <p:cNvSpPr>
            <a:spLocks noGrp="1"/>
          </p:cNvSpPr>
          <p:nvPr>
            <p:ph type="title"/>
          </p:nvPr>
        </p:nvSpPr>
        <p:spPr/>
        <p:txBody>
          <a:bodyPr/>
          <a:lstStyle/>
          <a:p>
            <a:r>
              <a:rPr lang="en-US" dirty="0"/>
              <a:t>Aggregate Functions</a:t>
            </a:r>
            <a:endParaRPr lang="en-IN" dirty="0"/>
          </a:p>
        </p:txBody>
      </p:sp>
    </p:spTree>
    <p:extLst>
      <p:ext uri="{BB962C8B-B14F-4D97-AF65-F5344CB8AC3E}">
        <p14:creationId xmlns:p14="http://schemas.microsoft.com/office/powerpoint/2010/main" val="5203641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D509-9A91-5DC7-86E0-0B873EDA1A06}"/>
              </a:ext>
            </a:extLst>
          </p:cNvPr>
          <p:cNvSpPr>
            <a:spLocks noGrp="1"/>
          </p:cNvSpPr>
          <p:nvPr>
            <p:ph type="title"/>
          </p:nvPr>
        </p:nvSpPr>
        <p:spPr/>
        <p:txBody>
          <a:bodyPr/>
          <a:lstStyle/>
          <a:p>
            <a:r>
              <a:rPr lang="en-US" dirty="0">
                <a:solidFill>
                  <a:schemeClr val="tx1"/>
                </a:solidFill>
              </a:rPr>
              <a:t>Aggregate function </a:t>
            </a:r>
            <a:endParaRPr lang="en-IN" dirty="0"/>
          </a:p>
        </p:txBody>
      </p:sp>
      <p:sp>
        <p:nvSpPr>
          <p:cNvPr id="3" name="Content Placeholder 2">
            <a:extLst>
              <a:ext uri="{FF2B5EF4-FFF2-40B4-BE49-F238E27FC236}">
                <a16:creationId xmlns:a16="http://schemas.microsoft.com/office/drawing/2014/main" id="{69EC972E-39CF-6A97-79E9-DB694FB9B7FE}"/>
              </a:ext>
            </a:extLst>
          </p:cNvPr>
          <p:cNvSpPr>
            <a:spLocks noGrp="1"/>
          </p:cNvSpPr>
          <p:nvPr>
            <p:ph idx="1"/>
          </p:nvPr>
        </p:nvSpPr>
        <p:spPr/>
        <p:txBody>
          <a:bodyPr/>
          <a:lstStyle/>
          <a:p>
            <a:r>
              <a:rPr lang="en-US" dirty="0"/>
              <a:t>An aggregate function in SQL </a:t>
            </a:r>
            <a:r>
              <a:rPr lang="en-US" b="1" dirty="0">
                <a:solidFill>
                  <a:srgbClr val="C00000"/>
                </a:solidFill>
              </a:rPr>
              <a:t>performs a calculation on multiple values and returns a single scalar value</a:t>
            </a:r>
            <a:r>
              <a:rPr lang="en-US" dirty="0">
                <a:solidFill>
                  <a:srgbClr val="C00000"/>
                </a:solidFill>
              </a:rPr>
              <a:t>.</a:t>
            </a:r>
          </a:p>
          <a:p>
            <a:r>
              <a:rPr lang="en-US" dirty="0"/>
              <a:t>SQL provides many aggregate functions like:</a:t>
            </a:r>
          </a:p>
          <a:p>
            <a:pPr lvl="1"/>
            <a:r>
              <a:rPr lang="en-US" dirty="0">
                <a:solidFill>
                  <a:srgbClr val="FF00FF"/>
                </a:solidFill>
                <a:latin typeface="Consolas" panose="020B0609020204030204" pitchFamily="49" charset="0"/>
              </a:rPr>
              <a:t>avg</a:t>
            </a:r>
            <a:r>
              <a:rPr lang="en-US" dirty="0">
                <a:latin typeface="Consolas" panose="020B0609020204030204" pitchFamily="49" charset="0"/>
              </a:rPr>
              <a:t>()</a:t>
            </a:r>
            <a:endParaRPr lang="en-US" dirty="0"/>
          </a:p>
          <a:p>
            <a:pPr lvl="1"/>
            <a:r>
              <a:rPr lang="en-US" dirty="0">
                <a:solidFill>
                  <a:srgbClr val="FF00FF"/>
                </a:solidFill>
                <a:latin typeface="Consolas" panose="020B0609020204030204" pitchFamily="49" charset="0"/>
              </a:rPr>
              <a:t>count</a:t>
            </a:r>
            <a:r>
              <a:rPr lang="en-US" dirty="0">
                <a:latin typeface="Consolas" panose="020B0609020204030204" pitchFamily="49" charset="0"/>
              </a:rPr>
              <a:t>()</a:t>
            </a:r>
          </a:p>
          <a:p>
            <a:pPr lvl="1"/>
            <a:r>
              <a:rPr lang="en-US" dirty="0">
                <a:solidFill>
                  <a:srgbClr val="FF00FF"/>
                </a:solidFill>
                <a:latin typeface="Consolas" panose="020B0609020204030204" pitchFamily="49" charset="0"/>
              </a:rPr>
              <a:t>sum</a:t>
            </a:r>
            <a:r>
              <a:rPr lang="en-US" dirty="0">
                <a:latin typeface="Consolas" panose="020B0609020204030204" pitchFamily="49" charset="0"/>
              </a:rPr>
              <a:t>()</a:t>
            </a:r>
          </a:p>
          <a:p>
            <a:pPr lvl="1"/>
            <a:r>
              <a:rPr lang="en-US" dirty="0">
                <a:solidFill>
                  <a:srgbClr val="FF00FF"/>
                </a:solidFill>
                <a:latin typeface="Consolas" panose="020B0609020204030204" pitchFamily="49" charset="0"/>
              </a:rPr>
              <a:t>min</a:t>
            </a:r>
            <a:r>
              <a:rPr lang="en-US" dirty="0">
                <a:latin typeface="Consolas" panose="020B0609020204030204" pitchFamily="49" charset="0"/>
              </a:rPr>
              <a:t>()</a:t>
            </a:r>
          </a:p>
          <a:p>
            <a:pPr lvl="1"/>
            <a:r>
              <a:rPr lang="en-US" dirty="0">
                <a:solidFill>
                  <a:srgbClr val="FF00FF"/>
                </a:solidFill>
                <a:latin typeface="Consolas" panose="020B0609020204030204" pitchFamily="49" charset="0"/>
              </a:rPr>
              <a:t>max</a:t>
            </a:r>
            <a:r>
              <a:rPr lang="en-US" dirty="0">
                <a:latin typeface="Consolas" panose="020B0609020204030204" pitchFamily="49" charset="0"/>
              </a:rPr>
              <a:t>()</a:t>
            </a:r>
            <a:endParaRPr lang="en-US" dirty="0"/>
          </a:p>
          <a:p>
            <a:r>
              <a:rPr lang="en-US" dirty="0"/>
              <a:t>An aggregate function </a:t>
            </a:r>
            <a:r>
              <a:rPr lang="en-US" b="1" dirty="0">
                <a:solidFill>
                  <a:srgbClr val="0D4991"/>
                </a:solidFill>
              </a:rPr>
              <a:t>ignores NULL values when it performs the calculation</a:t>
            </a:r>
            <a:r>
              <a:rPr lang="en-US" dirty="0"/>
              <a:t>, </a:t>
            </a:r>
            <a:r>
              <a:rPr lang="en-US" dirty="0">
                <a:solidFill>
                  <a:srgbClr val="C00000"/>
                </a:solidFill>
              </a:rPr>
              <a:t>except for the count function. </a:t>
            </a:r>
          </a:p>
          <a:p>
            <a:r>
              <a:rPr lang="en-US" dirty="0">
                <a:solidFill>
                  <a:srgbClr val="C00000"/>
                </a:solidFill>
              </a:rPr>
              <a:t>COUNT(column) ignores NULL </a:t>
            </a:r>
            <a:r>
              <a:rPr lang="en-US" dirty="0"/>
              <a:t>values while counting, but </a:t>
            </a:r>
            <a:r>
              <a:rPr lang="en-US" dirty="0">
                <a:solidFill>
                  <a:srgbClr val="C00000"/>
                </a:solidFill>
              </a:rPr>
              <a:t>COUNT(*) counts rows including NULL.</a:t>
            </a:r>
          </a:p>
          <a:p>
            <a:r>
              <a:rPr lang="en-US" dirty="0"/>
              <a:t>We often use aggregate functions with the GROUP BY and HAVING clauses of the SELECT statement.</a:t>
            </a:r>
          </a:p>
        </p:txBody>
      </p:sp>
      <p:sp>
        <p:nvSpPr>
          <p:cNvPr id="4" name="Rectangle 3">
            <a:extLst>
              <a:ext uri="{FF2B5EF4-FFF2-40B4-BE49-F238E27FC236}">
                <a16:creationId xmlns:a16="http://schemas.microsoft.com/office/drawing/2014/main" id="{6DEE8999-47F4-BB15-04B3-5321D1678FF4}"/>
              </a:ext>
            </a:extLst>
          </p:cNvPr>
          <p:cNvSpPr/>
          <p:nvPr/>
        </p:nvSpPr>
        <p:spPr>
          <a:xfrm>
            <a:off x="2159919" y="6144587"/>
            <a:ext cx="6845185" cy="461665"/>
          </a:xfrm>
          <a:prstGeom prst="rect">
            <a:avLst/>
          </a:prstGeom>
          <a:solidFill>
            <a:schemeClr val="bg1">
              <a:lumMod val="95000"/>
            </a:schemeClr>
          </a:solidFill>
          <a:ln>
            <a:noFill/>
          </a:ln>
        </p:spPr>
        <p:txBody>
          <a:bodyPr wrap="square">
            <a:spAutoFit/>
          </a:bodyPr>
          <a:lstStyle/>
          <a:p>
            <a:r>
              <a:rPr lang="en-IN" sz="2400" dirty="0" err="1"/>
              <a:t>aggregate_function</a:t>
            </a:r>
            <a:r>
              <a:rPr lang="en-IN" sz="2400" dirty="0"/>
              <a:t> ( DISTINCT |  ALL expression)</a:t>
            </a:r>
            <a:endParaRPr lang="en-GB" sz="2400" dirty="0">
              <a:solidFill>
                <a:srgbClr val="301B92"/>
              </a:solidFill>
              <a:latin typeface="Consolas" panose="020B0609020204030204" pitchFamily="49" charset="0"/>
            </a:endParaRPr>
          </a:p>
        </p:txBody>
      </p:sp>
      <p:sp>
        <p:nvSpPr>
          <p:cNvPr id="5" name="Rectangle: Top Corners Rounded 4">
            <a:extLst>
              <a:ext uri="{FF2B5EF4-FFF2-40B4-BE49-F238E27FC236}">
                <a16:creationId xmlns:a16="http://schemas.microsoft.com/office/drawing/2014/main" id="{6B0E4378-ABE3-B8C8-BE2B-837470B49CE6}"/>
              </a:ext>
            </a:extLst>
          </p:cNvPr>
          <p:cNvSpPr/>
          <p:nvPr/>
        </p:nvSpPr>
        <p:spPr>
          <a:xfrm>
            <a:off x="2159919" y="5815403"/>
            <a:ext cx="2721748" cy="329184"/>
          </a:xfrm>
          <a:prstGeom prst="round2SameRect">
            <a:avLst/>
          </a:prstGeom>
          <a:solidFill>
            <a:srgbClr val="0E47A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 : Aggregate Functions</a:t>
            </a:r>
          </a:p>
        </p:txBody>
      </p:sp>
    </p:spTree>
    <p:extLst>
      <p:ext uri="{BB962C8B-B14F-4D97-AF65-F5344CB8AC3E}">
        <p14:creationId xmlns:p14="http://schemas.microsoft.com/office/powerpoint/2010/main" val="168563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54C9-837D-1C09-883A-784E127F7B75}"/>
              </a:ext>
            </a:extLst>
          </p:cNvPr>
          <p:cNvSpPr>
            <a:spLocks noGrp="1"/>
          </p:cNvSpPr>
          <p:nvPr>
            <p:ph type="title"/>
          </p:nvPr>
        </p:nvSpPr>
        <p:spPr/>
        <p:txBody>
          <a:bodyPr/>
          <a:lstStyle/>
          <a:p>
            <a:r>
              <a:rPr lang="en-US" dirty="0">
                <a:solidFill>
                  <a:schemeClr val="tx1"/>
                </a:solidFill>
              </a:rPr>
              <a:t>Aggregate function </a:t>
            </a:r>
            <a:endParaRPr lang="en-IN" dirty="0"/>
          </a:p>
        </p:txBody>
      </p:sp>
      <p:sp>
        <p:nvSpPr>
          <p:cNvPr id="3" name="Content Placeholder 2">
            <a:extLst>
              <a:ext uri="{FF2B5EF4-FFF2-40B4-BE49-F238E27FC236}">
                <a16:creationId xmlns:a16="http://schemas.microsoft.com/office/drawing/2014/main" id="{6B287306-1F37-80E0-9588-F62B6BD3AB83}"/>
              </a:ext>
            </a:extLst>
          </p:cNvPr>
          <p:cNvSpPr>
            <a:spLocks noGrp="1"/>
          </p:cNvSpPr>
          <p:nvPr>
            <p:ph idx="1"/>
          </p:nvPr>
        </p:nvSpPr>
        <p:spPr>
          <a:xfrm>
            <a:off x="131179" y="863444"/>
            <a:ext cx="11929641" cy="5590565"/>
          </a:xfrm>
        </p:spPr>
        <p:txBody>
          <a:bodyPr/>
          <a:lstStyle/>
          <a:p>
            <a:r>
              <a:rPr lang="en-US"/>
              <a:t>The following table shows the SQL Server aggregate functions:</a:t>
            </a:r>
          </a:p>
          <a:p>
            <a:endParaRPr lang="en-IN" dirty="0"/>
          </a:p>
        </p:txBody>
      </p:sp>
      <p:graphicFrame>
        <p:nvGraphicFramePr>
          <p:cNvPr id="8" name="Table 2">
            <a:extLst>
              <a:ext uri="{FF2B5EF4-FFF2-40B4-BE49-F238E27FC236}">
                <a16:creationId xmlns:a16="http://schemas.microsoft.com/office/drawing/2014/main" id="{545B4FF9-8663-F4B4-5F92-5D2738EC1CB1}"/>
              </a:ext>
            </a:extLst>
          </p:cNvPr>
          <p:cNvGraphicFramePr>
            <a:graphicFrameLocks noGrp="1"/>
          </p:cNvGraphicFramePr>
          <p:nvPr>
            <p:extLst>
              <p:ext uri="{D42A27DB-BD31-4B8C-83A1-F6EECF244321}">
                <p14:modId xmlns:p14="http://schemas.microsoft.com/office/powerpoint/2010/main" val="884165587"/>
              </p:ext>
            </p:extLst>
          </p:nvPr>
        </p:nvGraphicFramePr>
        <p:xfrm>
          <a:off x="538029" y="1340216"/>
          <a:ext cx="11240314" cy="745382"/>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1785440712"/>
                    </a:ext>
                  </a:extLst>
                </a:gridCol>
                <a:gridCol w="1970314">
                  <a:extLst>
                    <a:ext uri="{9D8B030D-6E8A-4147-A177-3AD203B41FA5}">
                      <a16:colId xmlns:a16="http://schemas.microsoft.com/office/drawing/2014/main" val="1774611958"/>
                    </a:ext>
                  </a:extLst>
                </a:gridCol>
                <a:gridCol w="8773886">
                  <a:extLst>
                    <a:ext uri="{9D8B030D-6E8A-4147-A177-3AD203B41FA5}">
                      <a16:colId xmlns:a16="http://schemas.microsoft.com/office/drawing/2014/main" val="20002"/>
                    </a:ext>
                  </a:extLst>
                </a:gridCol>
              </a:tblGrid>
              <a:tr h="368841">
                <a:tc>
                  <a:txBody>
                    <a:bodyPr/>
                    <a:lstStyle/>
                    <a:p>
                      <a:pPr algn="l"/>
                      <a:r>
                        <a:rPr lang="en-US" b="1" dirty="0"/>
                        <a:t>Sr.</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800" b="1" i="0" kern="1200" dirty="0">
                          <a:solidFill>
                            <a:schemeClr val="tx1"/>
                          </a:solidFill>
                          <a:effectLst/>
                          <a:latin typeface="+mn-lt"/>
                          <a:ea typeface="+mn-ea"/>
                          <a:cs typeface="+mn-cs"/>
                        </a:rPr>
                        <a:t>Aggregate function</a:t>
                      </a:r>
                      <a:endParaRPr lang="en-US"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IN" sz="1800" b="1" i="0" kern="1200" dirty="0">
                          <a:solidFill>
                            <a:schemeClr val="tx1"/>
                          </a:solidFill>
                          <a:effectLst/>
                          <a:latin typeface="+mn-lt"/>
                          <a:ea typeface="+mn-ea"/>
                          <a:cs typeface="+mn-cs"/>
                        </a:rPr>
                        <a:t>Description</a:t>
                      </a:r>
                      <a:endParaRPr lang="en-US"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62981149"/>
                  </a:ext>
                </a:extLst>
              </a:tr>
              <a:tr h="376541">
                <a:tc>
                  <a:txBody>
                    <a:bodyPr/>
                    <a:lstStyle/>
                    <a:p>
                      <a:pPr algn="l"/>
                      <a:r>
                        <a:rPr lang="en-US" dirty="0"/>
                        <a:t>1</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AVG</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AVG()</a:t>
                      </a:r>
                      <a:r>
                        <a:rPr lang="en-US" sz="1800" b="0" i="0" kern="1200" dirty="0">
                          <a:solidFill>
                            <a:schemeClr val="tx1"/>
                          </a:solidFill>
                          <a:effectLst/>
                          <a:latin typeface="+mn-lt"/>
                          <a:ea typeface="+mn-ea"/>
                          <a:cs typeface="+mn-cs"/>
                        </a:rPr>
                        <a:t> aggregate function calculates the average of </a:t>
                      </a:r>
                      <a:r>
                        <a:rPr lang="en-US" sz="1800" b="1" i="0" kern="1200" dirty="0">
                          <a:solidFill>
                            <a:schemeClr val="tx1"/>
                          </a:solidFill>
                          <a:effectLst/>
                          <a:latin typeface="+mn-lt"/>
                          <a:ea typeface="+mn-ea"/>
                          <a:cs typeface="+mn-cs"/>
                        </a:rPr>
                        <a:t>non-NULL</a:t>
                      </a:r>
                      <a:r>
                        <a:rPr lang="en-US" sz="1800" b="0" i="0" kern="1200" dirty="0">
                          <a:solidFill>
                            <a:schemeClr val="tx1"/>
                          </a:solidFill>
                          <a:effectLst/>
                          <a:latin typeface="+mn-lt"/>
                          <a:ea typeface="+mn-ea"/>
                          <a:cs typeface="+mn-cs"/>
                        </a:rPr>
                        <a:t> values in a set.</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90972625"/>
                  </a:ext>
                </a:extLst>
              </a:tr>
            </a:tbl>
          </a:graphicData>
        </a:graphic>
      </p:graphicFrame>
      <p:graphicFrame>
        <p:nvGraphicFramePr>
          <p:cNvPr id="9" name="Table 8">
            <a:extLst>
              <a:ext uri="{FF2B5EF4-FFF2-40B4-BE49-F238E27FC236}">
                <a16:creationId xmlns:a16="http://schemas.microsoft.com/office/drawing/2014/main" id="{4A2EADE3-A304-588E-6A03-468880E6203F}"/>
              </a:ext>
            </a:extLst>
          </p:cNvPr>
          <p:cNvGraphicFramePr>
            <a:graphicFrameLocks noGrp="1"/>
          </p:cNvGraphicFramePr>
          <p:nvPr>
            <p:extLst>
              <p:ext uri="{D42A27DB-BD31-4B8C-83A1-F6EECF244321}">
                <p14:modId xmlns:p14="http://schemas.microsoft.com/office/powerpoint/2010/main" val="1907065418"/>
              </p:ext>
            </p:extLst>
          </p:nvPr>
        </p:nvGraphicFramePr>
        <p:xfrm>
          <a:off x="538029" y="2085598"/>
          <a:ext cx="11240314" cy="649920"/>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3564463735"/>
                    </a:ext>
                  </a:extLst>
                </a:gridCol>
                <a:gridCol w="1970314">
                  <a:extLst>
                    <a:ext uri="{9D8B030D-6E8A-4147-A177-3AD203B41FA5}">
                      <a16:colId xmlns:a16="http://schemas.microsoft.com/office/drawing/2014/main" val="2936267055"/>
                    </a:ext>
                  </a:extLst>
                </a:gridCol>
                <a:gridCol w="8773886">
                  <a:extLst>
                    <a:ext uri="{9D8B030D-6E8A-4147-A177-3AD203B41FA5}">
                      <a16:colId xmlns:a16="http://schemas.microsoft.com/office/drawing/2014/main" val="1329789866"/>
                    </a:ext>
                  </a:extLst>
                </a:gridCol>
              </a:tblGrid>
              <a:tr h="649920">
                <a:tc>
                  <a:txBody>
                    <a:bodyPr/>
                    <a:lstStyle/>
                    <a:p>
                      <a:pPr algn="l"/>
                      <a:r>
                        <a:rPr lang="en-US" dirty="0"/>
                        <a:t>2</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COUNT</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COUNT()</a:t>
                      </a:r>
                      <a:r>
                        <a:rPr lang="en-US" sz="1800" b="0" i="0" kern="1200" dirty="0">
                          <a:solidFill>
                            <a:schemeClr val="tx1"/>
                          </a:solidFill>
                          <a:effectLst/>
                          <a:latin typeface="+mn-lt"/>
                          <a:ea typeface="+mn-ea"/>
                          <a:cs typeface="+mn-cs"/>
                        </a:rPr>
                        <a:t> aggregate function returns the number of rows in a group. </a:t>
                      </a:r>
                    </a:p>
                    <a:p>
                      <a:r>
                        <a:rPr lang="en-US" sz="1800" b="0" i="0" kern="1200" dirty="0">
                          <a:solidFill>
                            <a:schemeClr val="tx1"/>
                          </a:solidFill>
                          <a:effectLst/>
                          <a:latin typeface="+mn-lt"/>
                          <a:ea typeface="+mn-ea"/>
                          <a:cs typeface="+mn-cs"/>
                        </a:rPr>
                        <a:t>COUNT(column) ignores NULL values in counting, but COUNT(*) counts rows including NULL </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89960121"/>
                  </a:ext>
                </a:extLst>
              </a:tr>
            </a:tbl>
          </a:graphicData>
        </a:graphic>
      </p:graphicFrame>
      <p:graphicFrame>
        <p:nvGraphicFramePr>
          <p:cNvPr id="10" name="Table 9">
            <a:extLst>
              <a:ext uri="{FF2B5EF4-FFF2-40B4-BE49-F238E27FC236}">
                <a16:creationId xmlns:a16="http://schemas.microsoft.com/office/drawing/2014/main" id="{7850EA2F-A335-87CF-2266-BCA94B90E86A}"/>
              </a:ext>
            </a:extLst>
          </p:cNvPr>
          <p:cNvGraphicFramePr>
            <a:graphicFrameLocks noGrp="1"/>
          </p:cNvGraphicFramePr>
          <p:nvPr>
            <p:extLst>
              <p:ext uri="{D42A27DB-BD31-4B8C-83A1-F6EECF244321}">
                <p14:modId xmlns:p14="http://schemas.microsoft.com/office/powerpoint/2010/main" val="2324698178"/>
              </p:ext>
            </p:extLst>
          </p:nvPr>
        </p:nvGraphicFramePr>
        <p:xfrm>
          <a:off x="538029" y="2735518"/>
          <a:ext cx="11240314" cy="649920"/>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716294826"/>
                    </a:ext>
                  </a:extLst>
                </a:gridCol>
                <a:gridCol w="1970314">
                  <a:extLst>
                    <a:ext uri="{9D8B030D-6E8A-4147-A177-3AD203B41FA5}">
                      <a16:colId xmlns:a16="http://schemas.microsoft.com/office/drawing/2014/main" val="840777480"/>
                    </a:ext>
                  </a:extLst>
                </a:gridCol>
                <a:gridCol w="8773886">
                  <a:extLst>
                    <a:ext uri="{9D8B030D-6E8A-4147-A177-3AD203B41FA5}">
                      <a16:colId xmlns:a16="http://schemas.microsoft.com/office/drawing/2014/main" val="3135235500"/>
                    </a:ext>
                  </a:extLst>
                </a:gridCol>
              </a:tblGrid>
              <a:tr h="649920">
                <a:tc>
                  <a:txBody>
                    <a:bodyPr/>
                    <a:lstStyle/>
                    <a:p>
                      <a:pPr algn="l"/>
                      <a:r>
                        <a:rPr lang="en-US" dirty="0"/>
                        <a:t>3</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MAX</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MAX()</a:t>
                      </a:r>
                      <a:r>
                        <a:rPr lang="en-US" sz="1800" b="0" i="0" kern="1200" dirty="0">
                          <a:solidFill>
                            <a:schemeClr val="tx1"/>
                          </a:solidFill>
                          <a:effectLst/>
                          <a:latin typeface="+mn-lt"/>
                          <a:ea typeface="+mn-ea"/>
                          <a:cs typeface="+mn-cs"/>
                        </a:rPr>
                        <a:t> aggregate function returns the highest value (maximum) in a set of </a:t>
                      </a:r>
                      <a:r>
                        <a:rPr lang="en-US" sz="1800" b="1" i="0" kern="1200" dirty="0">
                          <a:solidFill>
                            <a:schemeClr val="tx1"/>
                          </a:solidFill>
                          <a:effectLst/>
                          <a:latin typeface="+mn-lt"/>
                          <a:ea typeface="+mn-ea"/>
                          <a:cs typeface="+mn-cs"/>
                        </a:rPr>
                        <a:t>non-NULL</a:t>
                      </a:r>
                      <a:r>
                        <a:rPr lang="en-US" sz="1800" b="0" i="0" kern="1200" baseline="0" dirty="0">
                          <a:solidFill>
                            <a:schemeClr val="tx1"/>
                          </a:solidFill>
                          <a:effectLst/>
                          <a:latin typeface="+mn-lt"/>
                          <a:ea typeface="+mn-ea"/>
                          <a:cs typeface="+mn-cs"/>
                        </a:rPr>
                        <a:t> </a:t>
                      </a:r>
                      <a:r>
                        <a:rPr lang="en-US" sz="1800" b="0" i="0" kern="1200" dirty="0">
                          <a:solidFill>
                            <a:schemeClr val="tx1"/>
                          </a:solidFill>
                          <a:effectLst/>
                          <a:latin typeface="+mn-lt"/>
                          <a:ea typeface="+mn-ea"/>
                          <a:cs typeface="+mn-cs"/>
                        </a:rPr>
                        <a:t>values.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645824512"/>
                  </a:ext>
                </a:extLst>
              </a:tr>
            </a:tbl>
          </a:graphicData>
        </a:graphic>
      </p:graphicFrame>
      <p:graphicFrame>
        <p:nvGraphicFramePr>
          <p:cNvPr id="11" name="Table 10">
            <a:extLst>
              <a:ext uri="{FF2B5EF4-FFF2-40B4-BE49-F238E27FC236}">
                <a16:creationId xmlns:a16="http://schemas.microsoft.com/office/drawing/2014/main" id="{A8A6195F-093F-3262-92D9-ABCD9A692EA1}"/>
              </a:ext>
            </a:extLst>
          </p:cNvPr>
          <p:cNvGraphicFramePr>
            <a:graphicFrameLocks noGrp="1"/>
          </p:cNvGraphicFramePr>
          <p:nvPr>
            <p:extLst>
              <p:ext uri="{D42A27DB-BD31-4B8C-83A1-F6EECF244321}">
                <p14:modId xmlns:p14="http://schemas.microsoft.com/office/powerpoint/2010/main" val="650111679"/>
              </p:ext>
            </p:extLst>
          </p:nvPr>
        </p:nvGraphicFramePr>
        <p:xfrm>
          <a:off x="538029" y="3385438"/>
          <a:ext cx="11240314" cy="376541"/>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3253422114"/>
                    </a:ext>
                  </a:extLst>
                </a:gridCol>
                <a:gridCol w="1970314">
                  <a:extLst>
                    <a:ext uri="{9D8B030D-6E8A-4147-A177-3AD203B41FA5}">
                      <a16:colId xmlns:a16="http://schemas.microsoft.com/office/drawing/2014/main" val="3906148226"/>
                    </a:ext>
                  </a:extLst>
                </a:gridCol>
                <a:gridCol w="8773886">
                  <a:extLst>
                    <a:ext uri="{9D8B030D-6E8A-4147-A177-3AD203B41FA5}">
                      <a16:colId xmlns:a16="http://schemas.microsoft.com/office/drawing/2014/main" val="3681899172"/>
                    </a:ext>
                  </a:extLst>
                </a:gridCol>
              </a:tblGrid>
              <a:tr h="376541">
                <a:tc>
                  <a:txBody>
                    <a:bodyPr/>
                    <a:lstStyle/>
                    <a:p>
                      <a:pPr algn="l"/>
                      <a:r>
                        <a:rPr lang="en-US" dirty="0"/>
                        <a:t>4</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MIN</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MIN()</a:t>
                      </a:r>
                      <a:r>
                        <a:rPr lang="en-US" sz="1800" b="0" i="0" kern="1200" dirty="0">
                          <a:solidFill>
                            <a:schemeClr val="tx1"/>
                          </a:solidFill>
                          <a:effectLst/>
                          <a:latin typeface="+mn-lt"/>
                          <a:ea typeface="+mn-ea"/>
                          <a:cs typeface="+mn-cs"/>
                        </a:rPr>
                        <a:t> aggregate function returns the lowest value (minimum) in a set of </a:t>
                      </a:r>
                      <a:r>
                        <a:rPr lang="en-US" sz="1800" b="1" i="0" kern="1200" dirty="0">
                          <a:solidFill>
                            <a:schemeClr val="tx1"/>
                          </a:solidFill>
                          <a:effectLst/>
                          <a:latin typeface="+mn-lt"/>
                          <a:ea typeface="+mn-ea"/>
                          <a:cs typeface="+mn-cs"/>
                        </a:rPr>
                        <a:t>non-NULL</a:t>
                      </a:r>
                      <a:r>
                        <a:rPr lang="en-US" sz="1800" b="0" i="0" kern="1200" dirty="0">
                          <a:solidFill>
                            <a:schemeClr val="tx1"/>
                          </a:solidFill>
                          <a:effectLst/>
                          <a:latin typeface="+mn-lt"/>
                          <a:ea typeface="+mn-ea"/>
                          <a:cs typeface="+mn-cs"/>
                        </a:rPr>
                        <a:t> values.</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781573235"/>
                  </a:ext>
                </a:extLst>
              </a:tr>
            </a:tbl>
          </a:graphicData>
        </a:graphic>
      </p:graphicFrame>
      <p:graphicFrame>
        <p:nvGraphicFramePr>
          <p:cNvPr id="12" name="Table 11">
            <a:extLst>
              <a:ext uri="{FF2B5EF4-FFF2-40B4-BE49-F238E27FC236}">
                <a16:creationId xmlns:a16="http://schemas.microsoft.com/office/drawing/2014/main" id="{DBF5B6A2-D5AD-0E67-0CBA-5029D13AC188}"/>
              </a:ext>
            </a:extLst>
          </p:cNvPr>
          <p:cNvGraphicFramePr>
            <a:graphicFrameLocks noGrp="1"/>
          </p:cNvGraphicFramePr>
          <p:nvPr>
            <p:extLst>
              <p:ext uri="{D42A27DB-BD31-4B8C-83A1-F6EECF244321}">
                <p14:modId xmlns:p14="http://schemas.microsoft.com/office/powerpoint/2010/main" val="3113052262"/>
              </p:ext>
            </p:extLst>
          </p:nvPr>
        </p:nvGraphicFramePr>
        <p:xfrm>
          <a:off x="538029" y="3761979"/>
          <a:ext cx="11240314" cy="376541"/>
        </p:xfrm>
        <a:graphic>
          <a:graphicData uri="http://schemas.openxmlformats.org/drawingml/2006/table">
            <a:tbl>
              <a:tblPr firstRow="1" bandRow="1">
                <a:tableStyleId>{5940675A-B579-460E-94D1-54222C63F5DA}</a:tableStyleId>
              </a:tblPr>
              <a:tblGrid>
                <a:gridCol w="496114">
                  <a:extLst>
                    <a:ext uri="{9D8B030D-6E8A-4147-A177-3AD203B41FA5}">
                      <a16:colId xmlns:a16="http://schemas.microsoft.com/office/drawing/2014/main" val="752198456"/>
                    </a:ext>
                  </a:extLst>
                </a:gridCol>
                <a:gridCol w="1970314">
                  <a:extLst>
                    <a:ext uri="{9D8B030D-6E8A-4147-A177-3AD203B41FA5}">
                      <a16:colId xmlns:a16="http://schemas.microsoft.com/office/drawing/2014/main" val="4220177613"/>
                    </a:ext>
                  </a:extLst>
                </a:gridCol>
                <a:gridCol w="8773886">
                  <a:extLst>
                    <a:ext uri="{9D8B030D-6E8A-4147-A177-3AD203B41FA5}">
                      <a16:colId xmlns:a16="http://schemas.microsoft.com/office/drawing/2014/main" val="1708422709"/>
                    </a:ext>
                  </a:extLst>
                </a:gridCol>
              </a:tblGrid>
              <a:tr h="376541">
                <a:tc>
                  <a:txBody>
                    <a:bodyPr/>
                    <a:lstStyle/>
                    <a:p>
                      <a:pPr algn="l"/>
                      <a:r>
                        <a:rPr lang="en-US" dirty="0"/>
                        <a:t>5</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sz="1800" dirty="0">
                          <a:solidFill>
                            <a:srgbClr val="FF00FF"/>
                          </a:solidFill>
                          <a:latin typeface="Consolas" panose="020B0609020204030204" pitchFamily="49" charset="0"/>
                        </a:rPr>
                        <a:t>SUM</a:t>
                      </a:r>
                      <a:r>
                        <a:rPr lang="en-IN" sz="1800" dirty="0">
                          <a:solidFill>
                            <a:srgbClr val="808080"/>
                          </a:solidFill>
                          <a:latin typeface="Consolas" panose="020B0609020204030204" pitchFamily="49" charset="0"/>
                        </a:rPr>
                        <a: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The </a:t>
                      </a:r>
                      <a:r>
                        <a:rPr lang="en-US" dirty="0"/>
                        <a:t>SUM()</a:t>
                      </a:r>
                      <a:r>
                        <a:rPr lang="en-US" sz="1800" b="0" i="0" kern="1200" dirty="0">
                          <a:solidFill>
                            <a:schemeClr val="tx1"/>
                          </a:solidFill>
                          <a:effectLst/>
                          <a:latin typeface="+mn-lt"/>
                          <a:ea typeface="+mn-ea"/>
                          <a:cs typeface="+mn-cs"/>
                        </a:rPr>
                        <a:t> aggregate function returns the summation of all </a:t>
                      </a:r>
                      <a:r>
                        <a:rPr lang="en-US" sz="1800" b="1" i="0" kern="1200" dirty="0">
                          <a:solidFill>
                            <a:schemeClr val="tx1"/>
                          </a:solidFill>
                          <a:effectLst/>
                          <a:latin typeface="+mn-lt"/>
                          <a:ea typeface="+mn-ea"/>
                          <a:cs typeface="+mn-cs"/>
                        </a:rPr>
                        <a:t>non-NULL</a:t>
                      </a:r>
                      <a:r>
                        <a:rPr lang="en-US" sz="1800" b="0" i="0" kern="1200" dirty="0">
                          <a:solidFill>
                            <a:schemeClr val="tx1"/>
                          </a:solidFill>
                          <a:effectLst/>
                          <a:latin typeface="+mn-lt"/>
                          <a:ea typeface="+mn-ea"/>
                          <a:cs typeface="+mn-cs"/>
                        </a:rPr>
                        <a:t> values a set.</a:t>
                      </a:r>
                      <a:endParaRPr lang="en-IN" dirty="0"/>
                    </a:p>
                  </a:txBody>
                  <a:tcP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767713646"/>
                  </a:ext>
                </a:extLst>
              </a:tr>
            </a:tbl>
          </a:graphicData>
        </a:graphic>
      </p:graphicFrame>
    </p:spTree>
    <p:extLst>
      <p:ext uri="{BB962C8B-B14F-4D97-AF65-F5344CB8AC3E}">
        <p14:creationId xmlns:p14="http://schemas.microsoft.com/office/powerpoint/2010/main" val="355460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08A68-1EF3-37A0-DAA3-21B60408E834}"/>
              </a:ext>
            </a:extLst>
          </p:cNvPr>
          <p:cNvSpPr>
            <a:spLocks noGrp="1"/>
          </p:cNvSpPr>
          <p:nvPr>
            <p:ph type="title"/>
          </p:nvPr>
        </p:nvSpPr>
        <p:spPr/>
        <p:txBody>
          <a:bodyPr/>
          <a:lstStyle/>
          <a:p>
            <a:r>
              <a:rPr lang="en-US" sz="3400" b="1" kern="1200" dirty="0">
                <a:solidFill>
                  <a:srgbClr val="373737"/>
                </a:solidFill>
                <a:effectLst/>
                <a:latin typeface="Roboto Condensed" panose="02000000000000000000" pitchFamily="2" charset="0"/>
                <a:ea typeface="+mj-ea"/>
                <a:cs typeface="+mj-cs"/>
              </a:rPr>
              <a:t>Aggregate Functions Example</a:t>
            </a:r>
            <a:endParaRPr lang="en-IN" dirty="0"/>
          </a:p>
        </p:txBody>
      </p:sp>
      <p:sp>
        <p:nvSpPr>
          <p:cNvPr id="3" name="Content Placeholder 2">
            <a:extLst>
              <a:ext uri="{FF2B5EF4-FFF2-40B4-BE49-F238E27FC236}">
                <a16:creationId xmlns:a16="http://schemas.microsoft.com/office/drawing/2014/main" id="{8032F6FD-57E5-C990-9D06-00E9A45BB584}"/>
              </a:ext>
            </a:extLst>
          </p:cNvPr>
          <p:cNvSpPr>
            <a:spLocks noGrp="1"/>
          </p:cNvSpPr>
          <p:nvPr>
            <p:ph idx="1"/>
          </p:nvPr>
        </p:nvSpPr>
        <p:spPr/>
        <p:txBody>
          <a:bodyPr/>
          <a:lstStyle/>
          <a:p>
            <a:endParaRPr lang="en-IN" dirty="0"/>
          </a:p>
        </p:txBody>
      </p:sp>
      <p:graphicFrame>
        <p:nvGraphicFramePr>
          <p:cNvPr id="4" name="Content Placeholder 4">
            <a:extLst>
              <a:ext uri="{FF2B5EF4-FFF2-40B4-BE49-F238E27FC236}">
                <a16:creationId xmlns:a16="http://schemas.microsoft.com/office/drawing/2014/main" id="{D1A78D41-ED3A-3476-3DF0-7CB31324DDFA}"/>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5" name="Content Placeholder 4">
            <a:extLst>
              <a:ext uri="{FF2B5EF4-FFF2-40B4-BE49-F238E27FC236}">
                <a16:creationId xmlns:a16="http://schemas.microsoft.com/office/drawing/2014/main" id="{AE21E317-01F6-3826-36C5-85A603940255}"/>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5E59E566-93BC-4187-8B3B-11118A194511}"/>
              </a:ext>
            </a:extLst>
          </p:cNvPr>
          <p:cNvGraphicFramePr>
            <a:graphicFrameLocks/>
          </p:cNvGraphicFramePr>
          <p:nvPr>
            <p:extLst>
              <p:ext uri="{D42A27DB-BD31-4B8C-83A1-F6EECF244321}">
                <p14:modId xmlns:p14="http://schemas.microsoft.com/office/powerpoint/2010/main" val="210346584"/>
              </p:ext>
            </p:extLst>
          </p:nvPr>
        </p:nvGraphicFramePr>
        <p:xfrm>
          <a:off x="4781437" y="112284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A0360B19-40FA-FF8B-718F-F83265415ABA}"/>
              </a:ext>
            </a:extLst>
          </p:cNvPr>
          <p:cNvGraphicFramePr>
            <a:graphicFrameLocks/>
          </p:cNvGraphicFramePr>
          <p:nvPr>
            <p:extLst>
              <p:ext uri="{D42A27DB-BD31-4B8C-83A1-F6EECF244321}">
                <p14:modId xmlns:p14="http://schemas.microsoft.com/office/powerpoint/2010/main" val="3433943545"/>
              </p:ext>
            </p:extLst>
          </p:nvPr>
        </p:nvGraphicFramePr>
        <p:xfrm>
          <a:off x="5867666" y="1115940"/>
          <a:ext cx="4143375" cy="396240"/>
        </p:xfrm>
        <a:graphic>
          <a:graphicData uri="http://schemas.openxmlformats.org/drawingml/2006/table">
            <a:tbl>
              <a:tblPr firstRow="1" bandRow="1">
                <a:tableStyleId>{8EC20E35-A176-4012-BC5E-935CFFF8708E}</a:tableStyleId>
              </a:tblPr>
              <a:tblGrid>
                <a:gridCol w="4143375">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sum of CPI of all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 name="Content Placeholder 4">
            <a:extLst>
              <a:ext uri="{FF2B5EF4-FFF2-40B4-BE49-F238E27FC236}">
                <a16:creationId xmlns:a16="http://schemas.microsoft.com/office/drawing/2014/main" id="{C2F467B3-E199-A8E3-FC49-00E4D921A6AC}"/>
              </a:ext>
            </a:extLst>
          </p:cNvPr>
          <p:cNvGraphicFramePr>
            <a:graphicFrameLocks/>
          </p:cNvGraphicFramePr>
          <p:nvPr>
            <p:extLst>
              <p:ext uri="{D42A27DB-BD31-4B8C-83A1-F6EECF244321}">
                <p14:modId xmlns:p14="http://schemas.microsoft.com/office/powerpoint/2010/main" val="922031754"/>
              </p:ext>
            </p:extLst>
          </p:nvPr>
        </p:nvGraphicFramePr>
        <p:xfrm>
          <a:off x="5906673" y="1504644"/>
          <a:ext cx="4430220" cy="640080"/>
        </p:xfrm>
        <a:graphic>
          <a:graphicData uri="http://schemas.openxmlformats.org/drawingml/2006/table">
            <a:tbl>
              <a:tblPr firstRow="1" bandRow="1">
                <a:tableStyleId>{8EC20E35-A176-4012-BC5E-935CFFF8708E}</a:tableStyleId>
              </a:tblPr>
              <a:tblGrid>
                <a:gridCol w="4430220">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SUM</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[Sum]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9" name="Content Placeholder 4">
            <a:extLst>
              <a:ext uri="{FF2B5EF4-FFF2-40B4-BE49-F238E27FC236}">
                <a16:creationId xmlns:a16="http://schemas.microsoft.com/office/drawing/2014/main" id="{3B624E43-5BCB-B51E-4D7C-A82E904976B8}"/>
              </a:ext>
            </a:extLst>
          </p:cNvPr>
          <p:cNvGraphicFramePr>
            <a:graphicFrameLocks/>
          </p:cNvGraphicFramePr>
          <p:nvPr/>
        </p:nvGraphicFramePr>
        <p:xfrm>
          <a:off x="10413275" y="900919"/>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9167">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0" name="Content Placeholder 4">
            <a:extLst>
              <a:ext uri="{FF2B5EF4-FFF2-40B4-BE49-F238E27FC236}">
                <a16:creationId xmlns:a16="http://schemas.microsoft.com/office/drawing/2014/main" id="{0499EF1D-68A9-53C1-2CCB-BC35A3C5A8BB}"/>
              </a:ext>
            </a:extLst>
          </p:cNvPr>
          <p:cNvGraphicFramePr>
            <a:graphicFrameLocks/>
          </p:cNvGraphicFramePr>
          <p:nvPr/>
        </p:nvGraphicFramePr>
        <p:xfrm>
          <a:off x="10413275" y="1267767"/>
          <a:ext cx="1097280" cy="73152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360000">
                <a:tc>
                  <a:txBody>
                    <a:bodyPr/>
                    <a:lstStyle/>
                    <a:p>
                      <a:pPr algn="l"/>
                      <a:r>
                        <a:rPr lang="en-US" b="1" u="none" dirty="0">
                          <a:solidFill>
                            <a:schemeClr val="tx1"/>
                          </a:solidFill>
                        </a:rPr>
                        <a:t>Sum</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73.00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Content Placeholder 4">
            <a:extLst>
              <a:ext uri="{FF2B5EF4-FFF2-40B4-BE49-F238E27FC236}">
                <a16:creationId xmlns:a16="http://schemas.microsoft.com/office/drawing/2014/main" id="{FE56EBBE-BA83-FCCD-DBB9-CD2F396CC12C}"/>
              </a:ext>
            </a:extLst>
          </p:cNvPr>
          <p:cNvGraphicFramePr>
            <a:graphicFrameLocks/>
          </p:cNvGraphicFramePr>
          <p:nvPr>
            <p:extLst>
              <p:ext uri="{D42A27DB-BD31-4B8C-83A1-F6EECF244321}">
                <p14:modId xmlns:p14="http://schemas.microsoft.com/office/powerpoint/2010/main" val="2167306099"/>
              </p:ext>
            </p:extLst>
          </p:nvPr>
        </p:nvGraphicFramePr>
        <p:xfrm>
          <a:off x="4781437" y="227400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2" name="Content Placeholder 4">
            <a:extLst>
              <a:ext uri="{FF2B5EF4-FFF2-40B4-BE49-F238E27FC236}">
                <a16:creationId xmlns:a16="http://schemas.microsoft.com/office/drawing/2014/main" id="{013410F9-3C34-917A-B960-8C0E256609B2}"/>
              </a:ext>
            </a:extLst>
          </p:cNvPr>
          <p:cNvGraphicFramePr>
            <a:graphicFrameLocks/>
          </p:cNvGraphicFramePr>
          <p:nvPr/>
        </p:nvGraphicFramePr>
        <p:xfrm>
          <a:off x="5880366" y="2265116"/>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maximum &amp; minimum CPI.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3" name="Content Placeholder 4">
            <a:extLst>
              <a:ext uri="{FF2B5EF4-FFF2-40B4-BE49-F238E27FC236}">
                <a16:creationId xmlns:a16="http://schemas.microsoft.com/office/drawing/2014/main" id="{2ACED574-5718-3C93-1F8A-D9A9198ECC42}"/>
              </a:ext>
            </a:extLst>
          </p:cNvPr>
          <p:cNvGraphicFramePr>
            <a:graphicFrameLocks/>
          </p:cNvGraphicFramePr>
          <p:nvPr/>
        </p:nvGraphicFramePr>
        <p:xfrm>
          <a:off x="10404878" y="2201119"/>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4" name="Content Placeholder 4">
            <a:extLst>
              <a:ext uri="{FF2B5EF4-FFF2-40B4-BE49-F238E27FC236}">
                <a16:creationId xmlns:a16="http://schemas.microsoft.com/office/drawing/2014/main" id="{421DFFC1-977A-DB88-CA47-24E741DD5F98}"/>
              </a:ext>
            </a:extLst>
          </p:cNvPr>
          <p:cNvGraphicFramePr>
            <a:graphicFrameLocks/>
          </p:cNvGraphicFramePr>
          <p:nvPr/>
        </p:nvGraphicFramePr>
        <p:xfrm>
          <a:off x="10404878" y="2564011"/>
          <a:ext cx="1337943" cy="731520"/>
        </p:xfrm>
        <a:graphic>
          <a:graphicData uri="http://schemas.openxmlformats.org/drawingml/2006/table">
            <a:tbl>
              <a:tblPr firstRow="1" bandRow="1">
                <a:tableStyleId>{8EC20E35-A176-4012-BC5E-935CFFF8708E}</a:tableStyleId>
              </a:tblPr>
              <a:tblGrid>
                <a:gridCol w="692150">
                  <a:extLst>
                    <a:ext uri="{9D8B030D-6E8A-4147-A177-3AD203B41FA5}">
                      <a16:colId xmlns:a16="http://schemas.microsoft.com/office/drawing/2014/main" val="20000"/>
                    </a:ext>
                  </a:extLst>
                </a:gridCol>
                <a:gridCol w="645793">
                  <a:extLst>
                    <a:ext uri="{9D8B030D-6E8A-4147-A177-3AD203B41FA5}">
                      <a16:colId xmlns:a16="http://schemas.microsoft.com/office/drawing/2014/main" val="20001"/>
                    </a:ext>
                  </a:extLst>
                </a:gridCol>
              </a:tblGrid>
              <a:tr h="360000">
                <a:tc>
                  <a:txBody>
                    <a:bodyPr/>
                    <a:lstStyle/>
                    <a:p>
                      <a:pPr algn="l"/>
                      <a:r>
                        <a:rPr lang="en-US" b="1" u="none" dirty="0">
                          <a:solidFill>
                            <a:schemeClr val="tx1"/>
                          </a:solidFill>
                        </a:rPr>
                        <a:t>Max</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Min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7.00</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5" name="Content Placeholder 4">
            <a:extLst>
              <a:ext uri="{FF2B5EF4-FFF2-40B4-BE49-F238E27FC236}">
                <a16:creationId xmlns:a16="http://schemas.microsoft.com/office/drawing/2014/main" id="{0EDFF4EC-7DD3-9489-1DDA-B81FCFB20780}"/>
              </a:ext>
            </a:extLst>
          </p:cNvPr>
          <p:cNvGraphicFramePr>
            <a:graphicFrameLocks/>
          </p:cNvGraphicFramePr>
          <p:nvPr/>
        </p:nvGraphicFramePr>
        <p:xfrm>
          <a:off x="10411208" y="3485257"/>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EF5BF43F-7C57-5CC0-6F34-33031B9ED62E}"/>
              </a:ext>
            </a:extLst>
          </p:cNvPr>
          <p:cNvGraphicFramePr>
            <a:graphicFrameLocks/>
          </p:cNvGraphicFramePr>
          <p:nvPr/>
        </p:nvGraphicFramePr>
        <p:xfrm>
          <a:off x="10411208" y="3848149"/>
          <a:ext cx="1097280" cy="73152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360000">
                <a:tc>
                  <a:txBody>
                    <a:bodyPr/>
                    <a:lstStyle/>
                    <a:p>
                      <a:pPr algn="l"/>
                      <a:r>
                        <a:rPr lang="en-US" b="1" u="none" dirty="0">
                          <a:solidFill>
                            <a:schemeClr val="tx1"/>
                          </a:solidFill>
                        </a:rPr>
                        <a:t>Total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7" name="Content Placeholder 4">
            <a:extLst>
              <a:ext uri="{FF2B5EF4-FFF2-40B4-BE49-F238E27FC236}">
                <a16:creationId xmlns:a16="http://schemas.microsoft.com/office/drawing/2014/main" id="{FC1196F1-39B5-72D3-D805-63A81C1A7B19}"/>
              </a:ext>
            </a:extLst>
          </p:cNvPr>
          <p:cNvGraphicFramePr>
            <a:graphicFrameLocks/>
          </p:cNvGraphicFramePr>
          <p:nvPr/>
        </p:nvGraphicFramePr>
        <p:xfrm>
          <a:off x="10422093" y="4771245"/>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DE0A99F3-5549-85FC-C71D-1C686D5F29C9}"/>
              </a:ext>
            </a:extLst>
          </p:cNvPr>
          <p:cNvGraphicFramePr>
            <a:graphicFrameLocks/>
          </p:cNvGraphicFramePr>
          <p:nvPr/>
        </p:nvGraphicFramePr>
        <p:xfrm>
          <a:off x="10422093" y="5145023"/>
          <a:ext cx="1097280" cy="731520"/>
        </p:xfrm>
        <a:graphic>
          <a:graphicData uri="http://schemas.openxmlformats.org/drawingml/2006/table">
            <a:tbl>
              <a:tblPr firstRow="1" bandRow="1">
                <a:tableStyleId>{8EC20E35-A176-4012-BC5E-935CFFF8708E}</a:tableStyleId>
              </a:tblPr>
              <a:tblGrid>
                <a:gridCol w="1097280">
                  <a:extLst>
                    <a:ext uri="{9D8B030D-6E8A-4147-A177-3AD203B41FA5}">
                      <a16:colId xmlns:a16="http://schemas.microsoft.com/office/drawing/2014/main" val="20000"/>
                    </a:ext>
                  </a:extLst>
                </a:gridCol>
              </a:tblGrid>
              <a:tr h="360000">
                <a:tc>
                  <a:txBody>
                    <a:bodyPr/>
                    <a:lstStyle/>
                    <a:p>
                      <a:pPr algn="l"/>
                      <a:r>
                        <a:rPr lang="en-US" b="1" u="none" dirty="0" err="1">
                          <a:solidFill>
                            <a:schemeClr val="tx1"/>
                          </a:solidFill>
                        </a:rPr>
                        <a:t>Avg</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360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8.111111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19" name="Straight Connector 18">
            <a:extLst>
              <a:ext uri="{FF2B5EF4-FFF2-40B4-BE49-F238E27FC236}">
                <a16:creationId xmlns:a16="http://schemas.microsoft.com/office/drawing/2014/main" id="{379213B0-AE00-3C8E-B1DC-CF380B7C724F}"/>
              </a:ext>
            </a:extLst>
          </p:cNvPr>
          <p:cNvCxnSpPr/>
          <p:nvPr/>
        </p:nvCxnSpPr>
        <p:spPr>
          <a:xfrm>
            <a:off x="4781437" y="1510827"/>
            <a:ext cx="466344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20" name="Content Placeholder 4">
            <a:extLst>
              <a:ext uri="{FF2B5EF4-FFF2-40B4-BE49-F238E27FC236}">
                <a16:creationId xmlns:a16="http://schemas.microsoft.com/office/drawing/2014/main" id="{C99FC0BB-2DBF-D525-8169-F92684A878CB}"/>
              </a:ext>
            </a:extLst>
          </p:cNvPr>
          <p:cNvGraphicFramePr>
            <a:graphicFrameLocks/>
          </p:cNvGraphicFramePr>
          <p:nvPr>
            <p:extLst>
              <p:ext uri="{D42A27DB-BD31-4B8C-83A1-F6EECF244321}">
                <p14:modId xmlns:p14="http://schemas.microsoft.com/office/powerpoint/2010/main" val="400905488"/>
              </p:ext>
            </p:extLst>
          </p:nvPr>
        </p:nvGraphicFramePr>
        <p:xfrm>
          <a:off x="4781437" y="152171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D7D011D3-35C4-484D-3A15-06FA840D9D1F}"/>
              </a:ext>
            </a:extLst>
          </p:cNvPr>
          <p:cNvGraphicFramePr>
            <a:graphicFrameLocks/>
          </p:cNvGraphicFramePr>
          <p:nvPr>
            <p:extLst>
              <p:ext uri="{D42A27DB-BD31-4B8C-83A1-F6EECF244321}">
                <p14:modId xmlns:p14="http://schemas.microsoft.com/office/powerpoint/2010/main" val="3268877707"/>
              </p:ext>
            </p:extLst>
          </p:nvPr>
        </p:nvGraphicFramePr>
        <p:xfrm>
          <a:off x="5880366" y="2685484"/>
          <a:ext cx="4430220" cy="640080"/>
        </p:xfrm>
        <a:graphic>
          <a:graphicData uri="http://schemas.openxmlformats.org/drawingml/2006/table">
            <a:tbl>
              <a:tblPr firstRow="1" bandRow="1">
                <a:tableStyleId>{8EC20E35-A176-4012-BC5E-935CFFF8708E}</a:tableStyleId>
              </a:tblPr>
              <a:tblGrid>
                <a:gridCol w="4430220">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MIN</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[Min]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2" name="Straight Connector 21">
            <a:extLst>
              <a:ext uri="{FF2B5EF4-FFF2-40B4-BE49-F238E27FC236}">
                <a16:creationId xmlns:a16="http://schemas.microsoft.com/office/drawing/2014/main" id="{92F3D8B4-76EF-2DE2-0EA4-8F78DDB94248}"/>
              </a:ext>
            </a:extLst>
          </p:cNvPr>
          <p:cNvCxnSpPr/>
          <p:nvPr/>
        </p:nvCxnSpPr>
        <p:spPr>
          <a:xfrm>
            <a:off x="4781437" y="2667539"/>
            <a:ext cx="466344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4">
            <a:extLst>
              <a:ext uri="{FF2B5EF4-FFF2-40B4-BE49-F238E27FC236}">
                <a16:creationId xmlns:a16="http://schemas.microsoft.com/office/drawing/2014/main" id="{CEF43176-12B2-070A-A5DF-6F08301B6969}"/>
              </a:ext>
            </a:extLst>
          </p:cNvPr>
          <p:cNvGraphicFramePr>
            <a:graphicFrameLocks/>
          </p:cNvGraphicFramePr>
          <p:nvPr>
            <p:extLst>
              <p:ext uri="{D42A27DB-BD31-4B8C-83A1-F6EECF244321}">
                <p14:modId xmlns:p14="http://schemas.microsoft.com/office/powerpoint/2010/main" val="610185890"/>
              </p:ext>
            </p:extLst>
          </p:nvPr>
        </p:nvGraphicFramePr>
        <p:xfrm>
          <a:off x="4781437" y="267842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graphicFrame>
        <p:nvGraphicFramePr>
          <p:cNvPr id="24" name="Content Placeholder 4">
            <a:extLst>
              <a:ext uri="{FF2B5EF4-FFF2-40B4-BE49-F238E27FC236}">
                <a16:creationId xmlns:a16="http://schemas.microsoft.com/office/drawing/2014/main" id="{40E0CD8D-02CE-2756-AC68-E7A68BD5C8F0}"/>
              </a:ext>
            </a:extLst>
          </p:cNvPr>
          <p:cNvGraphicFramePr>
            <a:graphicFrameLocks/>
          </p:cNvGraphicFramePr>
          <p:nvPr>
            <p:extLst>
              <p:ext uri="{D42A27DB-BD31-4B8C-83A1-F6EECF244321}">
                <p14:modId xmlns:p14="http://schemas.microsoft.com/office/powerpoint/2010/main" val="3393419664"/>
              </p:ext>
            </p:extLst>
          </p:nvPr>
        </p:nvGraphicFramePr>
        <p:xfrm>
          <a:off x="4781437" y="3606890"/>
          <a:ext cx="1100455" cy="360218"/>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360218">
                <a:tc>
                  <a:txBody>
                    <a:bodyPr/>
                    <a:lstStyle/>
                    <a:p>
                      <a:pPr algn="ctr"/>
                      <a:r>
                        <a:rPr lang="en-US" sz="1800" b="1" dirty="0">
                          <a:solidFill>
                            <a:schemeClr val="bg1"/>
                          </a:solidFill>
                        </a:rPr>
                        <a:t>Example</a:t>
                      </a:r>
                    </a:p>
                  </a:txBody>
                  <a:tcPr marT="41564" marB="415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25" name="Content Placeholder 4">
            <a:extLst>
              <a:ext uri="{FF2B5EF4-FFF2-40B4-BE49-F238E27FC236}">
                <a16:creationId xmlns:a16="http://schemas.microsoft.com/office/drawing/2014/main" id="{3AAFA598-1B3D-37AE-432F-220A5C62CC74}"/>
              </a:ext>
            </a:extLst>
          </p:cNvPr>
          <p:cNvGraphicFramePr>
            <a:graphicFrameLocks/>
          </p:cNvGraphicFramePr>
          <p:nvPr/>
        </p:nvGraphicFramePr>
        <p:xfrm>
          <a:off x="5880366" y="3542298"/>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Count the number of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6" name="Content Placeholder 4">
            <a:extLst>
              <a:ext uri="{FF2B5EF4-FFF2-40B4-BE49-F238E27FC236}">
                <a16:creationId xmlns:a16="http://schemas.microsoft.com/office/drawing/2014/main" id="{08EDECA4-B759-21D9-9619-039FC9C57D05}"/>
              </a:ext>
            </a:extLst>
          </p:cNvPr>
          <p:cNvGraphicFramePr>
            <a:graphicFrameLocks/>
          </p:cNvGraphicFramePr>
          <p:nvPr>
            <p:extLst>
              <p:ext uri="{D42A27DB-BD31-4B8C-83A1-F6EECF244321}">
                <p14:modId xmlns:p14="http://schemas.microsoft.com/office/powerpoint/2010/main" val="2889930731"/>
              </p:ext>
            </p:extLst>
          </p:nvPr>
        </p:nvGraphicFramePr>
        <p:xfrm>
          <a:off x="5867666" y="3993098"/>
          <a:ext cx="4430220" cy="640080"/>
        </p:xfrm>
        <a:graphic>
          <a:graphicData uri="http://schemas.openxmlformats.org/drawingml/2006/table">
            <a:tbl>
              <a:tblPr firstRow="1" bandRow="1">
                <a:tableStyleId>{8EC20E35-A176-4012-BC5E-935CFFF8708E}</a:tableStyleId>
              </a:tblPr>
              <a:tblGrid>
                <a:gridCol w="4430220">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COUNT</a:t>
                      </a:r>
                      <a:r>
                        <a:rPr lang="en-US" sz="1800" b="0" dirty="0">
                          <a:solidFill>
                            <a:srgbClr val="808080"/>
                          </a:solidFill>
                          <a:latin typeface="Consolas" panose="020B0609020204030204" pitchFamily="49" charset="0"/>
                        </a:rPr>
                        <a:t>(</a:t>
                      </a:r>
                      <a:r>
                        <a:rPr lang="en-US" sz="1800" b="0" dirty="0" err="1">
                          <a:solidFill>
                            <a:prstClr val="black"/>
                          </a:solidFill>
                          <a:latin typeface="Consolas" panose="020B0609020204030204" pitchFamily="49" charset="0"/>
                        </a:rPr>
                        <a:t>RNo</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[Total]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7" name="Content Placeholder 4">
            <a:extLst>
              <a:ext uri="{FF2B5EF4-FFF2-40B4-BE49-F238E27FC236}">
                <a16:creationId xmlns:a16="http://schemas.microsoft.com/office/drawing/2014/main" id="{1E8548A6-4D1B-0F72-5B62-1F51977E92C9}"/>
              </a:ext>
            </a:extLst>
          </p:cNvPr>
          <p:cNvGraphicFramePr>
            <a:graphicFrameLocks/>
          </p:cNvGraphicFramePr>
          <p:nvPr>
            <p:extLst>
              <p:ext uri="{D42A27DB-BD31-4B8C-83A1-F6EECF244321}">
                <p14:modId xmlns:p14="http://schemas.microsoft.com/office/powerpoint/2010/main" val="2681479182"/>
              </p:ext>
            </p:extLst>
          </p:nvPr>
        </p:nvGraphicFramePr>
        <p:xfrm>
          <a:off x="4781437" y="396649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cxnSp>
        <p:nvCxnSpPr>
          <p:cNvPr id="28" name="Straight Connector 27">
            <a:extLst>
              <a:ext uri="{FF2B5EF4-FFF2-40B4-BE49-F238E27FC236}">
                <a16:creationId xmlns:a16="http://schemas.microsoft.com/office/drawing/2014/main" id="{EBA3128C-71D8-471C-F1CE-6B468F5AB0B1}"/>
              </a:ext>
            </a:extLst>
          </p:cNvPr>
          <p:cNvCxnSpPr/>
          <p:nvPr/>
        </p:nvCxnSpPr>
        <p:spPr>
          <a:xfrm>
            <a:off x="4781437" y="3975203"/>
            <a:ext cx="4253706" cy="1034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4">
            <a:extLst>
              <a:ext uri="{FF2B5EF4-FFF2-40B4-BE49-F238E27FC236}">
                <a16:creationId xmlns:a16="http://schemas.microsoft.com/office/drawing/2014/main" id="{D4960762-E2E2-E47D-E842-69B10EBF1BE3}"/>
              </a:ext>
            </a:extLst>
          </p:cNvPr>
          <p:cNvGraphicFramePr>
            <a:graphicFrameLocks/>
          </p:cNvGraphicFramePr>
          <p:nvPr>
            <p:extLst>
              <p:ext uri="{D42A27DB-BD31-4B8C-83A1-F6EECF244321}">
                <p14:modId xmlns:p14="http://schemas.microsoft.com/office/powerpoint/2010/main" val="3313092644"/>
              </p:ext>
            </p:extLst>
          </p:nvPr>
        </p:nvGraphicFramePr>
        <p:xfrm>
          <a:off x="4781437" y="481290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30" name="Content Placeholder 4">
            <a:extLst>
              <a:ext uri="{FF2B5EF4-FFF2-40B4-BE49-F238E27FC236}">
                <a16:creationId xmlns:a16="http://schemas.microsoft.com/office/drawing/2014/main" id="{8DDF79E2-1D38-401B-B788-E5AC0A09A449}"/>
              </a:ext>
            </a:extLst>
          </p:cNvPr>
          <p:cNvGraphicFramePr>
            <a:graphicFrameLocks/>
          </p:cNvGraphicFramePr>
          <p:nvPr/>
        </p:nvGraphicFramePr>
        <p:xfrm>
          <a:off x="5880366" y="4788774"/>
          <a:ext cx="4482834" cy="396240"/>
        </p:xfrm>
        <a:graphic>
          <a:graphicData uri="http://schemas.openxmlformats.org/drawingml/2006/table">
            <a:tbl>
              <a:tblPr firstRow="1" bandRow="1">
                <a:tableStyleId>{8EC20E35-A176-4012-BC5E-935CFFF8708E}</a:tableStyleId>
              </a:tblPr>
              <a:tblGrid>
                <a:gridCol w="4482834">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average of CPI of all students.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1" name="Content Placeholder 4">
            <a:extLst>
              <a:ext uri="{FF2B5EF4-FFF2-40B4-BE49-F238E27FC236}">
                <a16:creationId xmlns:a16="http://schemas.microsoft.com/office/drawing/2014/main" id="{EF8335B8-0F88-91D8-4C31-939D4814B234}"/>
              </a:ext>
            </a:extLst>
          </p:cNvPr>
          <p:cNvGraphicFramePr>
            <a:graphicFrameLocks/>
          </p:cNvGraphicFramePr>
          <p:nvPr>
            <p:extLst>
              <p:ext uri="{D42A27DB-BD31-4B8C-83A1-F6EECF244321}">
                <p14:modId xmlns:p14="http://schemas.microsoft.com/office/powerpoint/2010/main" val="873498091"/>
              </p:ext>
            </p:extLst>
          </p:nvPr>
        </p:nvGraphicFramePr>
        <p:xfrm>
          <a:off x="5880366" y="5232207"/>
          <a:ext cx="4430220" cy="640080"/>
        </p:xfrm>
        <a:graphic>
          <a:graphicData uri="http://schemas.openxmlformats.org/drawingml/2006/table">
            <a:tbl>
              <a:tblPr firstRow="1" bandRow="1">
                <a:tableStyleId>{8EC20E35-A176-4012-BC5E-935CFFF8708E}</a:tableStyleId>
              </a:tblPr>
              <a:tblGrid>
                <a:gridCol w="4430220">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AVG</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a:t>
                      </a:r>
                      <a:r>
                        <a:rPr lang="en-US" sz="1800" b="0" dirty="0" err="1">
                          <a:solidFill>
                            <a:prstClr val="black"/>
                          </a:solidFill>
                          <a:latin typeface="Consolas" panose="020B0609020204030204" pitchFamily="49" charset="0"/>
                        </a:rPr>
                        <a:t>Avg</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2" name="Content Placeholder 4">
            <a:extLst>
              <a:ext uri="{FF2B5EF4-FFF2-40B4-BE49-F238E27FC236}">
                <a16:creationId xmlns:a16="http://schemas.microsoft.com/office/drawing/2014/main" id="{67B3EAFB-FEFC-D2A1-BD0C-A47CEFDEA265}"/>
              </a:ext>
            </a:extLst>
          </p:cNvPr>
          <p:cNvGraphicFramePr>
            <a:graphicFrameLocks/>
          </p:cNvGraphicFramePr>
          <p:nvPr>
            <p:extLst>
              <p:ext uri="{D42A27DB-BD31-4B8C-83A1-F6EECF244321}">
                <p14:modId xmlns:p14="http://schemas.microsoft.com/office/powerpoint/2010/main" val="2505643985"/>
              </p:ext>
            </p:extLst>
          </p:nvPr>
        </p:nvGraphicFramePr>
        <p:xfrm>
          <a:off x="4781437" y="5212969"/>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cxnSp>
        <p:nvCxnSpPr>
          <p:cNvPr id="33" name="Straight Connector 32">
            <a:extLst>
              <a:ext uri="{FF2B5EF4-FFF2-40B4-BE49-F238E27FC236}">
                <a16:creationId xmlns:a16="http://schemas.microsoft.com/office/drawing/2014/main" id="{00C1F7E3-A05E-7CEB-9751-AF884F339739}"/>
              </a:ext>
            </a:extLst>
          </p:cNvPr>
          <p:cNvCxnSpPr/>
          <p:nvPr/>
        </p:nvCxnSpPr>
        <p:spPr>
          <a:xfrm flipV="1">
            <a:off x="4781437" y="5195551"/>
            <a:ext cx="5037477" cy="138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0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par>
                                <p:cTn id="42" presetID="22" presetClass="entr" presetSubtype="8"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22" presetClass="entr" presetSubtype="8"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par>
                                <p:cTn id="69" presetID="22" presetClass="entr" presetSubtype="8"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left)">
                                      <p:cBhvr>
                                        <p:cTn id="71" dur="500"/>
                                        <p:tgtEl>
                                          <p:spTgt spid="24"/>
                                        </p:tgtEl>
                                      </p:cBhvr>
                                    </p:animEffect>
                                  </p:childTnLst>
                                </p:cTn>
                              </p:par>
                              <p:par>
                                <p:cTn id="72" presetID="22" presetClass="entr" presetSubtype="8"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500"/>
                                        <p:tgtEl>
                                          <p:spTgt spid="25"/>
                                        </p:tgtEl>
                                      </p:cBhvr>
                                    </p:animEffect>
                                  </p:childTnLst>
                                </p:cTn>
                              </p:par>
                              <p:par>
                                <p:cTn id="75" presetID="22" presetClass="entr" presetSubtype="8"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10" presetClass="entr" presetSubtype="0" fill="hold"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wipe(left)">
                                      <p:cBhvr>
                                        <p:cTn id="95" dur="500"/>
                                        <p:tgtEl>
                                          <p:spTgt spid="33"/>
                                        </p:tgtEl>
                                      </p:cBhvr>
                                    </p:animEffect>
                                  </p:childTnLst>
                                </p:cTn>
                              </p:par>
                              <p:par>
                                <p:cTn id="96" presetID="22" presetClass="entr" presetSubtype="8" fill="hold"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wipe(left)">
                                      <p:cBhvr>
                                        <p:cTn id="98" dur="500"/>
                                        <p:tgtEl>
                                          <p:spTgt spid="29"/>
                                        </p:tgtEl>
                                      </p:cBhvr>
                                    </p:animEffect>
                                  </p:childTnLst>
                                </p:cTn>
                              </p:par>
                              <p:par>
                                <p:cTn id="99" presetID="22" presetClass="entr" presetSubtype="8"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left)">
                                      <p:cBhvr>
                                        <p:cTn id="101" dur="500"/>
                                        <p:tgtEl>
                                          <p:spTgt spid="30"/>
                                        </p:tgtEl>
                                      </p:cBhvr>
                                    </p:animEffect>
                                  </p:childTnLst>
                                </p:cTn>
                              </p:par>
                              <p:par>
                                <p:cTn id="102" presetID="22" presetClass="entr" presetSubtype="8" fill="hold"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wipe(left)">
                                      <p:cBhvr>
                                        <p:cTn id="104" dur="500"/>
                                        <p:tgtEl>
                                          <p:spTgt spid="3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left)">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fade">
                                      <p:cBhvr>
                                        <p:cTn id="114" dur="500"/>
                                        <p:tgtEl>
                                          <p:spTgt spid="17"/>
                                        </p:tgtEl>
                                      </p:cBhvr>
                                    </p:animEffect>
                                  </p:childTnLst>
                                </p:cTn>
                              </p:par>
                              <p:par>
                                <p:cTn id="115" presetID="10" presetClass="entr" presetSubtype="0" fill="hold" nodeType="with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1C8A-BA0A-7103-4202-9DE1B93713B0}"/>
              </a:ext>
            </a:extLst>
          </p:cNvPr>
          <p:cNvSpPr>
            <a:spLocks noGrp="1"/>
          </p:cNvSpPr>
          <p:nvPr>
            <p:ph type="title"/>
          </p:nvPr>
        </p:nvSpPr>
        <p:spPr/>
        <p:txBody>
          <a:bodyPr/>
          <a:lstStyle/>
          <a:p>
            <a:r>
              <a:rPr lang="en-IN" dirty="0"/>
              <a:t>Exercise: </a:t>
            </a:r>
            <a:r>
              <a:rPr lang="en-US" dirty="0"/>
              <a:t>Aggregate functions</a:t>
            </a:r>
            <a:endParaRPr lang="en-IN" dirty="0"/>
          </a:p>
        </p:txBody>
      </p:sp>
      <p:sp>
        <p:nvSpPr>
          <p:cNvPr id="3" name="Content Placeholder 2">
            <a:extLst>
              <a:ext uri="{FF2B5EF4-FFF2-40B4-BE49-F238E27FC236}">
                <a16:creationId xmlns:a16="http://schemas.microsoft.com/office/drawing/2014/main" id="{DF49C077-7A33-3F58-647D-A261E55C0B52}"/>
              </a:ext>
            </a:extLst>
          </p:cNvPr>
          <p:cNvSpPr>
            <a:spLocks noGrp="1"/>
          </p:cNvSpPr>
          <p:nvPr>
            <p:ph idx="1"/>
          </p:nvPr>
        </p:nvSpPr>
        <p:spPr>
          <a:xfrm>
            <a:off x="131180" y="836549"/>
            <a:ext cx="11929641" cy="5590565"/>
          </a:xfrm>
        </p:spPr>
        <p:txBody>
          <a:bodyPr/>
          <a:lstStyle/>
          <a:p>
            <a:r>
              <a:rPr lang="en-IN" sz="1800" dirty="0"/>
              <a:t>Display highest salary.</a:t>
            </a:r>
          </a:p>
          <a:p>
            <a:r>
              <a:rPr lang="en-IN" sz="1800" dirty="0"/>
              <a:t>Display lowest salary.</a:t>
            </a:r>
          </a:p>
          <a:p>
            <a:r>
              <a:rPr lang="en-IN" sz="1800" dirty="0"/>
              <a:t>Display total salary.</a:t>
            </a:r>
          </a:p>
          <a:p>
            <a:r>
              <a:rPr lang="en-IN" sz="1800" dirty="0"/>
              <a:t>Display average of salary.</a:t>
            </a:r>
          </a:p>
          <a:p>
            <a:r>
              <a:rPr lang="en-IN" sz="1800" dirty="0"/>
              <a:t>Display total of all faculties salary.</a:t>
            </a:r>
          </a:p>
          <a:p>
            <a:r>
              <a:rPr lang="en-IN" sz="1800" dirty="0"/>
              <a:t>Count total record in the table.</a:t>
            </a:r>
          </a:p>
          <a:p>
            <a:r>
              <a:rPr lang="en-IN" sz="1800" dirty="0"/>
              <a:t>Count total ID.</a:t>
            </a:r>
          </a:p>
          <a:p>
            <a:r>
              <a:rPr lang="en-IN" sz="1800" dirty="0"/>
              <a:t>Display highest salary from Computer department.</a:t>
            </a:r>
          </a:p>
          <a:p>
            <a:r>
              <a:rPr lang="en-IN" sz="1800" dirty="0"/>
              <a:t>Display minimum salary from civil department.</a:t>
            </a:r>
          </a:p>
          <a:p>
            <a:r>
              <a:rPr lang="en-IN" sz="1800" dirty="0"/>
              <a:t>Display average salary from Rajkot city.</a:t>
            </a:r>
          </a:p>
          <a:p>
            <a:r>
              <a:rPr lang="en-IN" sz="1800" dirty="0"/>
              <a:t>Display maximum, minimum, average and total salary.</a:t>
            </a:r>
          </a:p>
          <a:p>
            <a:r>
              <a:rPr lang="en-IN" sz="1800" dirty="0"/>
              <a:t>Display all the faculties whose salary is less then average salary.</a:t>
            </a:r>
          </a:p>
        </p:txBody>
      </p:sp>
      <p:graphicFrame>
        <p:nvGraphicFramePr>
          <p:cNvPr id="4" name="Table 3">
            <a:extLst>
              <a:ext uri="{FF2B5EF4-FFF2-40B4-BE49-F238E27FC236}">
                <a16:creationId xmlns:a16="http://schemas.microsoft.com/office/drawing/2014/main" id="{558DFE53-6875-F777-8351-795B03D69983}"/>
              </a:ext>
            </a:extLst>
          </p:cNvPr>
          <p:cNvGraphicFramePr>
            <a:graphicFrameLocks noGrp="1"/>
          </p:cNvGraphicFramePr>
          <p:nvPr>
            <p:extLst>
              <p:ext uri="{D42A27DB-BD31-4B8C-83A1-F6EECF244321}">
                <p14:modId xmlns:p14="http://schemas.microsoft.com/office/powerpoint/2010/main" val="4091441809"/>
              </p:ext>
            </p:extLst>
          </p:nvPr>
        </p:nvGraphicFramePr>
        <p:xfrm>
          <a:off x="5823799" y="1215908"/>
          <a:ext cx="6075353" cy="2560320"/>
        </p:xfrm>
        <a:graphic>
          <a:graphicData uri="http://schemas.openxmlformats.org/drawingml/2006/table">
            <a:tbl>
              <a:tblPr firstRow="1" bandRow="1">
                <a:tableStyleId>{073A0DAA-6AF3-43AB-8588-CEC1D06C72B9}</a:tableStyleId>
              </a:tblPr>
              <a:tblGrid>
                <a:gridCol w="778831">
                  <a:extLst>
                    <a:ext uri="{9D8B030D-6E8A-4147-A177-3AD203B41FA5}">
                      <a16:colId xmlns:a16="http://schemas.microsoft.com/office/drawing/2014/main" val="3494103671"/>
                    </a:ext>
                  </a:extLst>
                </a:gridCol>
                <a:gridCol w="1510030">
                  <a:extLst>
                    <a:ext uri="{9D8B030D-6E8A-4147-A177-3AD203B41FA5}">
                      <a16:colId xmlns:a16="http://schemas.microsoft.com/office/drawing/2014/main" val="3563248749"/>
                    </a:ext>
                  </a:extLst>
                </a:gridCol>
                <a:gridCol w="1455394">
                  <a:extLst>
                    <a:ext uri="{9D8B030D-6E8A-4147-A177-3AD203B41FA5}">
                      <a16:colId xmlns:a16="http://schemas.microsoft.com/office/drawing/2014/main" val="3075158583"/>
                    </a:ext>
                  </a:extLst>
                </a:gridCol>
                <a:gridCol w="1097714">
                  <a:extLst>
                    <a:ext uri="{9D8B030D-6E8A-4147-A177-3AD203B41FA5}">
                      <a16:colId xmlns:a16="http://schemas.microsoft.com/office/drawing/2014/main" val="3754116018"/>
                    </a:ext>
                  </a:extLst>
                </a:gridCol>
                <a:gridCol w="1233384">
                  <a:extLst>
                    <a:ext uri="{9D8B030D-6E8A-4147-A177-3AD203B41FA5}">
                      <a16:colId xmlns:a16="http://schemas.microsoft.com/office/drawing/2014/main" val="1321371382"/>
                    </a:ext>
                  </a:extLst>
                </a:gridCol>
              </a:tblGrid>
              <a:tr h="339494">
                <a:tc>
                  <a:txBody>
                    <a:bodyPr/>
                    <a:lstStyle/>
                    <a:p>
                      <a:pPr algn="ctr"/>
                      <a:r>
                        <a:rPr lang="en-US" sz="1800" b="1" dirty="0">
                          <a:solidFill>
                            <a:schemeClr val="bg1"/>
                          </a:solidFill>
                        </a:rPr>
                        <a:t>ID </a:t>
                      </a:r>
                    </a:p>
                  </a:txBody>
                  <a:tcPr anchor="ctr"/>
                </a:tc>
                <a:tc>
                  <a:txBody>
                    <a:bodyPr/>
                    <a:lstStyle/>
                    <a:p>
                      <a:pPr algn="ctr"/>
                      <a:r>
                        <a:rPr lang="en-US" sz="1800" b="1" dirty="0">
                          <a:solidFill>
                            <a:schemeClr val="bg1"/>
                          </a:solidFill>
                        </a:rPr>
                        <a:t>Name</a:t>
                      </a:r>
                    </a:p>
                  </a:txBody>
                  <a:tcPr anchor="ctr"/>
                </a:tc>
                <a:tc>
                  <a:txBody>
                    <a:bodyPr/>
                    <a:lstStyle/>
                    <a:p>
                      <a:pPr algn="ctr"/>
                      <a:r>
                        <a:rPr lang="en-US" sz="1800" kern="1200" dirty="0">
                          <a:solidFill>
                            <a:schemeClr val="bg1"/>
                          </a:solidFill>
                        </a:rPr>
                        <a:t>Salary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City</a:t>
                      </a:r>
                      <a:endParaRPr lang="en-US" sz="1800" b="1" kern="1200" dirty="0">
                        <a:solidFill>
                          <a:schemeClr val="bg1"/>
                        </a:solidFill>
                        <a:latin typeface="+mn-lt"/>
                        <a:ea typeface="+mn-ea"/>
                        <a:cs typeface="+mn-cs"/>
                      </a:endParaRPr>
                    </a:p>
                  </a:txBody>
                  <a:tcPr anchor="ctr"/>
                </a:tc>
                <a:tc>
                  <a:txBody>
                    <a:bodyPr/>
                    <a:lstStyle/>
                    <a:p>
                      <a:pPr algn="ctr"/>
                      <a:r>
                        <a:rPr lang="en-US" sz="1800" b="1" kern="1200" dirty="0">
                          <a:solidFill>
                            <a:schemeClr val="bg1"/>
                          </a:solidFill>
                        </a:rPr>
                        <a:t>Branch</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487827648"/>
                  </a:ext>
                </a:extLst>
              </a:tr>
              <a:tr h="339494">
                <a:tc>
                  <a:txBody>
                    <a:bodyPr/>
                    <a:lstStyle/>
                    <a:p>
                      <a:pPr algn="ctr" fontAlgn="b"/>
                      <a:r>
                        <a:rPr lang="en-US" sz="1800" b="0" u="none" strike="noStrike" dirty="0">
                          <a:solidFill>
                            <a:srgbClr val="000000"/>
                          </a:solidFill>
                          <a:effectLst/>
                        </a:rPr>
                        <a:t>258</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Ankit Patel</a:t>
                      </a:r>
                      <a:endParaRPr lang="en-US" sz="1800" b="0" i="0" u="none" strike="noStrike" dirty="0">
                        <a:solidFill>
                          <a:srgbClr val="000000"/>
                        </a:solidFill>
                        <a:effectLst/>
                        <a:latin typeface="+mn-lt"/>
                      </a:endParaRPr>
                    </a:p>
                  </a:txBody>
                  <a:tcPr anchor="ctr"/>
                </a:tc>
                <a:tc>
                  <a:txBody>
                    <a:bodyPr/>
                    <a:lstStyle/>
                    <a:p>
                      <a:pPr algn="ctr" fontAlgn="b"/>
                      <a:r>
                        <a:rPr lang="en-US" sz="1800" b="0" i="0" u="none" strike="noStrike" dirty="0">
                          <a:solidFill>
                            <a:srgbClr val="000000"/>
                          </a:solidFill>
                          <a:effectLst/>
                          <a:latin typeface="+mn-lt"/>
                        </a:rPr>
                        <a:t>50000</a:t>
                      </a:r>
                    </a:p>
                  </a:txBody>
                  <a:tcPr anchor="b"/>
                </a:tc>
                <a:tc>
                  <a:txBody>
                    <a:bodyPr/>
                    <a:lstStyle/>
                    <a:p>
                      <a:pPr algn="l" fontAlgn="b"/>
                      <a:r>
                        <a:rPr lang="en-US" sz="1800" b="0" u="none" strike="noStrike" dirty="0" err="1">
                          <a:solidFill>
                            <a:srgbClr val="000000"/>
                          </a:solidFill>
                          <a:effectLst/>
                        </a:rPr>
                        <a:t>Jetpur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Electrical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3729563750"/>
                  </a:ext>
                </a:extLst>
              </a:tr>
              <a:tr h="339494">
                <a:tc>
                  <a:txBody>
                    <a:bodyPr/>
                    <a:lstStyle/>
                    <a:p>
                      <a:pPr algn="ctr" fontAlgn="b"/>
                      <a:r>
                        <a:rPr lang="en-US" sz="1800" b="0" u="none" strike="noStrike" dirty="0">
                          <a:solidFill>
                            <a:srgbClr val="000000"/>
                          </a:solidFill>
                          <a:effectLst/>
                        </a:rPr>
                        <a:t>742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Ketan Parmar</a:t>
                      </a:r>
                      <a:endParaRPr lang="en-US" sz="1800" b="0" i="0" u="none" strike="noStrike" dirty="0">
                        <a:solidFill>
                          <a:srgbClr val="000000"/>
                        </a:solidFill>
                        <a:effectLst/>
                        <a:latin typeface="+mn-lt"/>
                      </a:endParaRPr>
                    </a:p>
                  </a:txBody>
                  <a:tcPr anchor="ctr"/>
                </a:tc>
                <a:tc>
                  <a:txBody>
                    <a:bodyPr/>
                    <a:lstStyle/>
                    <a:p>
                      <a:pPr algn="ctr" fontAlgn="b"/>
                      <a:r>
                        <a:rPr lang="en-US" sz="1800" b="0" i="0" u="none" strike="noStrike" dirty="0">
                          <a:solidFill>
                            <a:srgbClr val="000000"/>
                          </a:solidFill>
                          <a:effectLst/>
                          <a:latin typeface="+mn-lt"/>
                        </a:rPr>
                        <a:t>75000</a:t>
                      </a:r>
                    </a:p>
                  </a:txBody>
                  <a:tcPr anchor="b"/>
                </a:tc>
                <a:tc>
                  <a:txBody>
                    <a:bodyPr/>
                    <a:lstStyle/>
                    <a:p>
                      <a:pPr algn="l" fontAlgn="b"/>
                      <a:r>
                        <a:rPr lang="en-US" sz="1800" b="0" u="none" strike="noStrike" dirty="0">
                          <a:solidFill>
                            <a:srgbClr val="000000"/>
                          </a:solidFill>
                          <a:effectLst/>
                        </a:rPr>
                        <a:t>Baroda</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2460197469"/>
                  </a:ext>
                </a:extLst>
              </a:tr>
              <a:tr h="339494">
                <a:tc>
                  <a:txBody>
                    <a:bodyPr/>
                    <a:lstStyle/>
                    <a:p>
                      <a:pPr algn="ctr" fontAlgn="b"/>
                      <a:r>
                        <a:rPr lang="en-US" sz="1800" b="0" u="none" strike="noStrike">
                          <a:solidFill>
                            <a:srgbClr val="000000"/>
                          </a:solidFill>
                          <a:effectLst/>
                        </a:rPr>
                        <a:t>325</a:t>
                      </a:r>
                      <a:endParaRPr lang="en-US" sz="1800" b="0" i="0" u="none" strike="noStrike">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Manan Doshi</a:t>
                      </a:r>
                      <a:endParaRPr lang="en-US" sz="1800" b="0" i="0" u="none" strike="noStrike" dirty="0">
                        <a:solidFill>
                          <a:srgbClr val="000000"/>
                        </a:solidFill>
                        <a:effectLst/>
                        <a:latin typeface="+mn-lt"/>
                      </a:endParaRPr>
                    </a:p>
                  </a:txBody>
                  <a:tcPr anchor="ctr"/>
                </a:tc>
                <a:tc>
                  <a:txBody>
                    <a:bodyPr/>
                    <a:lstStyle/>
                    <a:p>
                      <a:pPr algn="ctr" fontAlgn="b"/>
                      <a:r>
                        <a:rPr lang="en-US" sz="1800" b="0" i="0" u="none" strike="noStrike" dirty="0">
                          <a:solidFill>
                            <a:srgbClr val="000000"/>
                          </a:solidFill>
                          <a:effectLst/>
                          <a:latin typeface="+mn-lt"/>
                        </a:rPr>
                        <a:t>65000</a:t>
                      </a:r>
                    </a:p>
                  </a:txBody>
                  <a:tcPr anchor="b"/>
                </a:tc>
                <a:tc>
                  <a:txBody>
                    <a:bodyPr/>
                    <a:lstStyle/>
                    <a:p>
                      <a:pPr algn="l" fontAlgn="b"/>
                      <a:r>
                        <a:rPr lang="en-US" sz="1800" b="0" u="none" strike="noStrike" dirty="0" err="1">
                          <a:solidFill>
                            <a:srgbClr val="000000"/>
                          </a:solidFill>
                          <a:effectLst/>
                        </a:rPr>
                        <a:t>Gondal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a:solidFill>
                            <a:srgbClr val="000000"/>
                          </a:solidFill>
                          <a:effectLst/>
                        </a:rPr>
                        <a:t>Civil</a:t>
                      </a:r>
                      <a:endParaRPr lang="en-US" sz="1800" b="0" i="0" u="none" strike="noStrike">
                        <a:solidFill>
                          <a:srgbClr val="000000"/>
                        </a:solidFill>
                        <a:effectLst/>
                        <a:latin typeface="+mn-lt"/>
                      </a:endParaRPr>
                    </a:p>
                  </a:txBody>
                  <a:tcPr anchor="ctr"/>
                </a:tc>
                <a:extLst>
                  <a:ext uri="{0D108BD9-81ED-4DB2-BD59-A6C34878D82A}">
                    <a16:rowId xmlns:a16="http://schemas.microsoft.com/office/drawing/2014/main" val="766614398"/>
                  </a:ext>
                </a:extLst>
              </a:tr>
              <a:tr h="339494">
                <a:tc>
                  <a:txBody>
                    <a:bodyPr/>
                    <a:lstStyle/>
                    <a:p>
                      <a:pPr algn="ctr" fontAlgn="b"/>
                      <a:r>
                        <a:rPr lang="en-US" sz="1800" b="0" u="none" strike="noStrike" dirty="0">
                          <a:solidFill>
                            <a:srgbClr val="000000"/>
                          </a:solidFill>
                          <a:effectLst/>
                        </a:rPr>
                        <a:t>125</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Mitesh Manek</a:t>
                      </a:r>
                      <a:endParaRPr lang="en-US" sz="1800" b="0" i="0" u="none" strike="noStrike" dirty="0">
                        <a:solidFill>
                          <a:srgbClr val="000000"/>
                        </a:solidFill>
                        <a:effectLst/>
                        <a:latin typeface="+mn-lt"/>
                      </a:endParaRPr>
                    </a:p>
                  </a:txBody>
                  <a:tcPr anchor="ctr"/>
                </a:tc>
                <a:tc>
                  <a:txBody>
                    <a:bodyPr/>
                    <a:lstStyle/>
                    <a:p>
                      <a:pPr algn="ctr" fontAlgn="b"/>
                      <a:r>
                        <a:rPr lang="en-US" sz="1800" b="0" i="0" u="none" strike="noStrike" dirty="0">
                          <a:solidFill>
                            <a:srgbClr val="000000"/>
                          </a:solidFill>
                          <a:effectLst/>
                          <a:latin typeface="+mn-lt"/>
                        </a:rPr>
                        <a:t>55000</a:t>
                      </a: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Computer</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875147326"/>
                  </a:ext>
                </a:extLst>
              </a:tr>
              <a:tr h="339494">
                <a:tc>
                  <a:txBody>
                    <a:bodyPr/>
                    <a:lstStyle/>
                    <a:p>
                      <a:pPr algn="ctr" fontAlgn="b"/>
                      <a:r>
                        <a:rPr lang="en-US" sz="1800" b="0" u="none" strike="noStrike" dirty="0">
                          <a:solidFill>
                            <a:srgbClr val="000000"/>
                          </a:solidFill>
                          <a:effectLst/>
                        </a:rPr>
                        <a:t>312</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Ketan Akbari</a:t>
                      </a:r>
                      <a:endParaRPr lang="en-US" sz="1800" b="0" i="0" u="none" strike="noStrike" dirty="0">
                        <a:solidFill>
                          <a:srgbClr val="000000"/>
                        </a:solidFill>
                        <a:effectLst/>
                        <a:latin typeface="+mn-lt"/>
                      </a:endParaRPr>
                    </a:p>
                  </a:txBody>
                  <a:tcPr anchor="ctr"/>
                </a:tc>
                <a:tc>
                  <a:txBody>
                    <a:bodyPr/>
                    <a:lstStyle/>
                    <a:p>
                      <a:pPr algn="ctr" fontAlgn="b"/>
                      <a:r>
                        <a:rPr lang="en-US" sz="1800" b="0" i="0" u="none" strike="noStrike" dirty="0">
                          <a:solidFill>
                            <a:srgbClr val="000000"/>
                          </a:solidFill>
                          <a:effectLst/>
                          <a:latin typeface="+mn-lt"/>
                        </a:rPr>
                        <a:t>28000</a:t>
                      </a:r>
                    </a:p>
                  </a:txBody>
                  <a:tcPr anchor="b"/>
                </a:tc>
                <a:tc>
                  <a:txBody>
                    <a:bodyPr/>
                    <a:lstStyle/>
                    <a:p>
                      <a:pPr algn="l" fontAlgn="b"/>
                      <a:r>
                        <a:rPr lang="en-US" sz="1800" b="0" u="none" strike="noStrike" dirty="0">
                          <a:solidFill>
                            <a:srgbClr val="000000"/>
                          </a:solidFill>
                          <a:effectLst/>
                        </a:rPr>
                        <a:t>Rajkot</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Civil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688517084"/>
                  </a:ext>
                </a:extLst>
              </a:tr>
              <a:tr h="311476">
                <a:tc>
                  <a:txBody>
                    <a:bodyPr/>
                    <a:lstStyle/>
                    <a:p>
                      <a:pPr algn="ctr" fontAlgn="b"/>
                      <a:r>
                        <a:rPr lang="en-US" sz="1800" b="0" u="none" strike="noStrike" dirty="0">
                          <a:solidFill>
                            <a:srgbClr val="000000"/>
                          </a:solidFill>
                          <a:effectLst/>
                        </a:rPr>
                        <a:t>Null</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Bhavin Patel</a:t>
                      </a:r>
                      <a:endParaRPr lang="en-US" sz="1800" b="0" i="0" u="none" strike="noStrike" dirty="0">
                        <a:solidFill>
                          <a:srgbClr val="000000"/>
                        </a:solidFill>
                        <a:effectLst/>
                        <a:latin typeface="+mn-lt"/>
                      </a:endParaRPr>
                    </a:p>
                  </a:txBody>
                  <a:tcPr anchor="ctr"/>
                </a:tc>
                <a:tc>
                  <a:txBody>
                    <a:bodyPr/>
                    <a:lstStyle/>
                    <a:p>
                      <a:pPr algn="ctr" fontAlgn="b"/>
                      <a:r>
                        <a:rPr lang="en-US" sz="1800" b="0" i="0" u="none" strike="noStrike" dirty="0">
                          <a:solidFill>
                            <a:srgbClr val="000000"/>
                          </a:solidFill>
                          <a:effectLst/>
                          <a:latin typeface="+mn-lt"/>
                        </a:rPr>
                        <a:t>35000</a:t>
                      </a:r>
                    </a:p>
                  </a:txBody>
                  <a:tcPr anchor="b"/>
                </a:tc>
                <a:tc>
                  <a:txBody>
                    <a:bodyPr/>
                    <a:lstStyle/>
                    <a:p>
                      <a:pPr algn="l" fontAlgn="b"/>
                      <a:r>
                        <a:rPr lang="en-US" sz="1800" b="0" u="none" strike="noStrike" dirty="0">
                          <a:solidFill>
                            <a:srgbClr val="000000"/>
                          </a:solidFill>
                          <a:effectLst/>
                        </a:rPr>
                        <a:t>Jamnagar</a:t>
                      </a:r>
                      <a:endParaRPr lang="en-US" sz="1800" b="0" i="0" u="none" strike="noStrike" dirty="0">
                        <a:solidFill>
                          <a:srgbClr val="000000"/>
                        </a:solidFill>
                        <a:effectLst/>
                        <a:latin typeface="+mn-lt"/>
                      </a:endParaRPr>
                    </a:p>
                  </a:txBody>
                  <a:tcPr anchor="ctr"/>
                </a:tc>
                <a:tc>
                  <a:txBody>
                    <a:bodyPr/>
                    <a:lstStyle/>
                    <a:p>
                      <a:pPr algn="l" fontAlgn="b"/>
                      <a:r>
                        <a:rPr lang="en-US" sz="1800" b="0" u="none" strike="noStrike" dirty="0">
                          <a:solidFill>
                            <a:srgbClr val="000000"/>
                          </a:solidFill>
                          <a:effectLst/>
                        </a:rPr>
                        <a:t>Mechanical</a:t>
                      </a:r>
                      <a:endParaRPr lang="en-US" sz="1800" b="0" i="0" u="none" strike="noStrike" dirty="0">
                        <a:solidFill>
                          <a:srgbClr val="000000"/>
                        </a:solidFill>
                        <a:effectLst/>
                        <a:latin typeface="+mn-lt"/>
                      </a:endParaRPr>
                    </a:p>
                  </a:txBody>
                  <a:tcPr anchor="ctr"/>
                </a:tc>
                <a:extLst>
                  <a:ext uri="{0D108BD9-81ED-4DB2-BD59-A6C34878D82A}">
                    <a16:rowId xmlns:a16="http://schemas.microsoft.com/office/drawing/2014/main" val="1929366110"/>
                  </a:ext>
                </a:extLst>
              </a:tr>
            </a:tbl>
          </a:graphicData>
        </a:graphic>
      </p:graphicFrame>
      <p:sp>
        <p:nvSpPr>
          <p:cNvPr id="5" name="Rectangle 4">
            <a:extLst>
              <a:ext uri="{FF2B5EF4-FFF2-40B4-BE49-F238E27FC236}">
                <a16:creationId xmlns:a16="http://schemas.microsoft.com/office/drawing/2014/main" id="{F86B5753-DC52-8B87-54F6-ACE6E40528DA}"/>
              </a:ext>
            </a:extLst>
          </p:cNvPr>
          <p:cNvSpPr/>
          <p:nvPr/>
        </p:nvSpPr>
        <p:spPr>
          <a:xfrm>
            <a:off x="5735911" y="990527"/>
            <a:ext cx="1544932" cy="1462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
            <a:r>
              <a:rPr lang="en-US" sz="1600" b="1" dirty="0">
                <a:solidFill>
                  <a:schemeClr val="tx1"/>
                </a:solidFill>
              </a:rPr>
              <a:t>Faculty</a:t>
            </a:r>
          </a:p>
        </p:txBody>
      </p:sp>
    </p:spTree>
    <p:extLst>
      <p:ext uri="{BB962C8B-B14F-4D97-AF65-F5344CB8AC3E}">
        <p14:creationId xmlns:p14="http://schemas.microsoft.com/office/powerpoint/2010/main" val="87332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49D7F-9008-BAB2-1D13-717299C02DC8}"/>
              </a:ext>
            </a:extLst>
          </p:cNvPr>
          <p:cNvSpPr>
            <a:spLocks noGrp="1"/>
          </p:cNvSpPr>
          <p:nvPr>
            <p:ph type="body" idx="1"/>
          </p:nvPr>
        </p:nvSpPr>
        <p:spPr/>
        <p:txBody>
          <a:bodyPr/>
          <a:lstStyle/>
          <a:p>
            <a:endParaRPr lang="en-IN"/>
          </a:p>
        </p:txBody>
      </p:sp>
      <p:sp>
        <p:nvSpPr>
          <p:cNvPr id="4" name="Title 3">
            <a:extLst>
              <a:ext uri="{FF2B5EF4-FFF2-40B4-BE49-F238E27FC236}">
                <a16:creationId xmlns:a16="http://schemas.microsoft.com/office/drawing/2014/main" id="{1FD4850D-1A11-6935-B858-45203556BC26}"/>
              </a:ext>
            </a:extLst>
          </p:cNvPr>
          <p:cNvSpPr>
            <a:spLocks noGrp="1"/>
          </p:cNvSpPr>
          <p:nvPr>
            <p:ph type="title"/>
          </p:nvPr>
        </p:nvSpPr>
        <p:spPr/>
        <p:txBody>
          <a:bodyPr/>
          <a:lstStyle/>
          <a:p>
            <a:r>
              <a:rPr lang="en-US" dirty="0"/>
              <a:t>Group By and Having Clause</a:t>
            </a:r>
            <a:endParaRPr lang="en-IN" dirty="0"/>
          </a:p>
        </p:txBody>
      </p:sp>
    </p:spTree>
    <p:extLst>
      <p:ext uri="{BB962C8B-B14F-4D97-AF65-F5344CB8AC3E}">
        <p14:creationId xmlns:p14="http://schemas.microsoft.com/office/powerpoint/2010/main" val="350676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04FE-138B-BD5A-3BD5-19466132BF8B}"/>
              </a:ext>
            </a:extLst>
          </p:cNvPr>
          <p:cNvSpPr>
            <a:spLocks noGrp="1"/>
          </p:cNvSpPr>
          <p:nvPr>
            <p:ph type="title"/>
          </p:nvPr>
        </p:nvSpPr>
        <p:spPr/>
        <p:txBody>
          <a:bodyPr/>
          <a:lstStyle/>
          <a:p>
            <a:r>
              <a:rPr lang="en-US" dirty="0"/>
              <a:t>Group by</a:t>
            </a:r>
            <a:endParaRPr lang="en-IN" dirty="0"/>
          </a:p>
        </p:txBody>
      </p:sp>
      <p:sp>
        <p:nvSpPr>
          <p:cNvPr id="3" name="Content Placeholder 2">
            <a:extLst>
              <a:ext uri="{FF2B5EF4-FFF2-40B4-BE49-F238E27FC236}">
                <a16:creationId xmlns:a16="http://schemas.microsoft.com/office/drawing/2014/main" id="{BF28B901-FABF-4635-F7D5-C897E7A16A85}"/>
              </a:ext>
            </a:extLst>
          </p:cNvPr>
          <p:cNvSpPr>
            <a:spLocks noGrp="1"/>
          </p:cNvSpPr>
          <p:nvPr>
            <p:ph idx="1"/>
          </p:nvPr>
        </p:nvSpPr>
        <p:spPr/>
        <p:txBody>
          <a:bodyPr/>
          <a:lstStyle/>
          <a:p>
            <a:endParaRPr lang="en-IN"/>
          </a:p>
        </p:txBody>
      </p:sp>
      <p:pic>
        <p:nvPicPr>
          <p:cNvPr id="4" name="Content Placeholder 10">
            <a:extLst>
              <a:ext uri="{FF2B5EF4-FFF2-40B4-BE49-F238E27FC236}">
                <a16:creationId xmlns:a16="http://schemas.microsoft.com/office/drawing/2014/main" id="{67AC8A15-A53F-B405-0272-F6F65A840C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4076" y="979996"/>
            <a:ext cx="1816476" cy="1816476"/>
          </a:xfrm>
          <a:prstGeom prst="rect">
            <a:avLst/>
          </a:prstGeom>
        </p:spPr>
      </p:pic>
      <p:pic>
        <p:nvPicPr>
          <p:cNvPr id="5" name="Picture 4">
            <a:extLst>
              <a:ext uri="{FF2B5EF4-FFF2-40B4-BE49-F238E27FC236}">
                <a16:creationId xmlns:a16="http://schemas.microsoft.com/office/drawing/2014/main" id="{60F090C5-09C2-5B64-2AC0-FA5628A0A7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6596" y="3657415"/>
            <a:ext cx="1928806" cy="1841512"/>
          </a:xfrm>
          <a:prstGeom prst="rect">
            <a:avLst/>
          </a:prstGeom>
        </p:spPr>
      </p:pic>
      <p:pic>
        <p:nvPicPr>
          <p:cNvPr id="6" name="Picture 5">
            <a:extLst>
              <a:ext uri="{FF2B5EF4-FFF2-40B4-BE49-F238E27FC236}">
                <a16:creationId xmlns:a16="http://schemas.microsoft.com/office/drawing/2014/main" id="{626C44CE-4A41-8900-0A55-F66DF3A8D9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5375" y="988611"/>
            <a:ext cx="2040635" cy="1780165"/>
          </a:xfrm>
          <a:prstGeom prst="rect">
            <a:avLst/>
          </a:prstGeom>
        </p:spPr>
      </p:pic>
      <p:sp>
        <p:nvSpPr>
          <p:cNvPr id="7" name="Snip Single Corner Rectangle 16">
            <a:extLst>
              <a:ext uri="{FF2B5EF4-FFF2-40B4-BE49-F238E27FC236}">
                <a16:creationId xmlns:a16="http://schemas.microsoft.com/office/drawing/2014/main" id="{4064FEF5-B74A-953B-010E-B70EEF8A8989}"/>
              </a:ext>
            </a:extLst>
          </p:cNvPr>
          <p:cNvSpPr/>
          <p:nvPr/>
        </p:nvSpPr>
        <p:spPr>
          <a:xfrm>
            <a:off x="5474076" y="2877705"/>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COMPUTER ENGINEER</a:t>
            </a:r>
          </a:p>
        </p:txBody>
      </p:sp>
      <p:sp>
        <p:nvSpPr>
          <p:cNvPr id="8" name="Snip Single Corner Rectangle 17">
            <a:extLst>
              <a:ext uri="{FF2B5EF4-FFF2-40B4-BE49-F238E27FC236}">
                <a16:creationId xmlns:a16="http://schemas.microsoft.com/office/drawing/2014/main" id="{294BEEAD-09BD-F38B-4CD0-D6581C65F369}"/>
              </a:ext>
            </a:extLst>
          </p:cNvPr>
          <p:cNvSpPr/>
          <p:nvPr/>
        </p:nvSpPr>
        <p:spPr>
          <a:xfrm>
            <a:off x="7934684" y="2890231"/>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CIVIL </a:t>
            </a:r>
          </a:p>
          <a:p>
            <a:pPr algn="ctr"/>
            <a:r>
              <a:rPr lang="en-US" b="1" dirty="0">
                <a:solidFill>
                  <a:schemeClr val="tx2"/>
                </a:solidFill>
              </a:rPr>
              <a:t>ENGINEER</a:t>
            </a:r>
          </a:p>
        </p:txBody>
      </p:sp>
      <p:sp>
        <p:nvSpPr>
          <p:cNvPr id="9" name="Snip Single Corner Rectangle 18">
            <a:extLst>
              <a:ext uri="{FF2B5EF4-FFF2-40B4-BE49-F238E27FC236}">
                <a16:creationId xmlns:a16="http://schemas.microsoft.com/office/drawing/2014/main" id="{88ADDAB4-3ED5-74FD-8AE2-E5EEB1CCC61B}"/>
              </a:ext>
            </a:extLst>
          </p:cNvPr>
          <p:cNvSpPr/>
          <p:nvPr/>
        </p:nvSpPr>
        <p:spPr>
          <a:xfrm>
            <a:off x="5474076" y="5661394"/>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ELECTRIC ENGINEER</a:t>
            </a:r>
          </a:p>
        </p:txBody>
      </p:sp>
      <p:sp>
        <p:nvSpPr>
          <p:cNvPr id="10" name="Snip Single Corner Rectangle 19">
            <a:extLst>
              <a:ext uri="{FF2B5EF4-FFF2-40B4-BE49-F238E27FC236}">
                <a16:creationId xmlns:a16="http://schemas.microsoft.com/office/drawing/2014/main" id="{73590930-B179-D703-93AA-05011A6DAC8C}"/>
              </a:ext>
            </a:extLst>
          </p:cNvPr>
          <p:cNvSpPr/>
          <p:nvPr/>
        </p:nvSpPr>
        <p:spPr>
          <a:xfrm>
            <a:off x="7934684" y="5661394"/>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MECHANICAL ENGINEER</a:t>
            </a:r>
          </a:p>
        </p:txBody>
      </p:sp>
      <p:pic>
        <p:nvPicPr>
          <p:cNvPr id="11" name="Picture 10">
            <a:extLst>
              <a:ext uri="{FF2B5EF4-FFF2-40B4-BE49-F238E27FC236}">
                <a16:creationId xmlns:a16="http://schemas.microsoft.com/office/drawing/2014/main" id="{22CE3587-FB75-695F-84A7-3D1517D70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932" y="964203"/>
            <a:ext cx="4108536" cy="3325774"/>
          </a:xfrm>
          <a:prstGeom prst="rect">
            <a:avLst/>
          </a:prstGeom>
        </p:spPr>
      </p:pic>
      <p:sp>
        <p:nvSpPr>
          <p:cNvPr id="12" name="Rounded Rectangle 22">
            <a:extLst>
              <a:ext uri="{FF2B5EF4-FFF2-40B4-BE49-F238E27FC236}">
                <a16:creationId xmlns:a16="http://schemas.microsoft.com/office/drawing/2014/main" id="{412C5D08-D840-7172-7945-56AC7C50FA44}"/>
              </a:ext>
            </a:extLst>
          </p:cNvPr>
          <p:cNvSpPr/>
          <p:nvPr/>
        </p:nvSpPr>
        <p:spPr>
          <a:xfrm>
            <a:off x="710272" y="4396636"/>
            <a:ext cx="4065856" cy="688931"/>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GROUP OF ENGINEERS</a:t>
            </a:r>
          </a:p>
        </p:txBody>
      </p:sp>
      <p:pic>
        <p:nvPicPr>
          <p:cNvPr id="13" name="Picture 12">
            <a:extLst>
              <a:ext uri="{FF2B5EF4-FFF2-40B4-BE49-F238E27FC236}">
                <a16:creationId xmlns:a16="http://schemas.microsoft.com/office/drawing/2014/main" id="{7E3D6873-0EF4-3C55-60FB-D235ACD804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5375" y="3657415"/>
            <a:ext cx="2040635" cy="1841512"/>
          </a:xfrm>
          <a:prstGeom prst="rect">
            <a:avLst/>
          </a:prstGeom>
        </p:spPr>
      </p:pic>
    </p:spTree>
    <p:extLst>
      <p:ext uri="{BB962C8B-B14F-4D97-AF65-F5344CB8AC3E}">
        <p14:creationId xmlns:p14="http://schemas.microsoft.com/office/powerpoint/2010/main" val="401564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D428-355A-5103-2D5C-7A383B00908F}"/>
              </a:ext>
            </a:extLst>
          </p:cNvPr>
          <p:cNvSpPr>
            <a:spLocks noGrp="1"/>
          </p:cNvSpPr>
          <p:nvPr>
            <p:ph type="title"/>
          </p:nvPr>
        </p:nvSpPr>
        <p:spPr/>
        <p:txBody>
          <a:bodyPr/>
          <a:lstStyle/>
          <a:p>
            <a:r>
              <a:rPr lang="en-US" dirty="0"/>
              <a:t>What is Group by?</a:t>
            </a:r>
            <a:endParaRPr lang="en-IN" dirty="0"/>
          </a:p>
        </p:txBody>
      </p:sp>
      <p:sp>
        <p:nvSpPr>
          <p:cNvPr id="5" name="Content Placeholder 2">
            <a:extLst>
              <a:ext uri="{FF2B5EF4-FFF2-40B4-BE49-F238E27FC236}">
                <a16:creationId xmlns:a16="http://schemas.microsoft.com/office/drawing/2014/main" id="{76B90830-E516-0953-92B1-22EA0B8C01C5}"/>
              </a:ext>
            </a:extLst>
          </p:cNvPr>
          <p:cNvSpPr>
            <a:spLocks noGrp="1"/>
          </p:cNvSpPr>
          <p:nvPr>
            <p:ph idx="1"/>
          </p:nvPr>
        </p:nvSpPr>
        <p:spPr>
          <a:xfrm>
            <a:off x="131180" y="863444"/>
            <a:ext cx="11929641" cy="5590565"/>
          </a:xfrm>
        </p:spPr>
        <p:txBody>
          <a:bodyPr/>
          <a:lstStyle/>
          <a:p>
            <a:r>
              <a:rPr lang="en-IN" dirty="0"/>
              <a:t>It creates a group of distinct values from available records.</a:t>
            </a:r>
          </a:p>
          <a:p>
            <a:r>
              <a:rPr lang="en-IN" dirty="0"/>
              <a:t>It groups records based on the distinct values for specified columns.</a:t>
            </a:r>
          </a:p>
          <a:p>
            <a:pPr marL="0" indent="0">
              <a:buNone/>
            </a:pPr>
            <a:endParaRPr lang="en-IN" dirty="0">
              <a:solidFill>
                <a:schemeClr val="accent6"/>
              </a:solidFill>
            </a:endParaRPr>
          </a:p>
        </p:txBody>
      </p:sp>
      <p:sp>
        <p:nvSpPr>
          <p:cNvPr id="18" name="TextBox 17">
            <a:extLst>
              <a:ext uri="{FF2B5EF4-FFF2-40B4-BE49-F238E27FC236}">
                <a16:creationId xmlns:a16="http://schemas.microsoft.com/office/drawing/2014/main" id="{E6D979D6-4BF0-84E0-CC99-A38BBB2EECBC}"/>
              </a:ext>
            </a:extLst>
          </p:cNvPr>
          <p:cNvSpPr txBox="1"/>
          <p:nvPr/>
        </p:nvSpPr>
        <p:spPr>
          <a:xfrm>
            <a:off x="942853" y="2267022"/>
            <a:ext cx="986155" cy="400110"/>
          </a:xfrm>
          <a:prstGeom prst="rect">
            <a:avLst/>
          </a:prstGeom>
          <a:noFill/>
          <a:ln>
            <a:noFill/>
          </a:ln>
        </p:spPr>
        <p:txBody>
          <a:bodyPr wrap="square" rtlCol="0">
            <a:spAutoFit/>
          </a:bodyPr>
          <a:lstStyle/>
          <a:p>
            <a:r>
              <a:rPr lang="en-US" sz="2000" dirty="0"/>
              <a:t>SELECT</a:t>
            </a:r>
          </a:p>
        </p:txBody>
      </p:sp>
      <p:sp>
        <p:nvSpPr>
          <p:cNvPr id="19" name="TextBox 18">
            <a:extLst>
              <a:ext uri="{FF2B5EF4-FFF2-40B4-BE49-F238E27FC236}">
                <a16:creationId xmlns:a16="http://schemas.microsoft.com/office/drawing/2014/main" id="{2D255970-37CE-1A80-4713-4FE51D7B5E57}"/>
              </a:ext>
            </a:extLst>
          </p:cNvPr>
          <p:cNvSpPr txBox="1"/>
          <p:nvPr/>
        </p:nvSpPr>
        <p:spPr>
          <a:xfrm>
            <a:off x="8013118" y="2287425"/>
            <a:ext cx="881342" cy="400110"/>
          </a:xfrm>
          <a:prstGeom prst="rect">
            <a:avLst/>
          </a:prstGeom>
          <a:noFill/>
          <a:ln>
            <a:noFill/>
          </a:ln>
        </p:spPr>
        <p:txBody>
          <a:bodyPr wrap="square" rtlCol="0">
            <a:spAutoFit/>
          </a:bodyPr>
          <a:lstStyle/>
          <a:p>
            <a:r>
              <a:rPr lang="en-US" sz="2000" dirty="0"/>
              <a:t>FROM</a:t>
            </a:r>
          </a:p>
        </p:txBody>
      </p:sp>
      <p:sp>
        <p:nvSpPr>
          <p:cNvPr id="20" name="TextBox 19">
            <a:extLst>
              <a:ext uri="{FF2B5EF4-FFF2-40B4-BE49-F238E27FC236}">
                <a16:creationId xmlns:a16="http://schemas.microsoft.com/office/drawing/2014/main" id="{041B27B3-BB4E-C1C9-C9CA-C21C362A56A2}"/>
              </a:ext>
            </a:extLst>
          </p:cNvPr>
          <p:cNvSpPr txBox="1"/>
          <p:nvPr/>
        </p:nvSpPr>
        <p:spPr>
          <a:xfrm>
            <a:off x="8795157" y="2292074"/>
            <a:ext cx="1885691" cy="400110"/>
          </a:xfrm>
          <a:prstGeom prst="rect">
            <a:avLst/>
          </a:prstGeom>
          <a:noFill/>
          <a:ln>
            <a:noFill/>
          </a:ln>
        </p:spPr>
        <p:txBody>
          <a:bodyPr wrap="square" rtlCol="0">
            <a:spAutoFit/>
          </a:bodyPr>
          <a:lstStyle/>
          <a:p>
            <a:r>
              <a:rPr lang="en-US" sz="2000" dirty="0"/>
              <a:t>NAME OF TABLE</a:t>
            </a:r>
          </a:p>
        </p:txBody>
      </p:sp>
      <p:sp>
        <p:nvSpPr>
          <p:cNvPr id="21" name="TextBox 20">
            <a:extLst>
              <a:ext uri="{FF2B5EF4-FFF2-40B4-BE49-F238E27FC236}">
                <a16:creationId xmlns:a16="http://schemas.microsoft.com/office/drawing/2014/main" id="{C3710782-9601-7611-84B7-38E7D3867425}"/>
              </a:ext>
            </a:extLst>
          </p:cNvPr>
          <p:cNvSpPr txBox="1"/>
          <p:nvPr/>
        </p:nvSpPr>
        <p:spPr>
          <a:xfrm>
            <a:off x="1826160" y="2267022"/>
            <a:ext cx="1284263" cy="400110"/>
          </a:xfrm>
          <a:prstGeom prst="rect">
            <a:avLst/>
          </a:prstGeom>
          <a:noFill/>
          <a:ln>
            <a:noFill/>
          </a:ln>
        </p:spPr>
        <p:txBody>
          <a:bodyPr wrap="square" rtlCol="0">
            <a:spAutoFit/>
          </a:bodyPr>
          <a:lstStyle/>
          <a:p>
            <a:r>
              <a:rPr lang="en-US" sz="2000" dirty="0"/>
              <a:t>COLUMN1,</a:t>
            </a:r>
          </a:p>
        </p:txBody>
      </p:sp>
      <p:sp>
        <p:nvSpPr>
          <p:cNvPr id="22" name="TextBox 21">
            <a:extLst>
              <a:ext uri="{FF2B5EF4-FFF2-40B4-BE49-F238E27FC236}">
                <a16:creationId xmlns:a16="http://schemas.microsoft.com/office/drawing/2014/main" id="{763063FD-7357-B9E1-AC75-C2A356860A1F}"/>
              </a:ext>
            </a:extLst>
          </p:cNvPr>
          <p:cNvSpPr txBox="1"/>
          <p:nvPr/>
        </p:nvSpPr>
        <p:spPr>
          <a:xfrm>
            <a:off x="2989511" y="2267022"/>
            <a:ext cx="1284263" cy="400110"/>
          </a:xfrm>
          <a:prstGeom prst="rect">
            <a:avLst/>
          </a:prstGeom>
          <a:noFill/>
          <a:ln>
            <a:noFill/>
          </a:ln>
        </p:spPr>
        <p:txBody>
          <a:bodyPr wrap="square" rtlCol="0">
            <a:spAutoFit/>
          </a:bodyPr>
          <a:lstStyle/>
          <a:p>
            <a:r>
              <a:rPr lang="en-US" sz="2000" dirty="0"/>
              <a:t>COLUMN2,</a:t>
            </a:r>
          </a:p>
        </p:txBody>
      </p:sp>
      <p:sp>
        <p:nvSpPr>
          <p:cNvPr id="23" name="TextBox 22">
            <a:extLst>
              <a:ext uri="{FF2B5EF4-FFF2-40B4-BE49-F238E27FC236}">
                <a16:creationId xmlns:a16="http://schemas.microsoft.com/office/drawing/2014/main" id="{F6D4C747-DDE5-3FB8-1E55-645660554350}"/>
              </a:ext>
            </a:extLst>
          </p:cNvPr>
          <p:cNvSpPr txBox="1"/>
          <p:nvPr/>
        </p:nvSpPr>
        <p:spPr>
          <a:xfrm>
            <a:off x="942853" y="2664902"/>
            <a:ext cx="1336107" cy="400110"/>
          </a:xfrm>
          <a:prstGeom prst="rect">
            <a:avLst/>
          </a:prstGeom>
          <a:noFill/>
          <a:ln>
            <a:noFill/>
          </a:ln>
        </p:spPr>
        <p:txBody>
          <a:bodyPr wrap="square" rtlCol="0">
            <a:spAutoFit/>
          </a:bodyPr>
          <a:lstStyle/>
          <a:p>
            <a:r>
              <a:rPr lang="en-US" sz="2000" b="1" dirty="0">
                <a:solidFill>
                  <a:srgbClr val="0E47A1"/>
                </a:solidFill>
              </a:rPr>
              <a:t>GROUP BY</a:t>
            </a:r>
          </a:p>
        </p:txBody>
      </p:sp>
      <p:sp>
        <p:nvSpPr>
          <p:cNvPr id="24" name="TextBox 23">
            <a:extLst>
              <a:ext uri="{FF2B5EF4-FFF2-40B4-BE49-F238E27FC236}">
                <a16:creationId xmlns:a16="http://schemas.microsoft.com/office/drawing/2014/main" id="{B03C107B-0790-657D-2518-3F624DD1B6F7}"/>
              </a:ext>
            </a:extLst>
          </p:cNvPr>
          <p:cNvSpPr txBox="1"/>
          <p:nvPr/>
        </p:nvSpPr>
        <p:spPr>
          <a:xfrm>
            <a:off x="2149693" y="2664902"/>
            <a:ext cx="1284263" cy="400110"/>
          </a:xfrm>
          <a:prstGeom prst="rect">
            <a:avLst/>
          </a:prstGeom>
          <a:noFill/>
          <a:ln>
            <a:noFill/>
          </a:ln>
        </p:spPr>
        <p:txBody>
          <a:bodyPr wrap="square" rtlCol="0">
            <a:spAutoFit/>
          </a:bodyPr>
          <a:lstStyle/>
          <a:p>
            <a:r>
              <a:rPr lang="en-US" sz="2000" dirty="0"/>
              <a:t>COLUMN1,</a:t>
            </a:r>
          </a:p>
        </p:txBody>
      </p:sp>
      <p:sp>
        <p:nvSpPr>
          <p:cNvPr id="25" name="TextBox 24">
            <a:extLst>
              <a:ext uri="{FF2B5EF4-FFF2-40B4-BE49-F238E27FC236}">
                <a16:creationId xmlns:a16="http://schemas.microsoft.com/office/drawing/2014/main" id="{65FA968B-81FA-6E4C-8DC2-E71B927185CE}"/>
              </a:ext>
            </a:extLst>
          </p:cNvPr>
          <p:cNvSpPr txBox="1"/>
          <p:nvPr/>
        </p:nvSpPr>
        <p:spPr>
          <a:xfrm>
            <a:off x="3313044" y="2664902"/>
            <a:ext cx="1284263" cy="400110"/>
          </a:xfrm>
          <a:prstGeom prst="rect">
            <a:avLst/>
          </a:prstGeom>
          <a:noFill/>
          <a:ln>
            <a:noFill/>
          </a:ln>
        </p:spPr>
        <p:txBody>
          <a:bodyPr wrap="square" rtlCol="0">
            <a:spAutoFit/>
          </a:bodyPr>
          <a:lstStyle/>
          <a:p>
            <a:r>
              <a:rPr lang="en-US" sz="2000" dirty="0"/>
              <a:t>COLUMN2,</a:t>
            </a:r>
          </a:p>
        </p:txBody>
      </p:sp>
      <p:sp>
        <p:nvSpPr>
          <p:cNvPr id="26" name="TextBox 25">
            <a:extLst>
              <a:ext uri="{FF2B5EF4-FFF2-40B4-BE49-F238E27FC236}">
                <a16:creationId xmlns:a16="http://schemas.microsoft.com/office/drawing/2014/main" id="{7599CC72-C6C0-41FB-F78A-C5268341A33B}"/>
              </a:ext>
            </a:extLst>
          </p:cNvPr>
          <p:cNvSpPr txBox="1"/>
          <p:nvPr/>
        </p:nvSpPr>
        <p:spPr>
          <a:xfrm>
            <a:off x="4543314" y="2662672"/>
            <a:ext cx="1384036" cy="400110"/>
          </a:xfrm>
          <a:prstGeom prst="rect">
            <a:avLst/>
          </a:prstGeom>
          <a:noFill/>
          <a:ln>
            <a:noFill/>
          </a:ln>
        </p:spPr>
        <p:txBody>
          <a:bodyPr wrap="square" rtlCol="0">
            <a:spAutoFit/>
          </a:bodyPr>
          <a:lstStyle/>
          <a:p>
            <a:r>
              <a:rPr lang="en-US" sz="2000" dirty="0"/>
              <a:t>…</a:t>
            </a:r>
            <a:r>
              <a:rPr lang="en-US" sz="2000" dirty="0" err="1"/>
              <a:t>COLUMNn</a:t>
            </a:r>
            <a:endParaRPr lang="en-US" sz="2000" dirty="0"/>
          </a:p>
        </p:txBody>
      </p:sp>
      <p:sp>
        <p:nvSpPr>
          <p:cNvPr id="27" name="TextBox 26">
            <a:extLst>
              <a:ext uri="{FF2B5EF4-FFF2-40B4-BE49-F238E27FC236}">
                <a16:creationId xmlns:a16="http://schemas.microsoft.com/office/drawing/2014/main" id="{6A0E1AAC-B6D7-1CDF-F5A6-BB5FD18DC2A4}"/>
              </a:ext>
            </a:extLst>
          </p:cNvPr>
          <p:cNvSpPr txBox="1"/>
          <p:nvPr/>
        </p:nvSpPr>
        <p:spPr>
          <a:xfrm>
            <a:off x="5832155" y="2660442"/>
            <a:ext cx="288099" cy="400110"/>
          </a:xfrm>
          <a:prstGeom prst="rect">
            <a:avLst/>
          </a:prstGeom>
          <a:noFill/>
          <a:ln>
            <a:noFill/>
          </a:ln>
        </p:spPr>
        <p:txBody>
          <a:bodyPr wrap="square" rtlCol="0">
            <a:spAutoFit/>
          </a:bodyPr>
          <a:lstStyle/>
          <a:p>
            <a:r>
              <a:rPr lang="en-US" sz="2000" dirty="0"/>
              <a:t>;</a:t>
            </a:r>
          </a:p>
        </p:txBody>
      </p:sp>
      <p:sp>
        <p:nvSpPr>
          <p:cNvPr id="28" name="TextBox 27">
            <a:extLst>
              <a:ext uri="{FF2B5EF4-FFF2-40B4-BE49-F238E27FC236}">
                <a16:creationId xmlns:a16="http://schemas.microsoft.com/office/drawing/2014/main" id="{D543A5F4-B33A-EB32-841C-CF7C19C3BD4A}"/>
              </a:ext>
            </a:extLst>
          </p:cNvPr>
          <p:cNvSpPr txBox="1"/>
          <p:nvPr/>
        </p:nvSpPr>
        <p:spPr>
          <a:xfrm>
            <a:off x="4257159" y="2277318"/>
            <a:ext cx="4079492" cy="400110"/>
          </a:xfrm>
          <a:prstGeom prst="rect">
            <a:avLst/>
          </a:prstGeom>
          <a:noFill/>
          <a:ln>
            <a:noFill/>
          </a:ln>
        </p:spPr>
        <p:txBody>
          <a:bodyPr wrap="square" rtlCol="0">
            <a:spAutoFit/>
          </a:bodyPr>
          <a:lstStyle/>
          <a:p>
            <a:r>
              <a:rPr lang="en-US" sz="2000" b="1" dirty="0">
                <a:solidFill>
                  <a:srgbClr val="0E47A1"/>
                </a:solidFill>
              </a:rPr>
              <a:t>AGGREGATE FUNCTION (COLUMN)</a:t>
            </a:r>
          </a:p>
        </p:txBody>
      </p:sp>
      <p:sp>
        <p:nvSpPr>
          <p:cNvPr id="29" name="TextBox 28">
            <a:extLst>
              <a:ext uri="{FF2B5EF4-FFF2-40B4-BE49-F238E27FC236}">
                <a16:creationId xmlns:a16="http://schemas.microsoft.com/office/drawing/2014/main" id="{E6971A74-008A-4438-C9C4-030083035E2C}"/>
              </a:ext>
            </a:extLst>
          </p:cNvPr>
          <p:cNvSpPr txBox="1"/>
          <p:nvPr/>
        </p:nvSpPr>
        <p:spPr>
          <a:xfrm>
            <a:off x="490836" y="1745447"/>
            <a:ext cx="3576248" cy="369332"/>
          </a:xfrm>
          <a:prstGeom prst="rect">
            <a:avLst/>
          </a:prstGeom>
          <a:noFill/>
        </p:spPr>
        <p:txBody>
          <a:bodyPr wrap="square" rtlCol="0">
            <a:spAutoFit/>
          </a:bodyPr>
          <a:lstStyle/>
          <a:p>
            <a:r>
              <a:rPr lang="en-US" b="1" u="sng" dirty="0"/>
              <a:t>Syntax:-</a:t>
            </a:r>
          </a:p>
        </p:txBody>
      </p:sp>
    </p:spTree>
    <p:extLst>
      <p:ext uri="{BB962C8B-B14F-4D97-AF65-F5344CB8AC3E}">
        <p14:creationId xmlns:p14="http://schemas.microsoft.com/office/powerpoint/2010/main" val="16791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E295-A82D-38B4-7515-252EEF4A935A}"/>
              </a:ext>
            </a:extLst>
          </p:cNvPr>
          <p:cNvSpPr>
            <a:spLocks noGrp="1"/>
          </p:cNvSpPr>
          <p:nvPr>
            <p:ph type="title"/>
          </p:nvPr>
        </p:nvSpPr>
        <p:spPr/>
        <p:txBody>
          <a:bodyPr/>
          <a:lstStyle/>
          <a:p>
            <a:r>
              <a:rPr lang="en-IN" dirty="0"/>
              <a:t>What is SQL?</a:t>
            </a:r>
          </a:p>
        </p:txBody>
      </p:sp>
      <p:sp>
        <p:nvSpPr>
          <p:cNvPr id="3" name="Content Placeholder 2">
            <a:extLst>
              <a:ext uri="{FF2B5EF4-FFF2-40B4-BE49-F238E27FC236}">
                <a16:creationId xmlns:a16="http://schemas.microsoft.com/office/drawing/2014/main" id="{B3297048-EE8B-C662-7405-E4A9CD88495A}"/>
              </a:ext>
            </a:extLst>
          </p:cNvPr>
          <p:cNvSpPr>
            <a:spLocks noGrp="1"/>
          </p:cNvSpPr>
          <p:nvPr>
            <p:ph idx="1"/>
          </p:nvPr>
        </p:nvSpPr>
        <p:spPr/>
        <p:txBody>
          <a:bodyPr/>
          <a:lstStyle/>
          <a:p>
            <a:pPr algn="just" fontAlgn="base"/>
            <a:r>
              <a:rPr lang="en-US" dirty="0"/>
              <a:t>SQL is called </a:t>
            </a:r>
            <a:r>
              <a:rPr lang="en-US" b="1" dirty="0">
                <a:solidFill>
                  <a:srgbClr val="C00000"/>
                </a:solidFill>
              </a:rPr>
              <a:t>Structured Query language</a:t>
            </a:r>
            <a:r>
              <a:rPr lang="en-US" dirty="0"/>
              <a:t>.</a:t>
            </a:r>
          </a:p>
          <a:p>
            <a:pPr fontAlgn="base"/>
            <a:r>
              <a:rPr lang="en-IN" dirty="0"/>
              <a:t>SQL is the standard language for </a:t>
            </a:r>
            <a:r>
              <a:rPr lang="en-IN" dirty="0">
                <a:solidFill>
                  <a:srgbClr val="C00000"/>
                </a:solidFill>
              </a:rPr>
              <a:t>Relational Database System </a:t>
            </a:r>
            <a:r>
              <a:rPr lang="en-US" dirty="0"/>
              <a:t>(</a:t>
            </a:r>
            <a:r>
              <a:rPr lang="en-US" b="1" dirty="0">
                <a:solidFill>
                  <a:srgbClr val="C00000"/>
                </a:solidFill>
              </a:rPr>
              <a:t>RDBMS</a:t>
            </a:r>
            <a:r>
              <a:rPr lang="en-US" dirty="0"/>
              <a:t>)</a:t>
            </a:r>
            <a:r>
              <a:rPr lang="en-IN" dirty="0"/>
              <a:t>. </a:t>
            </a:r>
            <a:endParaRPr lang="en-US" dirty="0"/>
          </a:p>
          <a:p>
            <a:pPr algn="just" fontAlgn="base"/>
            <a:r>
              <a:rPr lang="en-US" dirty="0"/>
              <a:t>SQL is used for database creation, deletion, fetching data, and modifying data and structure.</a:t>
            </a:r>
          </a:p>
          <a:p>
            <a:pPr fontAlgn="base"/>
            <a:r>
              <a:rPr lang="en-US" dirty="0"/>
              <a:t>SQL is an </a:t>
            </a:r>
            <a:r>
              <a:rPr lang="en-US" dirty="0">
                <a:solidFill>
                  <a:srgbClr val="C00000"/>
                </a:solidFill>
              </a:rPr>
              <a:t>ANSI</a:t>
            </a:r>
            <a:r>
              <a:rPr lang="en-US" dirty="0"/>
              <a:t> (</a:t>
            </a:r>
            <a:r>
              <a:rPr lang="en-IN" dirty="0"/>
              <a:t>American National Standards Institute</a:t>
            </a:r>
            <a:r>
              <a:rPr lang="en-US" dirty="0"/>
              <a:t>) and </a:t>
            </a:r>
            <a:r>
              <a:rPr lang="en-US" dirty="0">
                <a:solidFill>
                  <a:srgbClr val="C00000"/>
                </a:solidFill>
              </a:rPr>
              <a:t>ISO</a:t>
            </a:r>
            <a:r>
              <a:rPr lang="en-US" dirty="0"/>
              <a:t> (</a:t>
            </a:r>
            <a:r>
              <a:rPr lang="en-IN" dirty="0"/>
              <a:t>International Organisation for Standardisation</a:t>
            </a:r>
            <a:r>
              <a:rPr lang="en-US" dirty="0"/>
              <a:t>) standard.</a:t>
            </a:r>
          </a:p>
          <a:p>
            <a:pPr algn="just" fontAlgn="base"/>
            <a:r>
              <a:rPr lang="en-IN" dirty="0"/>
              <a:t>SQL is used by all the Relational Database Management Systems (RDBMS) like:</a:t>
            </a:r>
          </a:p>
          <a:p>
            <a:pPr lvl="1" fontAlgn="base"/>
            <a:r>
              <a:rPr lang="en-IN" dirty="0">
                <a:solidFill>
                  <a:srgbClr val="0D4991"/>
                </a:solidFill>
              </a:rPr>
              <a:t>MySQL</a:t>
            </a:r>
          </a:p>
          <a:p>
            <a:pPr lvl="1" fontAlgn="base"/>
            <a:r>
              <a:rPr lang="en-IN" dirty="0">
                <a:solidFill>
                  <a:srgbClr val="0D4991"/>
                </a:solidFill>
              </a:rPr>
              <a:t>MS Access</a:t>
            </a:r>
          </a:p>
          <a:p>
            <a:pPr lvl="1" fontAlgn="base"/>
            <a:r>
              <a:rPr lang="en-IN" dirty="0">
                <a:solidFill>
                  <a:srgbClr val="0D4991"/>
                </a:solidFill>
              </a:rPr>
              <a:t>Oracle</a:t>
            </a:r>
          </a:p>
          <a:p>
            <a:pPr lvl="1" fontAlgn="base"/>
            <a:r>
              <a:rPr lang="en-IN" dirty="0">
                <a:solidFill>
                  <a:srgbClr val="0D4991"/>
                </a:solidFill>
              </a:rPr>
              <a:t>Sybase</a:t>
            </a:r>
          </a:p>
          <a:p>
            <a:pPr lvl="1" fontAlgn="base"/>
            <a:r>
              <a:rPr lang="en-IN" dirty="0">
                <a:solidFill>
                  <a:srgbClr val="0D4991"/>
                </a:solidFill>
              </a:rPr>
              <a:t>Postgres </a:t>
            </a:r>
          </a:p>
          <a:p>
            <a:pPr lvl="1" fontAlgn="base"/>
            <a:r>
              <a:rPr lang="en-IN" dirty="0">
                <a:solidFill>
                  <a:srgbClr val="0D4991"/>
                </a:solidFill>
              </a:rPr>
              <a:t>SQL Server </a:t>
            </a:r>
          </a:p>
          <a:p>
            <a:pPr marL="255588" indent="-342900" fontAlgn="base"/>
            <a:r>
              <a:rPr lang="en-US" dirty="0"/>
              <a:t>SQL is </a:t>
            </a:r>
            <a:r>
              <a:rPr lang="en-US" b="1" dirty="0">
                <a:solidFill>
                  <a:srgbClr val="C00000"/>
                </a:solidFill>
              </a:rPr>
              <a:t>case</a:t>
            </a:r>
            <a:r>
              <a:rPr lang="en-US" dirty="0">
                <a:solidFill>
                  <a:srgbClr val="C00000"/>
                </a:solidFill>
              </a:rPr>
              <a:t> </a:t>
            </a:r>
            <a:r>
              <a:rPr lang="en-US" b="1" dirty="0">
                <a:solidFill>
                  <a:srgbClr val="C00000"/>
                </a:solidFill>
              </a:rPr>
              <a:t>insensitive</a:t>
            </a:r>
            <a:r>
              <a:rPr lang="en-US" dirty="0"/>
              <a:t>.</a:t>
            </a:r>
          </a:p>
          <a:p>
            <a:endParaRPr lang="en-IN" dirty="0"/>
          </a:p>
        </p:txBody>
      </p:sp>
    </p:spTree>
    <p:extLst>
      <p:ext uri="{BB962C8B-B14F-4D97-AF65-F5344CB8AC3E}">
        <p14:creationId xmlns:p14="http://schemas.microsoft.com/office/powerpoint/2010/main" val="348955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A797-9F65-BEBB-C831-863A44505E5B}"/>
              </a:ext>
            </a:extLst>
          </p:cNvPr>
          <p:cNvSpPr>
            <a:spLocks noGrp="1"/>
          </p:cNvSpPr>
          <p:nvPr>
            <p:ph type="title"/>
          </p:nvPr>
        </p:nvSpPr>
        <p:spPr/>
        <p:txBody>
          <a:bodyPr/>
          <a:lstStyle/>
          <a:p>
            <a:r>
              <a:rPr lang="en-IN" dirty="0"/>
              <a:t>How grouping works?</a:t>
            </a:r>
          </a:p>
        </p:txBody>
      </p:sp>
      <p:sp>
        <p:nvSpPr>
          <p:cNvPr id="3" name="Content Placeholder 2">
            <a:extLst>
              <a:ext uri="{FF2B5EF4-FFF2-40B4-BE49-F238E27FC236}">
                <a16:creationId xmlns:a16="http://schemas.microsoft.com/office/drawing/2014/main" id="{2689557D-1337-5F5F-76C3-4F969DFDB7A5}"/>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4E725832-1579-EBF8-3691-ACF4E27B273A}"/>
              </a:ext>
            </a:extLst>
          </p:cNvPr>
          <p:cNvPicPr>
            <a:picLocks noChangeAspect="1"/>
          </p:cNvPicPr>
          <p:nvPr/>
        </p:nvPicPr>
        <p:blipFill>
          <a:blip r:embed="rId2"/>
          <a:stretch>
            <a:fillRect/>
          </a:stretch>
        </p:blipFill>
        <p:spPr>
          <a:xfrm>
            <a:off x="2214021" y="1180786"/>
            <a:ext cx="7763958" cy="4496427"/>
          </a:xfrm>
          <a:prstGeom prst="rect">
            <a:avLst/>
          </a:prstGeom>
        </p:spPr>
      </p:pic>
      <p:sp>
        <p:nvSpPr>
          <p:cNvPr id="4" name="Rectangle 3">
            <a:extLst>
              <a:ext uri="{FF2B5EF4-FFF2-40B4-BE49-F238E27FC236}">
                <a16:creationId xmlns:a16="http://schemas.microsoft.com/office/drawing/2014/main" id="{14197840-D83F-98DA-46A3-172DF0A475A9}"/>
              </a:ext>
            </a:extLst>
          </p:cNvPr>
          <p:cNvSpPr/>
          <p:nvPr/>
        </p:nvSpPr>
        <p:spPr>
          <a:xfrm>
            <a:off x="4105374" y="1363911"/>
            <a:ext cx="1891553" cy="43594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977FBCD-1DCC-467E-D1BD-F791188F29AF}"/>
              </a:ext>
            </a:extLst>
          </p:cNvPr>
          <p:cNvSpPr/>
          <p:nvPr/>
        </p:nvSpPr>
        <p:spPr>
          <a:xfrm>
            <a:off x="5969569" y="2168164"/>
            <a:ext cx="1891553" cy="33423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E6DDFF8-88ED-AF11-DF18-96AB24CA3A04}"/>
              </a:ext>
            </a:extLst>
          </p:cNvPr>
          <p:cNvSpPr/>
          <p:nvPr/>
        </p:nvSpPr>
        <p:spPr>
          <a:xfrm>
            <a:off x="5969570" y="1347505"/>
            <a:ext cx="2110198" cy="952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64F35A9-2DFF-B214-7159-7FF83C5154C8}"/>
              </a:ext>
            </a:extLst>
          </p:cNvPr>
          <p:cNvSpPr/>
          <p:nvPr/>
        </p:nvSpPr>
        <p:spPr>
          <a:xfrm>
            <a:off x="7805394" y="2559724"/>
            <a:ext cx="2015857" cy="2493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294B654-5ED5-6B7E-B0C7-9A56AC73F0C4}"/>
              </a:ext>
            </a:extLst>
          </p:cNvPr>
          <p:cNvSpPr/>
          <p:nvPr/>
        </p:nvSpPr>
        <p:spPr>
          <a:xfrm>
            <a:off x="8020945" y="1306610"/>
            <a:ext cx="2015857" cy="9526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274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8EA1-E779-6967-25FB-778FD18366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8AE521-D0D1-7D3B-E8ED-A35D95710745}"/>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5F16D5D-E3CD-E542-A05B-D460071416A1}"/>
              </a:ext>
            </a:extLst>
          </p:cNvPr>
          <p:cNvPicPr>
            <a:picLocks noChangeAspect="1"/>
          </p:cNvPicPr>
          <p:nvPr/>
        </p:nvPicPr>
        <p:blipFill>
          <a:blip r:embed="rId2"/>
          <a:stretch>
            <a:fillRect/>
          </a:stretch>
        </p:blipFill>
        <p:spPr>
          <a:xfrm>
            <a:off x="1747230" y="1151467"/>
            <a:ext cx="8697539" cy="5211642"/>
          </a:xfrm>
          <a:prstGeom prst="rect">
            <a:avLst/>
          </a:prstGeom>
        </p:spPr>
      </p:pic>
    </p:spTree>
    <p:extLst>
      <p:ext uri="{BB962C8B-B14F-4D97-AF65-F5344CB8AC3E}">
        <p14:creationId xmlns:p14="http://schemas.microsoft.com/office/powerpoint/2010/main" val="2566533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8EFD-36DB-2C8E-D6EF-377FA50C0174}"/>
              </a:ext>
            </a:extLst>
          </p:cNvPr>
          <p:cNvSpPr>
            <a:spLocks noGrp="1"/>
          </p:cNvSpPr>
          <p:nvPr>
            <p:ph type="title"/>
          </p:nvPr>
        </p:nvSpPr>
        <p:spPr/>
        <p:txBody>
          <a:bodyPr/>
          <a:lstStyle/>
          <a:p>
            <a:r>
              <a:rPr lang="en-US" dirty="0"/>
              <a:t>Aggregate Functions with Group By Example</a:t>
            </a:r>
            <a:endParaRPr lang="en-IN" dirty="0"/>
          </a:p>
        </p:txBody>
      </p:sp>
      <p:sp>
        <p:nvSpPr>
          <p:cNvPr id="3" name="Content Placeholder 2">
            <a:extLst>
              <a:ext uri="{FF2B5EF4-FFF2-40B4-BE49-F238E27FC236}">
                <a16:creationId xmlns:a16="http://schemas.microsoft.com/office/drawing/2014/main" id="{1DCE638D-2E1F-4A56-60C0-D5C0D77D73A5}"/>
              </a:ext>
            </a:extLst>
          </p:cNvPr>
          <p:cNvSpPr>
            <a:spLocks noGrp="1"/>
          </p:cNvSpPr>
          <p:nvPr>
            <p:ph idx="1"/>
          </p:nvPr>
        </p:nvSpPr>
        <p:spPr/>
        <p:txBody>
          <a:bodyPr/>
          <a:lstStyle/>
          <a:p>
            <a:endParaRPr lang="en-IN" dirty="0"/>
          </a:p>
        </p:txBody>
      </p:sp>
      <p:graphicFrame>
        <p:nvGraphicFramePr>
          <p:cNvPr id="4" name="Content Placeholder 4">
            <a:extLst>
              <a:ext uri="{FF2B5EF4-FFF2-40B4-BE49-F238E27FC236}">
                <a16:creationId xmlns:a16="http://schemas.microsoft.com/office/drawing/2014/main" id="{10078F67-96FE-2AC9-8EDA-96BB708CB51D}"/>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5" name="Content Placeholder 4">
            <a:extLst>
              <a:ext uri="{FF2B5EF4-FFF2-40B4-BE49-F238E27FC236}">
                <a16:creationId xmlns:a16="http://schemas.microsoft.com/office/drawing/2014/main" id="{C78F01C8-CFD5-65F1-882E-F7C28B8B60AB}"/>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6" name="Content Placeholder 4">
            <a:extLst>
              <a:ext uri="{FF2B5EF4-FFF2-40B4-BE49-F238E27FC236}">
                <a16:creationId xmlns:a16="http://schemas.microsoft.com/office/drawing/2014/main" id="{2DD1083B-049E-3BDC-E8A1-2F76831ECA55}"/>
              </a:ext>
            </a:extLst>
          </p:cNvPr>
          <p:cNvGraphicFramePr>
            <a:graphicFrameLocks/>
          </p:cNvGraphicFramePr>
          <p:nvPr>
            <p:extLst>
              <p:ext uri="{D42A27DB-BD31-4B8C-83A1-F6EECF244321}">
                <p14:modId xmlns:p14="http://schemas.microsoft.com/office/powerpoint/2010/main" val="2793510236"/>
              </p:ext>
            </p:extLst>
          </p:nvPr>
        </p:nvGraphicFramePr>
        <p:xfrm>
          <a:off x="4781437" y="112284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135E2B84-559C-8115-8F96-43A6D9EE1810}"/>
              </a:ext>
            </a:extLst>
          </p:cNvPr>
          <p:cNvGraphicFramePr>
            <a:graphicFrameLocks/>
          </p:cNvGraphicFramePr>
          <p:nvPr/>
        </p:nvGraphicFramePr>
        <p:xfrm>
          <a:off x="5880366" y="1113954"/>
          <a:ext cx="4025633" cy="396240"/>
        </p:xfrm>
        <a:graphic>
          <a:graphicData uri="http://schemas.openxmlformats.org/drawingml/2006/table">
            <a:tbl>
              <a:tblPr firstRow="1" bandRow="1">
                <a:tableStyleId>{8EC20E35-A176-4012-BC5E-935CFFF8708E}</a:tableStyleId>
              </a:tblPr>
              <a:tblGrid>
                <a:gridCol w="4025633">
                  <a:extLst>
                    <a:ext uri="{9D8B030D-6E8A-4147-A177-3AD203B41FA5}">
                      <a16:colId xmlns:a16="http://schemas.microsoft.com/office/drawing/2014/main" val="20000"/>
                    </a:ext>
                  </a:extLst>
                </a:gridCol>
              </a:tblGrid>
              <a:tr h="285488">
                <a:tc>
                  <a:txBody>
                    <a:bodyPr/>
                    <a:lstStyle/>
                    <a:p>
                      <a:pPr algn="l"/>
                      <a:r>
                        <a:rPr lang="en-US" sz="2000" b="0" kern="1200" dirty="0">
                          <a:solidFill>
                            <a:schemeClr val="tx1"/>
                          </a:solidFill>
                          <a:latin typeface="+mn-lt"/>
                          <a:ea typeface="+mn-ea"/>
                          <a:cs typeface="+mn-cs"/>
                        </a:rPr>
                        <a:t>Find out Branch wise Maximum</a:t>
                      </a:r>
                      <a:r>
                        <a:rPr lang="en-US" sz="2000" b="0" kern="1200" baseline="0" dirty="0">
                          <a:solidFill>
                            <a:schemeClr val="tx1"/>
                          </a:solidFill>
                          <a:latin typeface="+mn-lt"/>
                          <a:ea typeface="+mn-ea"/>
                          <a:cs typeface="+mn-cs"/>
                        </a:rPr>
                        <a:t> CPI.</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8" name="Content Placeholder 4">
            <a:extLst>
              <a:ext uri="{FF2B5EF4-FFF2-40B4-BE49-F238E27FC236}">
                <a16:creationId xmlns:a16="http://schemas.microsoft.com/office/drawing/2014/main" id="{2888DCB4-57C4-B8F6-4DB8-0558CDB7B3DE}"/>
              </a:ext>
            </a:extLst>
          </p:cNvPr>
          <p:cNvGraphicFramePr>
            <a:graphicFrameLocks/>
          </p:cNvGraphicFramePr>
          <p:nvPr>
            <p:extLst>
              <p:ext uri="{D42A27DB-BD31-4B8C-83A1-F6EECF244321}">
                <p14:modId xmlns:p14="http://schemas.microsoft.com/office/powerpoint/2010/main" val="2073296984"/>
              </p:ext>
            </p:extLst>
          </p:nvPr>
        </p:nvGraphicFramePr>
        <p:xfrm>
          <a:off x="5878552" y="1555017"/>
          <a:ext cx="6237248" cy="640080"/>
        </p:xfrm>
        <a:graphic>
          <a:graphicData uri="http://schemas.openxmlformats.org/drawingml/2006/table">
            <a:tbl>
              <a:tblPr firstRow="1" bandRow="1">
                <a:tableStyleId>{8EC20E35-A176-4012-BC5E-935CFFF8708E}</a:tableStyleId>
              </a:tblPr>
              <a:tblGrid>
                <a:gridCol w="6237248">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Branch,</a:t>
                      </a:r>
                      <a:r>
                        <a:rPr lang="en-US" sz="1800" b="0" baseline="0" dirty="0">
                          <a:solidFill>
                            <a:prstClr val="black"/>
                          </a:solidFill>
                          <a:latin typeface="Consolas" panose="020B0609020204030204" pitchFamily="49" charset="0"/>
                        </a:rPr>
                        <a:t> </a:t>
                      </a:r>
                      <a:r>
                        <a:rPr lang="en-US" sz="1800" b="0" baseline="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[Max]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r>
                        <a:rPr lang="en-US" sz="1800" b="0" kern="1200" dirty="0">
                          <a:solidFill>
                            <a:srgbClr val="0000FF"/>
                          </a:solidFill>
                          <a:latin typeface="Consolas" panose="020B0609020204030204" pitchFamily="49" charset="0"/>
                          <a:ea typeface="+mn-ea"/>
                          <a:cs typeface="+mn-cs"/>
                        </a:rPr>
                        <a:t>Group By </a:t>
                      </a:r>
                      <a:r>
                        <a:rPr lang="en-US" sz="1800" b="0" dirty="0">
                          <a:solidFill>
                            <a:prstClr val="black"/>
                          </a:solidFill>
                          <a:latin typeface="Consolas" panose="020B0609020204030204" pitchFamily="49" charset="0"/>
                        </a:rPr>
                        <a:t>Branch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9" name="Content Placeholder 4">
            <a:extLst>
              <a:ext uri="{FF2B5EF4-FFF2-40B4-BE49-F238E27FC236}">
                <a16:creationId xmlns:a16="http://schemas.microsoft.com/office/drawing/2014/main" id="{44C83701-F5B8-C2A7-D9D7-A76CF5DEE6AE}"/>
              </a:ext>
            </a:extLst>
          </p:cNvPr>
          <p:cNvGraphicFramePr>
            <a:graphicFrameLocks/>
          </p:cNvGraphicFramePr>
          <p:nvPr/>
        </p:nvGraphicFramePr>
        <p:xfrm>
          <a:off x="4781437" y="2089747"/>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9167">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0" name="Straight Connector 9">
            <a:extLst>
              <a:ext uri="{FF2B5EF4-FFF2-40B4-BE49-F238E27FC236}">
                <a16:creationId xmlns:a16="http://schemas.microsoft.com/office/drawing/2014/main" id="{709DAC19-84DD-A2DE-47A0-A0CF4A6A85CA}"/>
              </a:ext>
            </a:extLst>
          </p:cNvPr>
          <p:cNvCxnSpPr/>
          <p:nvPr/>
        </p:nvCxnSpPr>
        <p:spPr>
          <a:xfrm>
            <a:off x="4781437" y="1510827"/>
            <a:ext cx="478800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4">
            <a:extLst>
              <a:ext uri="{FF2B5EF4-FFF2-40B4-BE49-F238E27FC236}">
                <a16:creationId xmlns:a16="http://schemas.microsoft.com/office/drawing/2014/main" id="{A01A2579-30C5-B064-864A-C321C17C8681}"/>
              </a:ext>
            </a:extLst>
          </p:cNvPr>
          <p:cNvGraphicFramePr>
            <a:graphicFrameLocks/>
          </p:cNvGraphicFramePr>
          <p:nvPr>
            <p:extLst>
              <p:ext uri="{D42A27DB-BD31-4B8C-83A1-F6EECF244321}">
                <p14:modId xmlns:p14="http://schemas.microsoft.com/office/powerpoint/2010/main" val="42989102"/>
              </p:ext>
            </p:extLst>
          </p:nvPr>
        </p:nvGraphicFramePr>
        <p:xfrm>
          <a:off x="4781437" y="152171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graphicFrame>
        <p:nvGraphicFramePr>
          <p:cNvPr id="12" name="Content Placeholder 4">
            <a:extLst>
              <a:ext uri="{FF2B5EF4-FFF2-40B4-BE49-F238E27FC236}">
                <a16:creationId xmlns:a16="http://schemas.microsoft.com/office/drawing/2014/main" id="{EB9DF973-0D9C-9B0A-9279-64E142FA05C2}"/>
              </a:ext>
            </a:extLst>
          </p:cNvPr>
          <p:cNvGraphicFramePr>
            <a:graphicFrameLocks/>
          </p:cNvGraphicFramePr>
          <p:nvPr>
            <p:extLst>
              <p:ext uri="{D42A27DB-BD31-4B8C-83A1-F6EECF244321}">
                <p14:modId xmlns:p14="http://schemas.microsoft.com/office/powerpoint/2010/main" val="1511536508"/>
              </p:ext>
            </p:extLst>
          </p:nvPr>
        </p:nvGraphicFramePr>
        <p:xfrm>
          <a:off x="4781437" y="366436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3" name="Content Placeholder 4">
            <a:extLst>
              <a:ext uri="{FF2B5EF4-FFF2-40B4-BE49-F238E27FC236}">
                <a16:creationId xmlns:a16="http://schemas.microsoft.com/office/drawing/2014/main" id="{0DDE9327-A5D4-E407-4676-6813FDD13AE6}"/>
              </a:ext>
            </a:extLst>
          </p:cNvPr>
          <p:cNvGraphicFramePr>
            <a:graphicFrameLocks/>
          </p:cNvGraphicFramePr>
          <p:nvPr/>
        </p:nvGraphicFramePr>
        <p:xfrm>
          <a:off x="5880366" y="3655480"/>
          <a:ext cx="6224548" cy="381000"/>
        </p:xfrm>
        <a:graphic>
          <a:graphicData uri="http://schemas.openxmlformats.org/drawingml/2006/table">
            <a:tbl>
              <a:tblPr firstRow="1" bandRow="1">
                <a:tableStyleId>{8EC20E35-A176-4012-BC5E-935CFFF8708E}</a:tableStyleId>
              </a:tblPr>
              <a:tblGrid>
                <a:gridCol w="6224548">
                  <a:extLst>
                    <a:ext uri="{9D8B030D-6E8A-4147-A177-3AD203B41FA5}">
                      <a16:colId xmlns:a16="http://schemas.microsoft.com/office/drawing/2014/main" val="20000"/>
                    </a:ext>
                  </a:extLst>
                </a:gridCol>
              </a:tblGrid>
              <a:tr h="285488">
                <a:tc>
                  <a:txBody>
                    <a:bodyPr/>
                    <a:lstStyle/>
                    <a:p>
                      <a:pPr algn="l"/>
                      <a:r>
                        <a:rPr lang="en-US" sz="1900" b="0" kern="1200" dirty="0">
                          <a:solidFill>
                            <a:schemeClr val="tx1"/>
                          </a:solidFill>
                          <a:latin typeface="+mn-lt"/>
                          <a:ea typeface="+mn-ea"/>
                          <a:cs typeface="+mn-cs"/>
                        </a:rPr>
                        <a:t>Find out Branch wise Semester wise</a:t>
                      </a:r>
                      <a:r>
                        <a:rPr lang="en-US" sz="1900" b="0" kern="1200" baseline="0" dirty="0">
                          <a:solidFill>
                            <a:schemeClr val="tx1"/>
                          </a:solidFill>
                          <a:latin typeface="+mn-lt"/>
                          <a:ea typeface="+mn-ea"/>
                          <a:cs typeface="+mn-cs"/>
                        </a:rPr>
                        <a:t> Minimum &amp; Average CPI.</a:t>
                      </a:r>
                      <a:endParaRPr lang="en-US" sz="19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4" name="Content Placeholder 4">
            <a:extLst>
              <a:ext uri="{FF2B5EF4-FFF2-40B4-BE49-F238E27FC236}">
                <a16:creationId xmlns:a16="http://schemas.microsoft.com/office/drawing/2014/main" id="{8353EB69-8304-52F6-0FED-B38C7FCA5BFF}"/>
              </a:ext>
            </a:extLst>
          </p:cNvPr>
          <p:cNvGraphicFramePr>
            <a:graphicFrameLocks/>
          </p:cNvGraphicFramePr>
          <p:nvPr>
            <p:extLst>
              <p:ext uri="{D42A27DB-BD31-4B8C-83A1-F6EECF244321}">
                <p14:modId xmlns:p14="http://schemas.microsoft.com/office/powerpoint/2010/main" val="3834043621"/>
              </p:ext>
            </p:extLst>
          </p:nvPr>
        </p:nvGraphicFramePr>
        <p:xfrm>
          <a:off x="5878551" y="4094262"/>
          <a:ext cx="5922885" cy="914400"/>
        </p:xfrm>
        <a:graphic>
          <a:graphicData uri="http://schemas.openxmlformats.org/drawingml/2006/table">
            <a:tbl>
              <a:tblPr firstRow="1" bandRow="1">
                <a:tableStyleId>{8EC20E35-A176-4012-BC5E-935CFFF8708E}</a:tableStyleId>
              </a:tblPr>
              <a:tblGrid>
                <a:gridCol w="5922885">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Branch</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Semester</a:t>
                      </a:r>
                      <a:r>
                        <a:rPr lang="en-US" sz="1800" b="0" dirty="0">
                          <a:solidFill>
                            <a:srgbClr val="808080"/>
                          </a:solidFill>
                          <a:latin typeface="Consolas" panose="020B0609020204030204" pitchFamily="49" charset="0"/>
                        </a:rPr>
                        <a:t>, </a:t>
                      </a:r>
                      <a:r>
                        <a:rPr lang="en-US" sz="1800" b="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MIN</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[Min]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p>
                    <a:p>
                      <a:r>
                        <a:rPr lang="en-IN" sz="1800" b="0" dirty="0">
                          <a:solidFill>
                            <a:srgbClr val="0000FF"/>
                          </a:solidFill>
                          <a:latin typeface="Consolas" panose="020B0609020204030204" pitchFamily="49" charset="0"/>
                        </a:rPr>
                        <a:t>Group</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Branch</a:t>
                      </a:r>
                      <a:r>
                        <a:rPr lang="en-IN" sz="1800" b="0" dirty="0">
                          <a:solidFill>
                            <a:srgbClr val="808080"/>
                          </a:solidFill>
                          <a:latin typeface="Consolas" panose="020B0609020204030204" pitchFamily="49" charset="0"/>
                        </a:rPr>
                        <a:t>,</a:t>
                      </a:r>
                      <a:r>
                        <a:rPr lang="en-IN" sz="1800" b="0" dirty="0">
                          <a:solidFill>
                            <a:prstClr val="black"/>
                          </a:solidFill>
                          <a:latin typeface="Consolas" panose="020B0609020204030204" pitchFamily="49" charset="0"/>
                        </a:rPr>
                        <a:t> Semester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5" name="Content Placeholder 4">
            <a:extLst>
              <a:ext uri="{FF2B5EF4-FFF2-40B4-BE49-F238E27FC236}">
                <a16:creationId xmlns:a16="http://schemas.microsoft.com/office/drawing/2014/main" id="{4822A77B-AA54-E6A9-C7D3-030035731EBA}"/>
              </a:ext>
            </a:extLst>
          </p:cNvPr>
          <p:cNvGraphicFramePr>
            <a:graphicFrameLocks/>
          </p:cNvGraphicFramePr>
          <p:nvPr>
            <p:extLst>
              <p:ext uri="{D42A27DB-BD31-4B8C-83A1-F6EECF244321}">
                <p14:modId xmlns:p14="http://schemas.microsoft.com/office/powerpoint/2010/main" val="2714442504"/>
              </p:ext>
            </p:extLst>
          </p:nvPr>
        </p:nvGraphicFramePr>
        <p:xfrm>
          <a:off x="4781437" y="4940977"/>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9167">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16" name="Straight Connector 15">
            <a:extLst>
              <a:ext uri="{FF2B5EF4-FFF2-40B4-BE49-F238E27FC236}">
                <a16:creationId xmlns:a16="http://schemas.microsoft.com/office/drawing/2014/main" id="{A595E4CA-D6A1-244A-4F17-998524188AC5}"/>
              </a:ext>
            </a:extLst>
          </p:cNvPr>
          <p:cNvCxnSpPr/>
          <p:nvPr/>
        </p:nvCxnSpPr>
        <p:spPr>
          <a:xfrm>
            <a:off x="4781437" y="4050072"/>
            <a:ext cx="702000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4">
            <a:extLst>
              <a:ext uri="{FF2B5EF4-FFF2-40B4-BE49-F238E27FC236}">
                <a16:creationId xmlns:a16="http://schemas.microsoft.com/office/drawing/2014/main" id="{63852BC0-B008-5826-6E1A-62487333084B}"/>
              </a:ext>
            </a:extLst>
          </p:cNvPr>
          <p:cNvGraphicFramePr>
            <a:graphicFrameLocks/>
          </p:cNvGraphicFramePr>
          <p:nvPr>
            <p:extLst>
              <p:ext uri="{D42A27DB-BD31-4B8C-83A1-F6EECF244321}">
                <p14:modId xmlns:p14="http://schemas.microsoft.com/office/powerpoint/2010/main" val="2727160865"/>
              </p:ext>
            </p:extLst>
          </p:nvPr>
        </p:nvGraphicFramePr>
        <p:xfrm>
          <a:off x="4781437" y="406095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pic>
        <p:nvPicPr>
          <p:cNvPr id="18" name="Picture 17">
            <a:extLst>
              <a:ext uri="{FF2B5EF4-FFF2-40B4-BE49-F238E27FC236}">
                <a16:creationId xmlns:a16="http://schemas.microsoft.com/office/drawing/2014/main" id="{90320B93-BDC4-54CB-80ED-7697DD1FF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437" y="2471171"/>
            <a:ext cx="857370" cy="905001"/>
          </a:xfrm>
          <a:prstGeom prst="rect">
            <a:avLst/>
          </a:prstGeom>
        </p:spPr>
      </p:pic>
      <p:pic>
        <p:nvPicPr>
          <p:cNvPr id="19" name="Picture 18">
            <a:extLst>
              <a:ext uri="{FF2B5EF4-FFF2-40B4-BE49-F238E27FC236}">
                <a16:creationId xmlns:a16="http://schemas.microsoft.com/office/drawing/2014/main" id="{2A49EEC7-7675-8ED2-9574-45066DC9E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437" y="5329724"/>
            <a:ext cx="2000529" cy="1276528"/>
          </a:xfrm>
          <a:prstGeom prst="rect">
            <a:avLst/>
          </a:prstGeom>
        </p:spPr>
      </p:pic>
    </p:spTree>
    <p:extLst>
      <p:ext uri="{BB962C8B-B14F-4D97-AF65-F5344CB8AC3E}">
        <p14:creationId xmlns:p14="http://schemas.microsoft.com/office/powerpoint/2010/main" val="55277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par>
                                <p:cTn id="43" presetID="22" presetClass="entr" presetSubtype="8"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2EF57-FC2D-3BD3-9BBA-01B48EF5CE09}"/>
              </a:ext>
            </a:extLst>
          </p:cNvPr>
          <p:cNvSpPr>
            <a:spLocks noGrp="1"/>
          </p:cNvSpPr>
          <p:nvPr>
            <p:ph type="title"/>
          </p:nvPr>
        </p:nvSpPr>
        <p:spPr/>
        <p:txBody>
          <a:bodyPr/>
          <a:lstStyle/>
          <a:p>
            <a:r>
              <a:rPr lang="en-US" dirty="0"/>
              <a:t>Having Clause</a:t>
            </a:r>
            <a:endParaRPr lang="en-IN" dirty="0"/>
          </a:p>
        </p:txBody>
      </p:sp>
      <p:sp>
        <p:nvSpPr>
          <p:cNvPr id="3" name="Content Placeholder 2">
            <a:extLst>
              <a:ext uri="{FF2B5EF4-FFF2-40B4-BE49-F238E27FC236}">
                <a16:creationId xmlns:a16="http://schemas.microsoft.com/office/drawing/2014/main" id="{02201D6C-6056-0F1D-026E-724AB083A36E}"/>
              </a:ext>
            </a:extLst>
          </p:cNvPr>
          <p:cNvSpPr>
            <a:spLocks noGrp="1"/>
          </p:cNvSpPr>
          <p:nvPr>
            <p:ph idx="1"/>
          </p:nvPr>
        </p:nvSpPr>
        <p:spPr/>
        <p:txBody>
          <a:bodyPr/>
          <a:lstStyle/>
          <a:p>
            <a:endParaRPr lang="en-IN" dirty="0"/>
          </a:p>
        </p:txBody>
      </p:sp>
      <p:pic>
        <p:nvPicPr>
          <p:cNvPr id="4" name="Content Placeholder 10">
            <a:extLst>
              <a:ext uri="{FF2B5EF4-FFF2-40B4-BE49-F238E27FC236}">
                <a16:creationId xmlns:a16="http://schemas.microsoft.com/office/drawing/2014/main" id="{91BDF6DE-FA7C-C0F0-9EF4-3D33A87CE2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1862" y="964203"/>
            <a:ext cx="1816476" cy="1816476"/>
          </a:xfrm>
          <a:prstGeom prst="rect">
            <a:avLst/>
          </a:prstGeom>
        </p:spPr>
      </p:pic>
      <p:sp>
        <p:nvSpPr>
          <p:cNvPr id="5" name="Snip Single Corner Rectangle 16">
            <a:extLst>
              <a:ext uri="{FF2B5EF4-FFF2-40B4-BE49-F238E27FC236}">
                <a16:creationId xmlns:a16="http://schemas.microsoft.com/office/drawing/2014/main" id="{ED5569F1-1D0B-0AF7-F12E-AEF803E16E92}"/>
              </a:ext>
            </a:extLst>
          </p:cNvPr>
          <p:cNvSpPr/>
          <p:nvPr/>
        </p:nvSpPr>
        <p:spPr>
          <a:xfrm>
            <a:off x="5611862" y="2861912"/>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COMPUTER ENGINEER</a:t>
            </a:r>
          </a:p>
        </p:txBody>
      </p:sp>
      <p:pic>
        <p:nvPicPr>
          <p:cNvPr id="6" name="Picture 5">
            <a:extLst>
              <a:ext uri="{FF2B5EF4-FFF2-40B4-BE49-F238E27FC236}">
                <a16:creationId xmlns:a16="http://schemas.microsoft.com/office/drawing/2014/main" id="{4756B9CF-0FD7-4B2F-89FB-1A971C0F6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32" y="964203"/>
            <a:ext cx="4108536" cy="3325774"/>
          </a:xfrm>
          <a:prstGeom prst="rect">
            <a:avLst/>
          </a:prstGeom>
        </p:spPr>
      </p:pic>
      <p:sp>
        <p:nvSpPr>
          <p:cNvPr id="7" name="Rounded Rectangle 22">
            <a:extLst>
              <a:ext uri="{FF2B5EF4-FFF2-40B4-BE49-F238E27FC236}">
                <a16:creationId xmlns:a16="http://schemas.microsoft.com/office/drawing/2014/main" id="{06C8DF4E-36A7-C25F-15E6-791584EEAFEA}"/>
              </a:ext>
            </a:extLst>
          </p:cNvPr>
          <p:cNvSpPr/>
          <p:nvPr/>
        </p:nvSpPr>
        <p:spPr>
          <a:xfrm>
            <a:off x="710272" y="4396636"/>
            <a:ext cx="4065856" cy="688931"/>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GROUP OF ENGINEERS</a:t>
            </a:r>
          </a:p>
        </p:txBody>
      </p:sp>
      <p:cxnSp>
        <p:nvCxnSpPr>
          <p:cNvPr id="8" name="Straight Arrow Connector 7">
            <a:extLst>
              <a:ext uri="{FF2B5EF4-FFF2-40B4-BE49-F238E27FC236}">
                <a16:creationId xmlns:a16="http://schemas.microsoft.com/office/drawing/2014/main" id="{B65CCAB5-C15C-851D-594D-52FA7F30A087}"/>
              </a:ext>
            </a:extLst>
          </p:cNvPr>
          <p:cNvCxnSpPr/>
          <p:nvPr/>
        </p:nvCxnSpPr>
        <p:spPr>
          <a:xfrm>
            <a:off x="7453188" y="3118981"/>
            <a:ext cx="1415239" cy="6388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C2A1F60-A69E-8B0C-D55B-7AD0904F9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3497" y="3913340"/>
            <a:ext cx="1920788" cy="1920788"/>
          </a:xfrm>
          <a:prstGeom prst="rect">
            <a:avLst/>
          </a:prstGeom>
        </p:spPr>
      </p:pic>
      <p:sp>
        <p:nvSpPr>
          <p:cNvPr id="10" name="Snip Single Corner Rectangle 15">
            <a:extLst>
              <a:ext uri="{FF2B5EF4-FFF2-40B4-BE49-F238E27FC236}">
                <a16:creationId xmlns:a16="http://schemas.microsoft.com/office/drawing/2014/main" id="{6255D6F0-F142-A87B-1332-87B31ACAD9C5}"/>
              </a:ext>
            </a:extLst>
          </p:cNvPr>
          <p:cNvSpPr/>
          <p:nvPr/>
        </p:nvSpPr>
        <p:spPr>
          <a:xfrm>
            <a:off x="8732930" y="5573583"/>
            <a:ext cx="1841326" cy="592005"/>
          </a:xfrm>
          <a:prstGeom prst="snip1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PROGRAMMER</a:t>
            </a:r>
          </a:p>
        </p:txBody>
      </p:sp>
    </p:spTree>
    <p:extLst>
      <p:ext uri="{BB962C8B-B14F-4D97-AF65-F5344CB8AC3E}">
        <p14:creationId xmlns:p14="http://schemas.microsoft.com/office/powerpoint/2010/main" val="122371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C223-9FEF-F63F-1400-C55EE4E7E3A3}"/>
              </a:ext>
            </a:extLst>
          </p:cNvPr>
          <p:cNvSpPr>
            <a:spLocks noGrp="1"/>
          </p:cNvSpPr>
          <p:nvPr>
            <p:ph type="title"/>
          </p:nvPr>
        </p:nvSpPr>
        <p:spPr/>
        <p:txBody>
          <a:bodyPr/>
          <a:lstStyle/>
          <a:p>
            <a:r>
              <a:rPr lang="en-US" dirty="0"/>
              <a:t>Having Clause</a:t>
            </a:r>
            <a:endParaRPr lang="en-IN" dirty="0"/>
          </a:p>
        </p:txBody>
      </p:sp>
      <p:sp>
        <p:nvSpPr>
          <p:cNvPr id="3" name="Content Placeholder 2">
            <a:extLst>
              <a:ext uri="{FF2B5EF4-FFF2-40B4-BE49-F238E27FC236}">
                <a16:creationId xmlns:a16="http://schemas.microsoft.com/office/drawing/2014/main" id="{6DA109A0-E1D1-B9CD-C281-02733107B122}"/>
              </a:ext>
            </a:extLst>
          </p:cNvPr>
          <p:cNvSpPr>
            <a:spLocks noGrp="1"/>
          </p:cNvSpPr>
          <p:nvPr>
            <p:ph idx="1"/>
          </p:nvPr>
        </p:nvSpPr>
        <p:spPr/>
        <p:txBody>
          <a:bodyPr/>
          <a:lstStyle/>
          <a:p>
            <a:r>
              <a:rPr lang="en-IN" dirty="0"/>
              <a:t>Group By creates a </a:t>
            </a:r>
            <a:r>
              <a:rPr lang="en-IN" dirty="0">
                <a:solidFill>
                  <a:srgbClr val="C00000"/>
                </a:solidFill>
              </a:rPr>
              <a:t>group of distinct values </a:t>
            </a:r>
            <a:r>
              <a:rPr lang="en-IN" dirty="0"/>
              <a:t>from available records and to put </a:t>
            </a:r>
            <a:r>
              <a:rPr lang="en-IN" dirty="0">
                <a:solidFill>
                  <a:srgbClr val="C00000"/>
                </a:solidFill>
              </a:rPr>
              <a:t>filter</a:t>
            </a:r>
            <a:r>
              <a:rPr lang="en-IN" dirty="0"/>
              <a:t> on those records you have to use </a:t>
            </a:r>
            <a:r>
              <a:rPr lang="en-IN" dirty="0">
                <a:solidFill>
                  <a:srgbClr val="C00000"/>
                </a:solidFill>
              </a:rPr>
              <a:t>having</a:t>
            </a:r>
            <a:r>
              <a:rPr lang="en-IN" dirty="0"/>
              <a:t> </a:t>
            </a:r>
            <a:r>
              <a:rPr lang="en-IN" dirty="0">
                <a:solidFill>
                  <a:srgbClr val="C00000"/>
                </a:solidFill>
              </a:rPr>
              <a:t>clause</a:t>
            </a:r>
            <a:r>
              <a:rPr lang="en-IN" dirty="0"/>
              <a:t>. </a:t>
            </a:r>
          </a:p>
          <a:p>
            <a:r>
              <a:rPr lang="en-IN" dirty="0"/>
              <a:t>It must appear within an aggregate function.</a:t>
            </a:r>
          </a:p>
          <a:p>
            <a:r>
              <a:rPr lang="en-IN" b="1" dirty="0">
                <a:solidFill>
                  <a:srgbClr val="0E47A1"/>
                </a:solidFill>
              </a:rPr>
              <a:t>Syntax:</a:t>
            </a:r>
          </a:p>
          <a:p>
            <a:endParaRPr lang="en-IN" dirty="0"/>
          </a:p>
        </p:txBody>
      </p:sp>
      <p:sp>
        <p:nvSpPr>
          <p:cNvPr id="4" name="TextBox 3">
            <a:extLst>
              <a:ext uri="{FF2B5EF4-FFF2-40B4-BE49-F238E27FC236}">
                <a16:creationId xmlns:a16="http://schemas.microsoft.com/office/drawing/2014/main" id="{341B40CE-3309-9F12-B65A-585B3136BDD4}"/>
              </a:ext>
            </a:extLst>
          </p:cNvPr>
          <p:cNvSpPr txBox="1"/>
          <p:nvPr/>
        </p:nvSpPr>
        <p:spPr>
          <a:xfrm>
            <a:off x="942853" y="2467438"/>
            <a:ext cx="986155" cy="400110"/>
          </a:xfrm>
          <a:prstGeom prst="rect">
            <a:avLst/>
          </a:prstGeom>
          <a:noFill/>
          <a:ln>
            <a:noFill/>
          </a:ln>
        </p:spPr>
        <p:txBody>
          <a:bodyPr wrap="square" rtlCol="0">
            <a:spAutoFit/>
          </a:bodyPr>
          <a:lstStyle/>
          <a:p>
            <a:r>
              <a:rPr lang="en-US" sz="2000" dirty="0"/>
              <a:t>SELECT</a:t>
            </a:r>
          </a:p>
        </p:txBody>
      </p:sp>
      <p:sp>
        <p:nvSpPr>
          <p:cNvPr id="5" name="TextBox 4">
            <a:extLst>
              <a:ext uri="{FF2B5EF4-FFF2-40B4-BE49-F238E27FC236}">
                <a16:creationId xmlns:a16="http://schemas.microsoft.com/office/drawing/2014/main" id="{1FAB55D8-8895-4CA1-7F7D-6144E905C2D3}"/>
              </a:ext>
            </a:extLst>
          </p:cNvPr>
          <p:cNvSpPr txBox="1"/>
          <p:nvPr/>
        </p:nvSpPr>
        <p:spPr>
          <a:xfrm>
            <a:off x="8013118" y="2487841"/>
            <a:ext cx="881342" cy="400110"/>
          </a:xfrm>
          <a:prstGeom prst="rect">
            <a:avLst/>
          </a:prstGeom>
          <a:noFill/>
          <a:ln>
            <a:noFill/>
          </a:ln>
        </p:spPr>
        <p:txBody>
          <a:bodyPr wrap="square" rtlCol="0">
            <a:spAutoFit/>
          </a:bodyPr>
          <a:lstStyle/>
          <a:p>
            <a:r>
              <a:rPr lang="en-US" sz="2000" dirty="0"/>
              <a:t>FROM</a:t>
            </a:r>
          </a:p>
        </p:txBody>
      </p:sp>
      <p:sp>
        <p:nvSpPr>
          <p:cNvPr id="6" name="TextBox 5">
            <a:extLst>
              <a:ext uri="{FF2B5EF4-FFF2-40B4-BE49-F238E27FC236}">
                <a16:creationId xmlns:a16="http://schemas.microsoft.com/office/drawing/2014/main" id="{3B895515-3219-8B48-7327-9C94D6F63518}"/>
              </a:ext>
            </a:extLst>
          </p:cNvPr>
          <p:cNvSpPr txBox="1"/>
          <p:nvPr/>
        </p:nvSpPr>
        <p:spPr>
          <a:xfrm>
            <a:off x="8795157" y="2492490"/>
            <a:ext cx="1885691" cy="400110"/>
          </a:xfrm>
          <a:prstGeom prst="rect">
            <a:avLst/>
          </a:prstGeom>
          <a:noFill/>
          <a:ln>
            <a:noFill/>
          </a:ln>
        </p:spPr>
        <p:txBody>
          <a:bodyPr wrap="square" rtlCol="0">
            <a:spAutoFit/>
          </a:bodyPr>
          <a:lstStyle/>
          <a:p>
            <a:r>
              <a:rPr lang="en-US" sz="2000" dirty="0"/>
              <a:t>NAME OF TABLE</a:t>
            </a:r>
          </a:p>
        </p:txBody>
      </p:sp>
      <p:sp>
        <p:nvSpPr>
          <p:cNvPr id="7" name="TextBox 6">
            <a:extLst>
              <a:ext uri="{FF2B5EF4-FFF2-40B4-BE49-F238E27FC236}">
                <a16:creationId xmlns:a16="http://schemas.microsoft.com/office/drawing/2014/main" id="{23699024-BB45-0D7C-A79C-40A498EBE6D0}"/>
              </a:ext>
            </a:extLst>
          </p:cNvPr>
          <p:cNvSpPr txBox="1"/>
          <p:nvPr/>
        </p:nvSpPr>
        <p:spPr>
          <a:xfrm>
            <a:off x="1826160" y="2467438"/>
            <a:ext cx="1284263" cy="400110"/>
          </a:xfrm>
          <a:prstGeom prst="rect">
            <a:avLst/>
          </a:prstGeom>
          <a:noFill/>
          <a:ln>
            <a:noFill/>
          </a:ln>
        </p:spPr>
        <p:txBody>
          <a:bodyPr wrap="square" rtlCol="0">
            <a:spAutoFit/>
          </a:bodyPr>
          <a:lstStyle/>
          <a:p>
            <a:r>
              <a:rPr lang="en-US" sz="2000" dirty="0"/>
              <a:t>COLUMN1,</a:t>
            </a:r>
          </a:p>
        </p:txBody>
      </p:sp>
      <p:sp>
        <p:nvSpPr>
          <p:cNvPr id="8" name="TextBox 7">
            <a:extLst>
              <a:ext uri="{FF2B5EF4-FFF2-40B4-BE49-F238E27FC236}">
                <a16:creationId xmlns:a16="http://schemas.microsoft.com/office/drawing/2014/main" id="{7F05F3D6-A9E2-19C3-D295-BFB1F96905C8}"/>
              </a:ext>
            </a:extLst>
          </p:cNvPr>
          <p:cNvSpPr txBox="1"/>
          <p:nvPr/>
        </p:nvSpPr>
        <p:spPr>
          <a:xfrm>
            <a:off x="2989511" y="2467438"/>
            <a:ext cx="1284263" cy="400110"/>
          </a:xfrm>
          <a:prstGeom prst="rect">
            <a:avLst/>
          </a:prstGeom>
          <a:noFill/>
          <a:ln>
            <a:noFill/>
          </a:ln>
        </p:spPr>
        <p:txBody>
          <a:bodyPr wrap="square" rtlCol="0">
            <a:spAutoFit/>
          </a:bodyPr>
          <a:lstStyle/>
          <a:p>
            <a:r>
              <a:rPr lang="en-US" sz="2000" dirty="0"/>
              <a:t>COLUMN2,</a:t>
            </a:r>
          </a:p>
        </p:txBody>
      </p:sp>
      <p:sp>
        <p:nvSpPr>
          <p:cNvPr id="9" name="TextBox 8">
            <a:extLst>
              <a:ext uri="{FF2B5EF4-FFF2-40B4-BE49-F238E27FC236}">
                <a16:creationId xmlns:a16="http://schemas.microsoft.com/office/drawing/2014/main" id="{79233507-0C88-F534-1581-F83BD233B0A9}"/>
              </a:ext>
            </a:extLst>
          </p:cNvPr>
          <p:cNvSpPr txBox="1"/>
          <p:nvPr/>
        </p:nvSpPr>
        <p:spPr>
          <a:xfrm>
            <a:off x="942853" y="2865318"/>
            <a:ext cx="1336107" cy="400110"/>
          </a:xfrm>
          <a:prstGeom prst="rect">
            <a:avLst/>
          </a:prstGeom>
          <a:noFill/>
          <a:ln>
            <a:noFill/>
          </a:ln>
        </p:spPr>
        <p:txBody>
          <a:bodyPr wrap="square" rtlCol="0">
            <a:spAutoFit/>
          </a:bodyPr>
          <a:lstStyle/>
          <a:p>
            <a:r>
              <a:rPr lang="en-US" sz="2000" dirty="0">
                <a:solidFill>
                  <a:srgbClr val="0E47A1"/>
                </a:solidFill>
              </a:rPr>
              <a:t>GROUP BY</a:t>
            </a:r>
          </a:p>
        </p:txBody>
      </p:sp>
      <p:sp>
        <p:nvSpPr>
          <p:cNvPr id="10" name="TextBox 9">
            <a:extLst>
              <a:ext uri="{FF2B5EF4-FFF2-40B4-BE49-F238E27FC236}">
                <a16:creationId xmlns:a16="http://schemas.microsoft.com/office/drawing/2014/main" id="{0F462510-276E-3EDD-93D0-95483AC73EEB}"/>
              </a:ext>
            </a:extLst>
          </p:cNvPr>
          <p:cNvSpPr txBox="1"/>
          <p:nvPr/>
        </p:nvSpPr>
        <p:spPr>
          <a:xfrm>
            <a:off x="2149693" y="2865318"/>
            <a:ext cx="1284263" cy="400110"/>
          </a:xfrm>
          <a:prstGeom prst="rect">
            <a:avLst/>
          </a:prstGeom>
          <a:noFill/>
          <a:ln>
            <a:noFill/>
          </a:ln>
        </p:spPr>
        <p:txBody>
          <a:bodyPr wrap="square" rtlCol="0">
            <a:spAutoFit/>
          </a:bodyPr>
          <a:lstStyle/>
          <a:p>
            <a:r>
              <a:rPr lang="en-US" sz="2000" dirty="0"/>
              <a:t>COLUMN1,</a:t>
            </a:r>
          </a:p>
        </p:txBody>
      </p:sp>
      <p:sp>
        <p:nvSpPr>
          <p:cNvPr id="11" name="TextBox 10">
            <a:extLst>
              <a:ext uri="{FF2B5EF4-FFF2-40B4-BE49-F238E27FC236}">
                <a16:creationId xmlns:a16="http://schemas.microsoft.com/office/drawing/2014/main" id="{830EE3F0-A00D-5760-0771-B14D112BAC55}"/>
              </a:ext>
            </a:extLst>
          </p:cNvPr>
          <p:cNvSpPr txBox="1"/>
          <p:nvPr/>
        </p:nvSpPr>
        <p:spPr>
          <a:xfrm>
            <a:off x="3313044" y="2865318"/>
            <a:ext cx="1284263" cy="400110"/>
          </a:xfrm>
          <a:prstGeom prst="rect">
            <a:avLst/>
          </a:prstGeom>
          <a:noFill/>
          <a:ln>
            <a:noFill/>
          </a:ln>
        </p:spPr>
        <p:txBody>
          <a:bodyPr wrap="square" rtlCol="0">
            <a:spAutoFit/>
          </a:bodyPr>
          <a:lstStyle/>
          <a:p>
            <a:r>
              <a:rPr lang="en-US" sz="2000" dirty="0"/>
              <a:t>COLUMN2,</a:t>
            </a:r>
          </a:p>
        </p:txBody>
      </p:sp>
      <p:sp>
        <p:nvSpPr>
          <p:cNvPr id="12" name="TextBox 11">
            <a:extLst>
              <a:ext uri="{FF2B5EF4-FFF2-40B4-BE49-F238E27FC236}">
                <a16:creationId xmlns:a16="http://schemas.microsoft.com/office/drawing/2014/main" id="{C2B9CDC7-4445-4EE7-B604-76F843489D30}"/>
              </a:ext>
            </a:extLst>
          </p:cNvPr>
          <p:cNvSpPr txBox="1"/>
          <p:nvPr/>
        </p:nvSpPr>
        <p:spPr>
          <a:xfrm>
            <a:off x="4533260" y="2829184"/>
            <a:ext cx="1384036" cy="400110"/>
          </a:xfrm>
          <a:prstGeom prst="rect">
            <a:avLst/>
          </a:prstGeom>
          <a:noFill/>
          <a:ln>
            <a:noFill/>
          </a:ln>
        </p:spPr>
        <p:txBody>
          <a:bodyPr wrap="square" rtlCol="0">
            <a:spAutoFit/>
          </a:bodyPr>
          <a:lstStyle/>
          <a:p>
            <a:r>
              <a:rPr lang="en-US" sz="2000" dirty="0"/>
              <a:t>…</a:t>
            </a:r>
            <a:r>
              <a:rPr lang="en-US" sz="2000" dirty="0" err="1"/>
              <a:t>COLUMNn</a:t>
            </a:r>
            <a:endParaRPr lang="en-US" sz="2000" dirty="0"/>
          </a:p>
        </p:txBody>
      </p:sp>
      <p:sp>
        <p:nvSpPr>
          <p:cNvPr id="13" name="TextBox 12">
            <a:extLst>
              <a:ext uri="{FF2B5EF4-FFF2-40B4-BE49-F238E27FC236}">
                <a16:creationId xmlns:a16="http://schemas.microsoft.com/office/drawing/2014/main" id="{ABBAB190-C0D0-84C0-605F-64DBCD98285F}"/>
              </a:ext>
            </a:extLst>
          </p:cNvPr>
          <p:cNvSpPr txBox="1"/>
          <p:nvPr/>
        </p:nvSpPr>
        <p:spPr>
          <a:xfrm>
            <a:off x="8194245" y="2836951"/>
            <a:ext cx="288099" cy="400110"/>
          </a:xfrm>
          <a:prstGeom prst="rect">
            <a:avLst/>
          </a:prstGeom>
          <a:noFill/>
          <a:ln>
            <a:noFill/>
          </a:ln>
        </p:spPr>
        <p:txBody>
          <a:bodyPr wrap="square" rtlCol="0">
            <a:spAutoFit/>
          </a:bodyPr>
          <a:lstStyle/>
          <a:p>
            <a:r>
              <a:rPr lang="en-US" sz="2000" dirty="0"/>
              <a:t>;</a:t>
            </a:r>
          </a:p>
        </p:txBody>
      </p:sp>
      <p:sp>
        <p:nvSpPr>
          <p:cNvPr id="14" name="TextBox 13">
            <a:extLst>
              <a:ext uri="{FF2B5EF4-FFF2-40B4-BE49-F238E27FC236}">
                <a16:creationId xmlns:a16="http://schemas.microsoft.com/office/drawing/2014/main" id="{E6ED4582-0C6E-AA3B-8674-E42AA4F3A175}"/>
              </a:ext>
            </a:extLst>
          </p:cNvPr>
          <p:cNvSpPr txBox="1"/>
          <p:nvPr/>
        </p:nvSpPr>
        <p:spPr>
          <a:xfrm>
            <a:off x="4257159" y="2477734"/>
            <a:ext cx="3714795" cy="400110"/>
          </a:xfrm>
          <a:prstGeom prst="rect">
            <a:avLst/>
          </a:prstGeom>
          <a:noFill/>
          <a:ln>
            <a:noFill/>
          </a:ln>
        </p:spPr>
        <p:txBody>
          <a:bodyPr wrap="square" rtlCol="0">
            <a:spAutoFit/>
          </a:bodyPr>
          <a:lstStyle/>
          <a:p>
            <a:r>
              <a:rPr lang="en-US" sz="2000" dirty="0">
                <a:solidFill>
                  <a:srgbClr val="0E47A1"/>
                </a:solidFill>
              </a:rPr>
              <a:t>AGGREGATE FUNCTION (COLUMN)</a:t>
            </a:r>
          </a:p>
        </p:txBody>
      </p:sp>
      <p:sp>
        <p:nvSpPr>
          <p:cNvPr id="15" name="TextBox 14">
            <a:extLst>
              <a:ext uri="{FF2B5EF4-FFF2-40B4-BE49-F238E27FC236}">
                <a16:creationId xmlns:a16="http://schemas.microsoft.com/office/drawing/2014/main" id="{F5C6D9C1-F54B-7BFB-38ED-11014E760592}"/>
              </a:ext>
            </a:extLst>
          </p:cNvPr>
          <p:cNvSpPr txBox="1"/>
          <p:nvPr/>
        </p:nvSpPr>
        <p:spPr>
          <a:xfrm>
            <a:off x="5875898" y="2836951"/>
            <a:ext cx="1130408" cy="400110"/>
          </a:xfrm>
          <a:prstGeom prst="rect">
            <a:avLst/>
          </a:prstGeom>
          <a:noFill/>
          <a:ln>
            <a:noFill/>
          </a:ln>
        </p:spPr>
        <p:txBody>
          <a:bodyPr wrap="square" rtlCol="0">
            <a:spAutoFit/>
          </a:bodyPr>
          <a:lstStyle/>
          <a:p>
            <a:pPr algn="ctr"/>
            <a:r>
              <a:rPr lang="en-US" sz="2000" dirty="0">
                <a:solidFill>
                  <a:srgbClr val="C00000"/>
                </a:solidFill>
              </a:rPr>
              <a:t>HAVING</a:t>
            </a:r>
          </a:p>
        </p:txBody>
      </p:sp>
      <p:sp>
        <p:nvSpPr>
          <p:cNvPr id="16" name="TextBox 15">
            <a:extLst>
              <a:ext uri="{FF2B5EF4-FFF2-40B4-BE49-F238E27FC236}">
                <a16:creationId xmlns:a16="http://schemas.microsoft.com/office/drawing/2014/main" id="{07E4CCEA-6A2D-79AC-638F-209BB8A75ED1}"/>
              </a:ext>
            </a:extLst>
          </p:cNvPr>
          <p:cNvSpPr txBox="1"/>
          <p:nvPr/>
        </p:nvSpPr>
        <p:spPr>
          <a:xfrm>
            <a:off x="6970753" y="2829184"/>
            <a:ext cx="1365699" cy="400110"/>
          </a:xfrm>
          <a:prstGeom prst="rect">
            <a:avLst/>
          </a:prstGeom>
          <a:noFill/>
          <a:ln>
            <a:noFill/>
          </a:ln>
        </p:spPr>
        <p:txBody>
          <a:bodyPr wrap="square" rtlCol="0">
            <a:spAutoFit/>
          </a:bodyPr>
          <a:lstStyle/>
          <a:p>
            <a:r>
              <a:rPr lang="en-US" sz="2000" dirty="0"/>
              <a:t>CONDITION</a:t>
            </a:r>
          </a:p>
        </p:txBody>
      </p:sp>
    </p:spTree>
    <p:extLst>
      <p:ext uri="{BB962C8B-B14F-4D97-AF65-F5344CB8AC3E}">
        <p14:creationId xmlns:p14="http://schemas.microsoft.com/office/powerpoint/2010/main" val="125453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8AE0-37C2-2919-E23D-0DC0CB6974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5406FB-0B0D-DA60-D685-D04E0200FB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D90503B-404F-4C7D-4754-8AAA03D3202F}"/>
              </a:ext>
            </a:extLst>
          </p:cNvPr>
          <p:cNvPicPr>
            <a:picLocks noChangeAspect="1"/>
          </p:cNvPicPr>
          <p:nvPr/>
        </p:nvPicPr>
        <p:blipFill>
          <a:blip r:embed="rId2"/>
          <a:stretch>
            <a:fillRect/>
          </a:stretch>
        </p:blipFill>
        <p:spPr>
          <a:xfrm>
            <a:off x="1661493" y="466311"/>
            <a:ext cx="8869013" cy="5925377"/>
          </a:xfrm>
          <a:prstGeom prst="rect">
            <a:avLst/>
          </a:prstGeom>
        </p:spPr>
      </p:pic>
    </p:spTree>
    <p:extLst>
      <p:ext uri="{BB962C8B-B14F-4D97-AF65-F5344CB8AC3E}">
        <p14:creationId xmlns:p14="http://schemas.microsoft.com/office/powerpoint/2010/main" val="382134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normAutofit/>
          </a:bodyPr>
          <a:lstStyle/>
          <a:p>
            <a:r>
              <a:rPr lang="en-US" sz="3100" dirty="0"/>
              <a:t>Aggregate Functions Group By with Having</a:t>
            </a:r>
          </a:p>
        </p:txBody>
      </p:sp>
      <p:graphicFrame>
        <p:nvGraphicFramePr>
          <p:cNvPr id="1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1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3745611092"/>
              </p:ext>
            </p:extLst>
          </p:nvPr>
        </p:nvGraphicFramePr>
        <p:xfrm>
          <a:off x="4781437" y="129128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18"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5880366" y="1282397"/>
          <a:ext cx="6103087" cy="381000"/>
        </p:xfrm>
        <a:graphic>
          <a:graphicData uri="http://schemas.openxmlformats.org/drawingml/2006/table">
            <a:tbl>
              <a:tblPr firstRow="1" bandRow="1">
                <a:tableStyleId>{8EC20E35-A176-4012-BC5E-935CFFF8708E}</a:tableStyleId>
              </a:tblPr>
              <a:tblGrid>
                <a:gridCol w="6103087">
                  <a:extLst>
                    <a:ext uri="{9D8B030D-6E8A-4147-A177-3AD203B41FA5}">
                      <a16:colId xmlns:a16="http://schemas.microsoft.com/office/drawing/2014/main" val="20000"/>
                    </a:ext>
                  </a:extLst>
                </a:gridCol>
              </a:tblGrid>
              <a:tr h="285488">
                <a:tc>
                  <a:txBody>
                    <a:bodyPr/>
                    <a:lstStyle/>
                    <a:p>
                      <a:pPr algn="l"/>
                      <a:r>
                        <a:rPr lang="en-US" sz="1400" b="0" kern="1200" dirty="0">
                          <a:solidFill>
                            <a:schemeClr val="tx1"/>
                          </a:solidFill>
                          <a:latin typeface="+mn-lt"/>
                          <a:ea typeface="+mn-ea"/>
                          <a:cs typeface="+mn-cs"/>
                        </a:rPr>
                        <a:t>Find out All</a:t>
                      </a:r>
                      <a:r>
                        <a:rPr lang="en-US" sz="1400" b="0" kern="1200" baseline="0" dirty="0">
                          <a:solidFill>
                            <a:schemeClr val="tx1"/>
                          </a:solidFill>
                          <a:latin typeface="+mn-lt"/>
                          <a:ea typeface="+mn-ea"/>
                          <a:cs typeface="+mn-cs"/>
                        </a:rPr>
                        <a:t> the </a:t>
                      </a:r>
                      <a:r>
                        <a:rPr lang="en-US" sz="1400" b="0" kern="1200" dirty="0">
                          <a:solidFill>
                            <a:schemeClr val="tx1"/>
                          </a:solidFill>
                          <a:latin typeface="+mn-lt"/>
                          <a:ea typeface="+mn-ea"/>
                          <a:cs typeface="+mn-cs"/>
                        </a:rPr>
                        <a:t>Branches with maximum CPI, whose</a:t>
                      </a:r>
                      <a:r>
                        <a:rPr lang="en-US" sz="1400" b="0" kern="1200" baseline="0" dirty="0">
                          <a:solidFill>
                            <a:schemeClr val="tx1"/>
                          </a:solidFill>
                          <a:latin typeface="+mn-lt"/>
                          <a:ea typeface="+mn-ea"/>
                          <a:cs typeface="+mn-cs"/>
                        </a:rPr>
                        <a:t> m</a:t>
                      </a:r>
                      <a:r>
                        <a:rPr lang="en-US" sz="1400" b="0" kern="1200" dirty="0">
                          <a:solidFill>
                            <a:schemeClr val="tx1"/>
                          </a:solidFill>
                          <a:latin typeface="+mn-lt"/>
                          <a:ea typeface="+mn-ea"/>
                          <a:cs typeface="+mn-cs"/>
                        </a:rPr>
                        <a:t>aximum</a:t>
                      </a:r>
                      <a:r>
                        <a:rPr lang="en-US" sz="1400" b="0" kern="1200" baseline="0" dirty="0">
                          <a:solidFill>
                            <a:schemeClr val="tx1"/>
                          </a:solidFill>
                          <a:latin typeface="+mn-lt"/>
                          <a:ea typeface="+mn-ea"/>
                          <a:cs typeface="+mn-cs"/>
                        </a:rPr>
                        <a:t> CPI is more than 8</a:t>
                      </a:r>
                      <a:r>
                        <a:rPr lang="en-US" sz="1900" b="0" kern="1200" baseline="0" dirty="0">
                          <a:solidFill>
                            <a:schemeClr val="tx1"/>
                          </a:solidFill>
                          <a:latin typeface="+mn-lt"/>
                          <a:ea typeface="+mn-ea"/>
                          <a:cs typeface="+mn-cs"/>
                        </a:rPr>
                        <a:t>.</a:t>
                      </a:r>
                      <a:endParaRPr lang="en-US" sz="19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0"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431383078"/>
              </p:ext>
            </p:extLst>
          </p:nvPr>
        </p:nvGraphicFramePr>
        <p:xfrm>
          <a:off x="5878552" y="1723459"/>
          <a:ext cx="6237248" cy="914400"/>
        </p:xfrm>
        <a:graphic>
          <a:graphicData uri="http://schemas.openxmlformats.org/drawingml/2006/table">
            <a:tbl>
              <a:tblPr firstRow="1" bandRow="1">
                <a:tableStyleId>{8EC20E35-A176-4012-BC5E-935CFFF8708E}</a:tableStyleId>
              </a:tblPr>
              <a:tblGrid>
                <a:gridCol w="6237248">
                  <a:extLst>
                    <a:ext uri="{9D8B030D-6E8A-4147-A177-3AD203B41FA5}">
                      <a16:colId xmlns:a16="http://schemas.microsoft.com/office/drawing/2014/main" val="20000"/>
                    </a:ext>
                  </a:extLst>
                </a:gridCol>
              </a:tblGrid>
              <a:tr h="821777">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Branch,</a:t>
                      </a:r>
                      <a:r>
                        <a:rPr lang="en-US" sz="1800" b="0" baseline="0" dirty="0">
                          <a:solidFill>
                            <a:prstClr val="black"/>
                          </a:solidFill>
                          <a:latin typeface="Consolas" panose="020B0609020204030204" pitchFamily="49" charset="0"/>
                        </a:rPr>
                        <a:t> </a:t>
                      </a:r>
                      <a:r>
                        <a:rPr lang="en-US" sz="1800" b="0" baseline="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[Max]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p>
                    <a:p>
                      <a:r>
                        <a:rPr lang="en-US" sz="1800" b="0" kern="1200" dirty="0">
                          <a:solidFill>
                            <a:srgbClr val="0000FF"/>
                          </a:solidFill>
                          <a:latin typeface="Consolas" panose="020B0609020204030204" pitchFamily="49" charset="0"/>
                          <a:ea typeface="+mn-ea"/>
                          <a:cs typeface="+mn-cs"/>
                        </a:rPr>
                        <a:t>Group By </a:t>
                      </a:r>
                      <a:r>
                        <a:rPr lang="en-US" sz="1800" b="0" dirty="0">
                          <a:solidFill>
                            <a:prstClr val="black"/>
                          </a:solidFill>
                          <a:latin typeface="Consolas" panose="020B0609020204030204" pitchFamily="49" charset="0"/>
                        </a:rPr>
                        <a:t>Branch</a:t>
                      </a:r>
                    </a:p>
                    <a:p>
                      <a:r>
                        <a:rPr lang="en-US" sz="1800" b="0" kern="1200" dirty="0">
                          <a:solidFill>
                            <a:srgbClr val="0000FF"/>
                          </a:solidFill>
                          <a:latin typeface="Consolas" panose="020B0609020204030204" pitchFamily="49" charset="0"/>
                          <a:ea typeface="+mn-ea"/>
                          <a:cs typeface="+mn-cs"/>
                        </a:rPr>
                        <a:t>Having</a:t>
                      </a:r>
                      <a:r>
                        <a:rPr lang="en-US" sz="1800" b="0" dirty="0">
                          <a:solidFill>
                            <a:prstClr val="black"/>
                          </a:solidFill>
                          <a:latin typeface="Consolas" panose="020B0609020204030204" pitchFamily="49" charset="0"/>
                        </a:rPr>
                        <a:t> </a:t>
                      </a:r>
                      <a:r>
                        <a:rPr lang="en-US" sz="1800" b="0" baseline="0" dirty="0">
                          <a:solidFill>
                            <a:srgbClr val="FF00FF"/>
                          </a:solidFill>
                          <a:latin typeface="Consolas" panose="020B0609020204030204" pitchFamily="49" charset="0"/>
                        </a:rPr>
                        <a:t>MAX</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CPI</a:t>
                      </a:r>
                      <a:r>
                        <a:rPr lang="en-US" sz="1800" b="0" dirty="0">
                          <a:solidFill>
                            <a:srgbClr val="808080"/>
                          </a:solidFill>
                          <a:latin typeface="Consolas" panose="020B0609020204030204" pitchFamily="49" charset="0"/>
                        </a:rPr>
                        <a:t>) &gt; 8</a:t>
                      </a:r>
                      <a:endParaRPr lang="en-US" sz="18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21"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147276409"/>
              </p:ext>
            </p:extLst>
          </p:nvPr>
        </p:nvGraphicFramePr>
        <p:xfrm>
          <a:off x="4781437" y="3034453"/>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4000">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41" name="Straight Connector 40"/>
          <p:cNvCxnSpPr/>
          <p:nvPr/>
        </p:nvCxnSpPr>
        <p:spPr>
          <a:xfrm>
            <a:off x="4781437" y="1679270"/>
            <a:ext cx="6913258" cy="515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49"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2348215967"/>
              </p:ext>
            </p:extLst>
          </p:nvPr>
        </p:nvGraphicFramePr>
        <p:xfrm>
          <a:off x="4781437" y="1690156"/>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770926" y="3408102"/>
            <a:ext cx="1272523" cy="797075"/>
          </a:xfrm>
          <a:prstGeom prst="rect">
            <a:avLst/>
          </a:prstGeom>
        </p:spPr>
      </p:pic>
    </p:spTree>
    <p:extLst>
      <p:ext uri="{BB962C8B-B14F-4D97-AF65-F5344CB8AC3E}">
        <p14:creationId xmlns:p14="http://schemas.microsoft.com/office/powerpoint/2010/main" val="376373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3F3F-CF79-0946-3F1E-9F656227D5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E9DD28-6525-8017-5838-1F743CC8839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C92CD7B-5456-728D-5FCA-0A723EE5CDA1}"/>
              </a:ext>
            </a:extLst>
          </p:cNvPr>
          <p:cNvPicPr>
            <a:picLocks noChangeAspect="1"/>
          </p:cNvPicPr>
          <p:nvPr/>
        </p:nvPicPr>
        <p:blipFill>
          <a:blip r:embed="rId2"/>
          <a:stretch>
            <a:fillRect/>
          </a:stretch>
        </p:blipFill>
        <p:spPr>
          <a:xfrm>
            <a:off x="1766283" y="1134533"/>
            <a:ext cx="8659433" cy="5423866"/>
          </a:xfrm>
          <a:prstGeom prst="rect">
            <a:avLst/>
          </a:prstGeom>
        </p:spPr>
      </p:pic>
    </p:spTree>
    <p:extLst>
      <p:ext uri="{BB962C8B-B14F-4D97-AF65-F5344CB8AC3E}">
        <p14:creationId xmlns:p14="http://schemas.microsoft.com/office/powerpoint/2010/main" val="41534136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379B-3CCE-5FDB-7B9E-FE143BF5F367}"/>
              </a:ext>
            </a:extLst>
          </p:cNvPr>
          <p:cNvSpPr>
            <a:spLocks noGrp="1"/>
          </p:cNvSpPr>
          <p:nvPr>
            <p:ph type="title"/>
          </p:nvPr>
        </p:nvSpPr>
        <p:spPr/>
        <p:txBody>
          <a:bodyPr/>
          <a:lstStyle/>
          <a:p>
            <a:r>
              <a:rPr lang="en-IN" dirty="0"/>
              <a:t>Order by</a:t>
            </a:r>
          </a:p>
        </p:txBody>
      </p:sp>
      <p:sp>
        <p:nvSpPr>
          <p:cNvPr id="3" name="Content Placeholder 2">
            <a:extLst>
              <a:ext uri="{FF2B5EF4-FFF2-40B4-BE49-F238E27FC236}">
                <a16:creationId xmlns:a16="http://schemas.microsoft.com/office/drawing/2014/main" id="{DE892F9D-1CD9-77AB-CC7B-1EC285145167}"/>
              </a:ext>
            </a:extLst>
          </p:cNvPr>
          <p:cNvSpPr>
            <a:spLocks noGrp="1"/>
          </p:cNvSpPr>
          <p:nvPr>
            <p:ph idx="1"/>
          </p:nvPr>
        </p:nvSpPr>
        <p:spPr/>
        <p:txBody>
          <a:bodyPr/>
          <a:lstStyle/>
          <a:p>
            <a:r>
              <a:rPr lang="en-US" dirty="0"/>
              <a:t>To show data in sorted order (ascending order or descending order)</a:t>
            </a:r>
          </a:p>
          <a:p>
            <a:r>
              <a:rPr lang="en-US" dirty="0"/>
              <a:t>Rows are sorted based on column specified with ORDER BY</a:t>
            </a:r>
          </a:p>
          <a:p>
            <a:r>
              <a:rPr lang="en-US" dirty="0">
                <a:solidFill>
                  <a:srgbClr val="C00000"/>
                </a:solidFill>
              </a:rPr>
              <a:t>By default </a:t>
            </a:r>
            <a:r>
              <a:rPr lang="en-US" dirty="0"/>
              <a:t>rows are sort in </a:t>
            </a:r>
            <a:r>
              <a:rPr lang="en-US" dirty="0">
                <a:solidFill>
                  <a:srgbClr val="C00000"/>
                </a:solidFill>
              </a:rPr>
              <a:t>ascending order </a:t>
            </a:r>
          </a:p>
          <a:p>
            <a:r>
              <a:rPr lang="en-US" dirty="0"/>
              <a:t>To sort rows in </a:t>
            </a:r>
            <a:r>
              <a:rPr lang="en-US" dirty="0">
                <a:solidFill>
                  <a:srgbClr val="C00000"/>
                </a:solidFill>
              </a:rPr>
              <a:t>descending order </a:t>
            </a:r>
            <a:r>
              <a:rPr lang="en-US" dirty="0"/>
              <a:t>we have to write </a:t>
            </a:r>
            <a:r>
              <a:rPr lang="en-US" dirty="0">
                <a:solidFill>
                  <a:srgbClr val="C00000"/>
                </a:solidFill>
              </a:rPr>
              <a:t>DESC</a:t>
            </a:r>
          </a:p>
          <a:p>
            <a:endParaRPr lang="en-IN" dirty="0"/>
          </a:p>
        </p:txBody>
      </p:sp>
      <p:pic>
        <p:nvPicPr>
          <p:cNvPr id="4" name="Content Placeholder 5">
            <a:extLst>
              <a:ext uri="{FF2B5EF4-FFF2-40B4-BE49-F238E27FC236}">
                <a16:creationId xmlns:a16="http://schemas.microsoft.com/office/drawing/2014/main" id="{8E3BFF5B-0A84-CB6A-409F-241BC11140E4}"/>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2556218" y="4421171"/>
            <a:ext cx="1510870" cy="1573386"/>
          </a:xfrm>
          <a:prstGeom prst="rect">
            <a:avLst/>
          </a:prstGeom>
        </p:spPr>
      </p:pic>
      <p:pic>
        <p:nvPicPr>
          <p:cNvPr id="5" name="Picture 4">
            <a:extLst>
              <a:ext uri="{FF2B5EF4-FFF2-40B4-BE49-F238E27FC236}">
                <a16:creationId xmlns:a16="http://schemas.microsoft.com/office/drawing/2014/main" id="{4C94161F-F9CD-7125-5EA9-BCE336512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258" y="2937650"/>
            <a:ext cx="1704086" cy="1573386"/>
          </a:xfrm>
          <a:prstGeom prst="rect">
            <a:avLst/>
          </a:prstGeom>
        </p:spPr>
      </p:pic>
      <p:pic>
        <p:nvPicPr>
          <p:cNvPr id="6" name="Picture 5">
            <a:extLst>
              <a:ext uri="{FF2B5EF4-FFF2-40B4-BE49-F238E27FC236}">
                <a16:creationId xmlns:a16="http://schemas.microsoft.com/office/drawing/2014/main" id="{6FBE1277-01CD-645F-78B8-767FE51278C7}"/>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7702236" y="4336330"/>
            <a:ext cx="1510869" cy="1743067"/>
          </a:xfrm>
          <a:prstGeom prst="rect">
            <a:avLst/>
          </a:prstGeom>
        </p:spPr>
      </p:pic>
      <p:pic>
        <p:nvPicPr>
          <p:cNvPr id="7" name="Picture 6">
            <a:extLst>
              <a:ext uri="{FF2B5EF4-FFF2-40B4-BE49-F238E27FC236}">
                <a16:creationId xmlns:a16="http://schemas.microsoft.com/office/drawing/2014/main" id="{5ADB9217-705F-8718-DBA1-1D8F1731DE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99" y="3093827"/>
            <a:ext cx="1536439" cy="1417209"/>
          </a:xfrm>
          <a:prstGeom prst="rect">
            <a:avLst/>
          </a:prstGeom>
        </p:spPr>
      </p:pic>
      <p:pic>
        <p:nvPicPr>
          <p:cNvPr id="8" name="Picture 7">
            <a:extLst>
              <a:ext uri="{FF2B5EF4-FFF2-40B4-BE49-F238E27FC236}">
                <a16:creationId xmlns:a16="http://schemas.microsoft.com/office/drawing/2014/main" id="{7DBEEDBE-BC9B-DAC7-7559-A65C729B4D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1058" y="863444"/>
            <a:ext cx="1854365" cy="1854365"/>
          </a:xfrm>
          <a:prstGeom prst="rect">
            <a:avLst/>
          </a:prstGeom>
        </p:spPr>
      </p:pic>
    </p:spTree>
    <p:extLst>
      <p:ext uri="{BB962C8B-B14F-4D97-AF65-F5344CB8AC3E}">
        <p14:creationId xmlns:p14="http://schemas.microsoft.com/office/powerpoint/2010/main" val="203997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normAutofit/>
          </a:bodyPr>
          <a:lstStyle/>
          <a:p>
            <a:r>
              <a:rPr lang="en-US" sz="3100" dirty="0"/>
              <a:t>Aggregate Functions Group By with Order by</a:t>
            </a:r>
          </a:p>
        </p:txBody>
      </p:sp>
      <p:graphicFrame>
        <p:nvGraphicFramePr>
          <p:cNvPr id="15" name="Content Placeholder 4">
            <a:extLst>
              <a:ext uri="{FF2B5EF4-FFF2-40B4-BE49-F238E27FC236}">
                <a16:creationId xmlns:a16="http://schemas.microsoft.com/office/drawing/2014/main" id="{2486BC6F-42B7-4A1D-889E-1B1818D1D5FB}"/>
              </a:ext>
            </a:extLst>
          </p:cNvPr>
          <p:cNvGraphicFramePr>
            <a:graphicFrameLocks/>
          </p:cNvGraphicFramePr>
          <p:nvPr/>
        </p:nvGraphicFramePr>
        <p:xfrm>
          <a:off x="317151" y="1281848"/>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val="20000"/>
                    </a:ext>
                  </a:extLst>
                </a:gridCol>
                <a:gridCol w="1011555">
                  <a:extLst>
                    <a:ext uri="{9D8B030D-6E8A-4147-A177-3AD203B41FA5}">
                      <a16:colId xmlns:a16="http://schemas.microsoft.com/office/drawing/2014/main" val="20001"/>
                    </a:ext>
                  </a:extLst>
                </a:gridCol>
                <a:gridCol w="878205">
                  <a:extLst>
                    <a:ext uri="{9D8B030D-6E8A-4147-A177-3AD203B41FA5}">
                      <a16:colId xmlns:a16="http://schemas.microsoft.com/office/drawing/2014/main" val="20002"/>
                    </a:ext>
                  </a:extLst>
                </a:gridCol>
                <a:gridCol w="1106805">
                  <a:extLst>
                    <a:ext uri="{9D8B030D-6E8A-4147-A177-3AD203B41FA5}">
                      <a16:colId xmlns:a16="http://schemas.microsoft.com/office/drawing/2014/main" val="20003"/>
                    </a:ext>
                  </a:extLst>
                </a:gridCol>
                <a:gridCol w="557530">
                  <a:extLst>
                    <a:ext uri="{9D8B030D-6E8A-4147-A177-3AD203B41FA5}">
                      <a16:colId xmlns:a16="http://schemas.microsoft.com/office/drawing/2014/main"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16" name="Content Placeholder 4">
            <a:extLst>
              <a:ext uri="{FF2B5EF4-FFF2-40B4-BE49-F238E27FC236}">
                <a16:creationId xmlns:a16="http://schemas.microsoft.com/office/drawing/2014/main" id="{26B864CA-85CD-4666-B9D1-870ED08B272C}"/>
              </a:ext>
            </a:extLst>
          </p:cNvPr>
          <p:cNvGraphicFramePr>
            <a:graphicFrameLocks/>
          </p:cNvGraphicFramePr>
          <p:nvPr/>
        </p:nvGraphicFramePr>
        <p:xfrm>
          <a:off x="317151" y="910615"/>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graphicFrame>
        <p:nvGraphicFramePr>
          <p:cNvPr id="37"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940682975"/>
              </p:ext>
            </p:extLst>
          </p:nvPr>
        </p:nvGraphicFramePr>
        <p:xfrm>
          <a:off x="4781437" y="127637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E47A1"/>
                    </a:solidFill>
                  </a:tcPr>
                </a:tc>
                <a:extLst>
                  <a:ext uri="{0D108BD9-81ED-4DB2-BD59-A6C34878D82A}">
                    <a16:rowId xmlns:a16="http://schemas.microsoft.com/office/drawing/2014/main" val="10001"/>
                  </a:ext>
                </a:extLst>
              </a:tr>
            </a:tbl>
          </a:graphicData>
        </a:graphic>
      </p:graphicFrame>
      <p:graphicFrame>
        <p:nvGraphicFramePr>
          <p:cNvPr id="38"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937327817"/>
              </p:ext>
            </p:extLst>
          </p:nvPr>
        </p:nvGraphicFramePr>
        <p:xfrm>
          <a:off x="5880366" y="1267487"/>
          <a:ext cx="6224548" cy="312420"/>
        </p:xfrm>
        <a:graphic>
          <a:graphicData uri="http://schemas.openxmlformats.org/drawingml/2006/table">
            <a:tbl>
              <a:tblPr firstRow="1" bandRow="1">
                <a:tableStyleId>{8EC20E35-A176-4012-BC5E-935CFFF8708E}</a:tableStyleId>
              </a:tblPr>
              <a:tblGrid>
                <a:gridCol w="6224548">
                  <a:extLst>
                    <a:ext uri="{9D8B030D-6E8A-4147-A177-3AD203B41FA5}">
                      <a16:colId xmlns:a16="http://schemas.microsoft.com/office/drawing/2014/main" val="20000"/>
                    </a:ext>
                  </a:extLst>
                </a:gridCol>
              </a:tblGrid>
              <a:tr h="285488">
                <a:tc>
                  <a:txBody>
                    <a:bodyPr/>
                    <a:lstStyle/>
                    <a:p>
                      <a:pPr algn="l"/>
                      <a:r>
                        <a:rPr lang="en-US" sz="1450" b="0" kern="1200" dirty="0">
                          <a:solidFill>
                            <a:schemeClr val="tx1"/>
                          </a:solidFill>
                          <a:latin typeface="+mn-lt"/>
                          <a:ea typeface="+mn-ea"/>
                          <a:cs typeface="+mn-cs"/>
                        </a:rPr>
                        <a:t>Find</a:t>
                      </a:r>
                      <a:r>
                        <a:rPr lang="en-US" sz="1450" b="0" kern="1200" baseline="0" dirty="0">
                          <a:solidFill>
                            <a:schemeClr val="tx1"/>
                          </a:solidFill>
                          <a:latin typeface="+mn-lt"/>
                          <a:ea typeface="+mn-ea"/>
                          <a:cs typeface="+mn-cs"/>
                        </a:rPr>
                        <a:t> out semester wise total students &amp; arrange them in order with their count.</a:t>
                      </a:r>
                      <a:endParaRPr lang="en-US" sz="145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2"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140329071"/>
              </p:ext>
            </p:extLst>
          </p:nvPr>
        </p:nvGraphicFramePr>
        <p:xfrm>
          <a:off x="5878551" y="1706269"/>
          <a:ext cx="5922885" cy="1188720"/>
        </p:xfrm>
        <a:graphic>
          <a:graphicData uri="http://schemas.openxmlformats.org/drawingml/2006/table">
            <a:tbl>
              <a:tblPr firstRow="1" bandRow="1">
                <a:tableStyleId>{8EC20E35-A176-4012-BC5E-935CFFF8708E}</a:tableStyleId>
              </a:tblPr>
              <a:tblGrid>
                <a:gridCol w="5922885">
                  <a:extLst>
                    <a:ext uri="{9D8B030D-6E8A-4147-A177-3AD203B41FA5}">
                      <a16:colId xmlns:a16="http://schemas.microsoft.com/office/drawing/2014/main" val="20000"/>
                    </a:ext>
                  </a:extLst>
                </a:gridCol>
              </a:tblGrid>
              <a:tr h="285488">
                <a:tc>
                  <a:txBody>
                    <a:bodyPr/>
                    <a:lstStyle/>
                    <a:p>
                      <a:r>
                        <a:rPr lang="en-US" sz="1800" b="0" dirty="0">
                          <a:solidFill>
                            <a:srgbClr val="0000FF"/>
                          </a:solidFill>
                          <a:latin typeface="Consolas" panose="020B0609020204030204" pitchFamily="49" charset="0"/>
                        </a:rPr>
                        <a:t>Select</a:t>
                      </a:r>
                      <a:r>
                        <a:rPr lang="en-US" sz="1800" b="0" dirty="0">
                          <a:solidFill>
                            <a:prstClr val="black"/>
                          </a:solidFill>
                          <a:latin typeface="Consolas" panose="020B0609020204030204" pitchFamily="49" charset="0"/>
                        </a:rPr>
                        <a:t> Semester</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FF00FF"/>
                          </a:solidFill>
                          <a:latin typeface="Consolas" panose="020B0609020204030204" pitchFamily="49" charset="0"/>
                        </a:rPr>
                        <a:t>Count</a:t>
                      </a:r>
                      <a:r>
                        <a:rPr lang="en-US" sz="1800" b="0" dirty="0">
                          <a:solidFill>
                            <a:srgbClr val="808080"/>
                          </a:solidFill>
                          <a:latin typeface="Consolas" panose="020B0609020204030204" pitchFamily="49" charset="0"/>
                        </a:rPr>
                        <a:t>(</a:t>
                      </a:r>
                      <a:r>
                        <a:rPr lang="en-US" sz="1800" b="0" dirty="0" err="1">
                          <a:solidFill>
                            <a:prstClr val="black"/>
                          </a:solidFill>
                          <a:latin typeface="Consolas" panose="020B0609020204030204" pitchFamily="49" charset="0"/>
                        </a:rPr>
                        <a:t>Rno</a:t>
                      </a:r>
                      <a:r>
                        <a:rPr lang="en-US" sz="1800" b="0" dirty="0">
                          <a:solidFill>
                            <a:srgbClr val="808080"/>
                          </a:solidFill>
                          <a:latin typeface="Consolas" panose="020B0609020204030204" pitchFamily="49" charset="0"/>
                        </a:rPr>
                        <a:t>)</a:t>
                      </a:r>
                      <a:r>
                        <a:rPr lang="en-US" sz="1800" b="0" dirty="0">
                          <a:solidFill>
                            <a:prstClr val="black"/>
                          </a:solidFill>
                          <a:latin typeface="Consolas" panose="020B0609020204030204" pitchFamily="49" charset="0"/>
                        </a:rPr>
                        <a:t> </a:t>
                      </a:r>
                      <a:r>
                        <a:rPr lang="en-US" sz="1800" b="0" dirty="0">
                          <a:solidFill>
                            <a:srgbClr val="0000FF"/>
                          </a:solidFill>
                          <a:latin typeface="Consolas" panose="020B0609020204030204" pitchFamily="49" charset="0"/>
                        </a:rPr>
                        <a:t>AS</a:t>
                      </a:r>
                      <a:r>
                        <a:rPr lang="en-US" sz="1800" b="0" dirty="0">
                          <a:solidFill>
                            <a:prstClr val="black"/>
                          </a:solidFill>
                          <a:latin typeface="Consolas" panose="020B0609020204030204" pitchFamily="49" charset="0"/>
                        </a:rPr>
                        <a:t> [Total] </a:t>
                      </a:r>
                      <a:r>
                        <a:rPr lang="en-US" sz="1800" b="0" dirty="0">
                          <a:solidFill>
                            <a:srgbClr val="0000FF"/>
                          </a:solidFill>
                          <a:latin typeface="Consolas" panose="020B0609020204030204" pitchFamily="49" charset="0"/>
                        </a:rPr>
                        <a:t>From</a:t>
                      </a:r>
                      <a:r>
                        <a:rPr lang="en-US" sz="1800" b="0" dirty="0">
                          <a:solidFill>
                            <a:prstClr val="black"/>
                          </a:solidFill>
                          <a:latin typeface="Consolas" panose="020B0609020204030204" pitchFamily="49" charset="0"/>
                        </a:rPr>
                        <a:t> Student </a:t>
                      </a:r>
                    </a:p>
                    <a:p>
                      <a:r>
                        <a:rPr lang="en-IN" sz="1800" b="0" dirty="0">
                          <a:solidFill>
                            <a:srgbClr val="0000FF"/>
                          </a:solidFill>
                          <a:latin typeface="Consolas" panose="020B0609020204030204" pitchFamily="49" charset="0"/>
                        </a:rPr>
                        <a:t>Group</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Semester</a:t>
                      </a:r>
                    </a:p>
                    <a:p>
                      <a:r>
                        <a:rPr lang="en-IN" sz="1800" b="0" dirty="0">
                          <a:solidFill>
                            <a:srgbClr val="0000FF"/>
                          </a:solidFill>
                          <a:latin typeface="Consolas" panose="020B0609020204030204" pitchFamily="49" charset="0"/>
                        </a:rPr>
                        <a:t>Order</a:t>
                      </a:r>
                      <a:r>
                        <a:rPr lang="en-IN" sz="1800" b="0" dirty="0">
                          <a:solidFill>
                            <a:prstClr val="black"/>
                          </a:solidFill>
                          <a:latin typeface="Consolas" panose="020B0609020204030204" pitchFamily="49" charset="0"/>
                        </a:rPr>
                        <a:t> </a:t>
                      </a:r>
                      <a:r>
                        <a:rPr lang="en-IN" sz="1800" b="0" dirty="0">
                          <a:solidFill>
                            <a:srgbClr val="0000FF"/>
                          </a:solidFill>
                          <a:latin typeface="Consolas" panose="020B0609020204030204" pitchFamily="49" charset="0"/>
                        </a:rPr>
                        <a:t>By</a:t>
                      </a:r>
                      <a:r>
                        <a:rPr lang="en-IN" sz="1800" b="0" dirty="0">
                          <a:solidFill>
                            <a:prstClr val="black"/>
                          </a:solidFill>
                          <a:latin typeface="Consolas" panose="020B0609020204030204" pitchFamily="49" charset="0"/>
                        </a:rPr>
                        <a:t> Total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43"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4053363025"/>
              </p:ext>
            </p:extLst>
          </p:nvPr>
        </p:nvGraphicFramePr>
        <p:xfrm>
          <a:off x="4781438" y="3246120"/>
          <a:ext cx="900000" cy="365760"/>
        </p:xfrm>
        <a:graphic>
          <a:graphicData uri="http://schemas.openxmlformats.org/drawingml/2006/table">
            <a:tbl>
              <a:tblPr firstRow="1" bandRow="1">
                <a:tableStyleId>{8EC20E35-A176-4012-BC5E-935CFFF8708E}</a:tableStyleId>
              </a:tblPr>
              <a:tblGrid>
                <a:gridCol w="900000">
                  <a:extLst>
                    <a:ext uri="{9D8B030D-6E8A-4147-A177-3AD203B41FA5}">
                      <a16:colId xmlns:a16="http://schemas.microsoft.com/office/drawing/2014/main" val="20000"/>
                    </a:ext>
                  </a:extLst>
                </a:gridCol>
              </a:tblGrid>
              <a:tr h="329167">
                <a:tc>
                  <a:txBody>
                    <a:bodyPr/>
                    <a:lstStyle/>
                    <a:p>
                      <a:pPr algn="l"/>
                      <a:r>
                        <a:rPr lang="en-US" b="1" dirty="0">
                          <a:solidFill>
                            <a:schemeClr val="tx1"/>
                          </a:solidFill>
                        </a:rPr>
                        <a:t>Output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val="10001"/>
                  </a:ext>
                </a:extLst>
              </a:tr>
            </a:tbl>
          </a:graphicData>
        </a:graphic>
      </p:graphicFrame>
      <p:cxnSp>
        <p:nvCxnSpPr>
          <p:cNvPr id="45" name="Straight Connector 44"/>
          <p:cNvCxnSpPr/>
          <p:nvPr/>
        </p:nvCxnSpPr>
        <p:spPr>
          <a:xfrm>
            <a:off x="4781437" y="1662079"/>
            <a:ext cx="7020000" cy="78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46" name="Content Placeholder 4">
            <a:extLst>
              <a:ext uri="{FF2B5EF4-FFF2-40B4-BE49-F238E27FC236}">
                <a16:creationId xmlns:a16="http://schemas.microsoft.com/office/drawing/2014/main" id="{26B864CA-85CD-4666-B9D1-870ED08B272C}"/>
              </a:ext>
            </a:extLst>
          </p:cNvPr>
          <p:cNvGraphicFramePr>
            <a:graphicFrameLocks/>
          </p:cNvGraphicFramePr>
          <p:nvPr>
            <p:extLst>
              <p:ext uri="{D42A27DB-BD31-4B8C-83A1-F6EECF244321}">
                <p14:modId xmlns:p14="http://schemas.microsoft.com/office/powerpoint/2010/main" val="4277561253"/>
              </p:ext>
            </p:extLst>
          </p:nvPr>
        </p:nvGraphicFramePr>
        <p:xfrm>
          <a:off x="4781437" y="167296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val="20000"/>
                    </a:ext>
                  </a:extLst>
                </a:gridCol>
              </a:tblGrid>
              <a:tr h="285488">
                <a:tc>
                  <a:txBody>
                    <a:bodyPr/>
                    <a:lstStyle/>
                    <a:p>
                      <a:pPr marL="0" algn="ctr" defTabSz="914400" rtl="0" eaLnBrk="1" latinLnBrk="0" hangingPunct="1"/>
                      <a:r>
                        <a:rPr lang="en-US" sz="2000" b="1" kern="1200" dirty="0">
                          <a:solidFill>
                            <a:schemeClr val="bg1"/>
                          </a:solidFill>
                          <a:latin typeface="+mn-lt"/>
                          <a:ea typeface="+mn-ea"/>
                          <a:cs typeface="+mn-cs"/>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1"/>
                  </a:ext>
                </a:extLst>
              </a:tr>
            </a:tbl>
          </a:graphicData>
        </a:graphic>
      </p:graphicFrame>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781437" y="3621203"/>
            <a:ext cx="1367115" cy="749285"/>
          </a:xfrm>
          <a:prstGeom prst="rect">
            <a:avLst/>
          </a:prstGeom>
        </p:spPr>
      </p:pic>
    </p:spTree>
    <p:extLst>
      <p:ext uri="{BB962C8B-B14F-4D97-AF65-F5344CB8AC3E}">
        <p14:creationId xmlns:p14="http://schemas.microsoft.com/office/powerpoint/2010/main" val="25543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par>
                                <p:cTn id="17" presetID="22" presetClass="entr" presetSubtype="8"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18609</TotalTime>
  <Words>11591</Words>
  <Application>Microsoft Office PowerPoint</Application>
  <PresentationFormat>Widescreen</PresentationFormat>
  <Paragraphs>4538</Paragraphs>
  <Slides>149</Slides>
  <Notes>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149</vt:i4>
      </vt:variant>
    </vt:vector>
  </HeadingPairs>
  <TitlesOfParts>
    <vt:vector size="161" baseType="lpstr">
      <vt:lpstr>Roboto Condensed Light</vt:lpstr>
      <vt:lpstr>Consolas</vt:lpstr>
      <vt:lpstr>Roboto Condensed</vt:lpstr>
      <vt:lpstr>Segoe UI Black</vt:lpstr>
      <vt:lpstr>Arial</vt:lpstr>
      <vt:lpstr>Times New Roman</vt:lpstr>
      <vt:lpstr>Wingdings 3</vt:lpstr>
      <vt:lpstr>Wingdings 2</vt:lpstr>
      <vt:lpstr>Open Sans Semibold</vt:lpstr>
      <vt:lpstr>Wingdings</vt:lpstr>
      <vt:lpstr>Calibri</vt:lpstr>
      <vt:lpstr>Office Theme</vt:lpstr>
      <vt:lpstr>Unit – 1 Introduction to SQL</vt:lpstr>
      <vt:lpstr>PowerPoint Presentation</vt:lpstr>
      <vt:lpstr>Why DBMS?</vt:lpstr>
      <vt:lpstr>Parts of an Application </vt:lpstr>
      <vt:lpstr>What are these companies doing?</vt:lpstr>
      <vt:lpstr>Why DBMS?</vt:lpstr>
      <vt:lpstr>Popular DBMS Tools</vt:lpstr>
      <vt:lpstr>Why SQL?</vt:lpstr>
      <vt:lpstr>What is SQL?</vt:lpstr>
      <vt:lpstr>Database concepts</vt:lpstr>
      <vt:lpstr>What is Table, Column, Row?</vt:lpstr>
      <vt:lpstr>Table, Column, Row</vt:lpstr>
      <vt:lpstr>Data Types</vt:lpstr>
      <vt:lpstr>Data Types</vt:lpstr>
      <vt:lpstr>Data Types</vt:lpstr>
      <vt:lpstr>Data Types</vt:lpstr>
      <vt:lpstr>Data Types</vt:lpstr>
      <vt:lpstr>Data Types</vt:lpstr>
      <vt:lpstr>Data Types</vt:lpstr>
      <vt:lpstr>Data Types</vt:lpstr>
      <vt:lpstr>Basic SQL Commands</vt:lpstr>
      <vt:lpstr>Basic SQL Commands</vt:lpstr>
      <vt:lpstr>Create</vt:lpstr>
      <vt:lpstr>Create</vt:lpstr>
      <vt:lpstr>Create</vt:lpstr>
      <vt:lpstr>Insert</vt:lpstr>
      <vt:lpstr>Insert</vt:lpstr>
      <vt:lpstr>Insert</vt:lpstr>
      <vt:lpstr>Exercise </vt:lpstr>
      <vt:lpstr>Select</vt:lpstr>
      <vt:lpstr>Select</vt:lpstr>
      <vt:lpstr>Select</vt:lpstr>
      <vt:lpstr>Select</vt:lpstr>
      <vt:lpstr>Select Top (N)</vt:lpstr>
      <vt:lpstr>Select Top (%)</vt:lpstr>
      <vt:lpstr>Select Distinct</vt:lpstr>
      <vt:lpstr>Exercise-1: Select</vt:lpstr>
      <vt:lpstr>Exercise-2: Select</vt:lpstr>
      <vt:lpstr>Select into</vt:lpstr>
      <vt:lpstr>Select into</vt:lpstr>
      <vt:lpstr>Select into</vt:lpstr>
      <vt:lpstr>Exercise: Select into</vt:lpstr>
      <vt:lpstr>Update</vt:lpstr>
      <vt:lpstr>Update</vt:lpstr>
      <vt:lpstr>Update</vt:lpstr>
      <vt:lpstr>Exercise: Update</vt:lpstr>
      <vt:lpstr>Delete</vt:lpstr>
      <vt:lpstr>Alter </vt:lpstr>
      <vt:lpstr>Alter – Add Column </vt:lpstr>
      <vt:lpstr>Alter - Drop a column </vt:lpstr>
      <vt:lpstr>Alter - Modify column </vt:lpstr>
      <vt:lpstr>Alter</vt:lpstr>
      <vt:lpstr>Exercise: Delete, Alter</vt:lpstr>
      <vt:lpstr>Rename</vt:lpstr>
      <vt:lpstr>Rename</vt:lpstr>
      <vt:lpstr>Truncate</vt:lpstr>
      <vt:lpstr>Drop</vt:lpstr>
      <vt:lpstr>Drop</vt:lpstr>
      <vt:lpstr>Exercise: Rename, Truncate, Drop</vt:lpstr>
      <vt:lpstr>Delete v/s Truncate v/s Drop</vt:lpstr>
      <vt:lpstr>PowerPoint Presentation</vt:lpstr>
      <vt:lpstr>SQL Component</vt:lpstr>
      <vt:lpstr>SQL Components</vt:lpstr>
      <vt:lpstr>DDL (Data Definition Language)</vt:lpstr>
      <vt:lpstr>DML (Data Manipulation Language)</vt:lpstr>
      <vt:lpstr>DQL (Data Query Language)</vt:lpstr>
      <vt:lpstr>DCL (Data Control Language)</vt:lpstr>
      <vt:lpstr>DTL (Data Transaction Language)</vt:lpstr>
      <vt:lpstr>Basic SQL Operators</vt:lpstr>
      <vt:lpstr>SQL AND, OR and NOT Operators</vt:lpstr>
      <vt:lpstr>AND Operator</vt:lpstr>
      <vt:lpstr>OR Operator</vt:lpstr>
      <vt:lpstr>NOT Operator</vt:lpstr>
      <vt:lpstr>SQL IN Operator</vt:lpstr>
      <vt:lpstr>SQL IN Operator</vt:lpstr>
      <vt:lpstr>SQL Between Operator</vt:lpstr>
      <vt:lpstr>SQL Between Operator</vt:lpstr>
      <vt:lpstr>Like Predicate</vt:lpstr>
      <vt:lpstr>Like Predicate </vt:lpstr>
      <vt:lpstr>Like Predicate</vt:lpstr>
      <vt:lpstr>Exercise: LIKE Operator</vt:lpstr>
      <vt:lpstr>Aggregate Functions</vt:lpstr>
      <vt:lpstr>Aggregate function </vt:lpstr>
      <vt:lpstr>Aggregate function </vt:lpstr>
      <vt:lpstr>Aggregate Functions Example</vt:lpstr>
      <vt:lpstr>Exercise: Aggregate functions</vt:lpstr>
      <vt:lpstr>Group By and Having Clause</vt:lpstr>
      <vt:lpstr>Group by</vt:lpstr>
      <vt:lpstr>What is Group by?</vt:lpstr>
      <vt:lpstr>How grouping works?</vt:lpstr>
      <vt:lpstr>PowerPoint Presentation</vt:lpstr>
      <vt:lpstr>Aggregate Functions with Group By Example</vt:lpstr>
      <vt:lpstr>Having Clause</vt:lpstr>
      <vt:lpstr>Having Clause</vt:lpstr>
      <vt:lpstr>PowerPoint Presentation</vt:lpstr>
      <vt:lpstr>Aggregate Functions Group By with Having</vt:lpstr>
      <vt:lpstr>PowerPoint Presentation</vt:lpstr>
      <vt:lpstr>Order by</vt:lpstr>
      <vt:lpstr>Aggregate Functions Group By with Order by</vt:lpstr>
      <vt:lpstr>Aggregate Functions Group By with Having &amp; Order by</vt:lpstr>
      <vt:lpstr>Exercise – Group by, Order by</vt:lpstr>
      <vt:lpstr>SQL in-built Functions</vt:lpstr>
      <vt:lpstr>SQL in-built Functions</vt:lpstr>
      <vt:lpstr>Date &amp; Time Functions</vt:lpstr>
      <vt:lpstr>Date &amp; Time Functions</vt:lpstr>
      <vt:lpstr>Date &amp; Time Functions | DAY()</vt:lpstr>
      <vt:lpstr>Date &amp; Time Functions | MONTH ()</vt:lpstr>
      <vt:lpstr>Date &amp; Time Functions | YEAR ()</vt:lpstr>
      <vt:lpstr>Date &amp; Time Functions | DATEPART ()</vt:lpstr>
      <vt:lpstr>Date &amp; Time Functions | DATENAME ()</vt:lpstr>
      <vt:lpstr>Date &amp; Time Functions | EOMONTH ()</vt:lpstr>
      <vt:lpstr>Date &amp; Time Functions | DATEADD ()</vt:lpstr>
      <vt:lpstr>Date &amp; Time Functions | DATEDIFF ()</vt:lpstr>
      <vt:lpstr>Date &amp; Time Functions | ISDATE ()</vt:lpstr>
      <vt:lpstr>Mathematical Functions</vt:lpstr>
      <vt:lpstr>Mathematical Functions (Cont..)</vt:lpstr>
      <vt:lpstr>String Functions</vt:lpstr>
      <vt:lpstr>String Functions</vt:lpstr>
      <vt:lpstr>String Functions</vt:lpstr>
      <vt:lpstr>String Functions</vt:lpstr>
      <vt:lpstr>String Functions</vt:lpstr>
      <vt:lpstr>Other Functions</vt:lpstr>
      <vt:lpstr>Keys</vt:lpstr>
      <vt:lpstr>What is Key?</vt:lpstr>
      <vt:lpstr>Types of Keys</vt:lpstr>
      <vt:lpstr>Super Key</vt:lpstr>
      <vt:lpstr>Super Key</vt:lpstr>
      <vt:lpstr>Exercise: Super Key</vt:lpstr>
      <vt:lpstr>Candidate Key</vt:lpstr>
      <vt:lpstr>Exercise: Candidate Key</vt:lpstr>
      <vt:lpstr>Primary Key </vt:lpstr>
      <vt:lpstr>Primary Key rules</vt:lpstr>
      <vt:lpstr>Exercise: Primary Key</vt:lpstr>
      <vt:lpstr>Alternate Key </vt:lpstr>
      <vt:lpstr>Exercise: Alternate Key</vt:lpstr>
      <vt:lpstr>Unique Key</vt:lpstr>
      <vt:lpstr>Composite Key</vt:lpstr>
      <vt:lpstr>Foreign Key </vt:lpstr>
      <vt:lpstr>Foreign Key </vt:lpstr>
      <vt:lpstr>Constraints</vt:lpstr>
      <vt:lpstr>What is Constraints?</vt:lpstr>
      <vt:lpstr>Constraints used in SQL</vt:lpstr>
      <vt:lpstr>NOT NULL Constraint</vt:lpstr>
      <vt:lpstr>CHECK Constraint</vt:lpstr>
      <vt:lpstr>DEFAULT Constraint</vt:lpstr>
      <vt:lpstr>UNIQUE KEY</vt:lpstr>
      <vt:lpstr>PRIMARY KEY</vt:lpstr>
      <vt:lpstr>FOREIGN KEY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986</cp:revision>
  <dcterms:created xsi:type="dcterms:W3CDTF">2020-05-01T05:09:15Z</dcterms:created>
  <dcterms:modified xsi:type="dcterms:W3CDTF">2025-06-04T09:34:45Z</dcterms:modified>
</cp:coreProperties>
</file>